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8" r:id="rId1"/>
  </p:sldMasterIdLst>
  <p:notesMasterIdLst>
    <p:notesMasterId r:id="rId42"/>
  </p:notesMasterIdLst>
  <p:handoutMasterIdLst>
    <p:handoutMasterId r:id="rId43"/>
  </p:handoutMasterIdLst>
  <p:sldIdLst>
    <p:sldId id="511" r:id="rId2"/>
    <p:sldId id="1036" r:id="rId3"/>
    <p:sldId id="1089" r:id="rId4"/>
    <p:sldId id="1090" r:id="rId5"/>
    <p:sldId id="1037" r:id="rId6"/>
    <p:sldId id="1091" r:id="rId7"/>
    <p:sldId id="1092" r:id="rId8"/>
    <p:sldId id="834" r:id="rId9"/>
    <p:sldId id="1060" r:id="rId10"/>
    <p:sldId id="1053" r:id="rId11"/>
    <p:sldId id="1093" r:id="rId12"/>
    <p:sldId id="975" r:id="rId13"/>
    <p:sldId id="980" r:id="rId14"/>
    <p:sldId id="1087" r:id="rId15"/>
    <p:sldId id="985" r:id="rId16"/>
    <p:sldId id="1073" r:id="rId17"/>
    <p:sldId id="1078" r:id="rId18"/>
    <p:sldId id="1079" r:id="rId19"/>
    <p:sldId id="1094" r:id="rId20"/>
    <p:sldId id="1095" r:id="rId21"/>
    <p:sldId id="1096" r:id="rId22"/>
    <p:sldId id="1097" r:id="rId23"/>
    <p:sldId id="1085" r:id="rId24"/>
    <p:sldId id="1005" r:id="rId25"/>
    <p:sldId id="1055" r:id="rId26"/>
    <p:sldId id="1102" r:id="rId27"/>
    <p:sldId id="1103" r:id="rId28"/>
    <p:sldId id="1082" r:id="rId29"/>
    <p:sldId id="1083" r:id="rId30"/>
    <p:sldId id="1084" r:id="rId31"/>
    <p:sldId id="1088" r:id="rId32"/>
    <p:sldId id="1081" r:id="rId33"/>
    <p:sldId id="1080" r:id="rId34"/>
    <p:sldId id="1098" r:id="rId35"/>
    <p:sldId id="1099" r:id="rId36"/>
    <p:sldId id="1100" r:id="rId37"/>
    <p:sldId id="1101" r:id="rId38"/>
    <p:sldId id="1104" r:id="rId39"/>
    <p:sldId id="1015" r:id="rId40"/>
    <p:sldId id="495" r:id="rId41"/>
  </p:sldIdLst>
  <p:sldSz cx="9144000" cy="6858000" type="screen4x3"/>
  <p:notesSz cx="6985000" cy="92837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33CC33"/>
    <a:srgbClr val="C0C0C4"/>
    <a:srgbClr val="678DC5"/>
    <a:srgbClr val="3E67A4"/>
    <a:srgbClr val="3E8DC5"/>
    <a:srgbClr val="5F5F65"/>
    <a:srgbClr val="7E7E86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9" autoAdjust="0"/>
    <p:restoredTop sz="97542" autoAdjust="0"/>
  </p:normalViewPr>
  <p:slideViewPr>
    <p:cSldViewPr>
      <p:cViewPr>
        <p:scale>
          <a:sx n="60" d="100"/>
          <a:sy n="60" d="100"/>
        </p:scale>
        <p:origin x="-854" y="33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4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22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6227067" y="8596584"/>
            <a:ext cx="447414" cy="213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56762" y="8773708"/>
            <a:ext cx="2609359" cy="34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5667" tIns="50185" rIns="95667" bIns="50185">
            <a:spAutoFit/>
          </a:bodyPr>
          <a:lstStyle/>
          <a:p>
            <a:pPr algn="l" defTabSz="611188">
              <a:lnSpc>
                <a:spcPct val="100000"/>
              </a:lnSpc>
              <a:tabLst>
                <a:tab pos="2387600" algn="l"/>
                <a:tab pos="4830763" algn="l"/>
              </a:tabLst>
              <a:defRPr/>
            </a:pPr>
            <a:r>
              <a:rPr lang="en-US" sz="800"/>
              <a:t>© 2006, Cisco Systems, Inc. All rights reserved.</a:t>
            </a:r>
          </a:p>
          <a:p>
            <a:pPr algn="l" defTabSz="611188">
              <a:lnSpc>
                <a:spcPct val="100000"/>
              </a:lnSpc>
              <a:tabLst>
                <a:tab pos="2387600" algn="l"/>
                <a:tab pos="4830763" algn="l"/>
              </a:tabLst>
              <a:defRPr/>
            </a:pPr>
            <a:r>
              <a:rPr lang="en-US" sz="800"/>
              <a:t>Presentation_ID.scr</a:t>
            </a:r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>
            <a:off x="151921" y="8787450"/>
            <a:ext cx="662940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5908203" y="8668350"/>
            <a:ext cx="809685" cy="28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819" tIns="0" rIns="18819" bIns="0" anchor="b"/>
          <a:lstStyle/>
          <a:p>
            <a:pPr algn="r" defTabSz="903288">
              <a:lnSpc>
                <a:spcPct val="100000"/>
              </a:lnSpc>
              <a:defRPr/>
            </a:pPr>
            <a:fld id="{EBB9F1F0-DF88-4FAF-B153-DC693BECB5E5}" type="slidenum">
              <a:rPr lang="en-US" sz="800"/>
              <a:pPr algn="r" defTabSz="903288">
                <a:lnSpc>
                  <a:spcPct val="100000"/>
                </a:lnSpc>
                <a:defRPr/>
              </a:pPr>
              <a:t>‹#›</a:t>
            </a:fld>
            <a:endParaRPr lang="en-US" sz="800"/>
          </a:p>
        </p:txBody>
      </p:sp>
    </p:spTree>
    <p:extLst>
      <p:ext uri="{BB962C8B-B14F-4D97-AF65-F5344CB8AC3E}">
        <p14:creationId xmlns:p14="http://schemas.microsoft.com/office/powerpoint/2010/main" val="14678701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04" name="Rectangle 8"/>
          <p:cNvSpPr>
            <a:spLocks noChangeArrowheads="1"/>
          </p:cNvSpPr>
          <p:nvPr/>
        </p:nvSpPr>
        <p:spPr bwMode="auto">
          <a:xfrm>
            <a:off x="6227067" y="8596584"/>
            <a:ext cx="447414" cy="213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3305" name="Rectangle 9"/>
          <p:cNvSpPr>
            <a:spLocks noChangeArrowheads="1"/>
          </p:cNvSpPr>
          <p:nvPr/>
        </p:nvSpPr>
        <p:spPr bwMode="auto">
          <a:xfrm>
            <a:off x="56762" y="8773708"/>
            <a:ext cx="2609359" cy="34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5667" tIns="50185" rIns="95667" bIns="50185">
            <a:spAutoFit/>
          </a:bodyPr>
          <a:lstStyle/>
          <a:p>
            <a:pPr algn="l" defTabSz="611188">
              <a:lnSpc>
                <a:spcPct val="100000"/>
              </a:lnSpc>
              <a:tabLst>
                <a:tab pos="2387600" algn="l"/>
                <a:tab pos="4830763" algn="l"/>
              </a:tabLst>
              <a:defRPr/>
            </a:pPr>
            <a:r>
              <a:rPr lang="en-US" sz="800"/>
              <a:t>© 2006, Cisco Systems, Inc. All rights reserved.</a:t>
            </a:r>
          </a:p>
          <a:p>
            <a:pPr algn="l" defTabSz="611188">
              <a:lnSpc>
                <a:spcPct val="100000"/>
              </a:lnSpc>
              <a:tabLst>
                <a:tab pos="2387600" algn="l"/>
                <a:tab pos="4830763" algn="l"/>
              </a:tabLst>
              <a:defRPr/>
            </a:pPr>
            <a:r>
              <a:rPr lang="en-US" sz="800"/>
              <a:t>Presentation_ID.scr</a:t>
            </a:r>
          </a:p>
        </p:txBody>
      </p:sp>
      <p:sp>
        <p:nvSpPr>
          <p:cNvPr id="183306" name="Line 10"/>
          <p:cNvSpPr>
            <a:spLocks noChangeShapeType="1"/>
          </p:cNvSpPr>
          <p:nvPr/>
        </p:nvSpPr>
        <p:spPr bwMode="auto">
          <a:xfrm>
            <a:off x="151921" y="8787450"/>
            <a:ext cx="662940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3307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908203" y="8668350"/>
            <a:ext cx="809685" cy="28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819" tIns="0" rIns="18819" bIns="0" numCol="1" anchor="b" anchorCtr="0" compatLnSpc="1">
            <a:prstTxWarp prst="textNoShape">
              <a:avLst/>
            </a:prstTxWarp>
          </a:bodyPr>
          <a:lstStyle>
            <a:lvl1pPr algn="r" defTabSz="903288">
              <a:lnSpc>
                <a:spcPct val="100000"/>
              </a:lnSpc>
              <a:defRPr sz="800"/>
            </a:lvl1pPr>
          </a:lstStyle>
          <a:p>
            <a:pPr>
              <a:defRPr/>
            </a:pPr>
            <a:fld id="{B2886EA7-EFE8-4132-B741-6285DAC0B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1382" name="Rectangle 1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5188" y="244475"/>
            <a:ext cx="5311775" cy="3984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3309" name="Rectangle 1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66281" y="4371585"/>
            <a:ext cx="5449101" cy="4247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67" tIns="50185" rIns="95667" bIns="501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77585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12713" indent="-112713" algn="l" defTabSz="1020763" rtl="0" eaLnBrk="0" fontAlgn="base" hangingPunct="0">
      <a:lnSpc>
        <a:spcPct val="90000"/>
      </a:lnSpc>
      <a:spcBef>
        <a:spcPct val="5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82600" indent="-120650" algn="l" defTabSz="1020763" rtl="0" eaLnBrk="0" fontAlgn="base" hangingPunct="0">
      <a:lnSpc>
        <a:spcPct val="90000"/>
      </a:lnSpc>
      <a:spcBef>
        <a:spcPct val="35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66788" algn="l" defTabSz="1020763" rtl="0" eaLnBrk="0" fontAlgn="base" hangingPunct="0">
      <a:lnSpc>
        <a:spcPct val="90000"/>
      </a:lnSpc>
      <a:spcBef>
        <a:spcPct val="35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449388" algn="l" defTabSz="1020763" rtl="0" eaLnBrk="0" fontAlgn="base" hangingPunct="0">
      <a:lnSpc>
        <a:spcPct val="90000"/>
      </a:lnSpc>
      <a:spcBef>
        <a:spcPct val="35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931988" algn="l" defTabSz="1020763" rtl="0" eaLnBrk="0" fontAlgn="base" hangingPunct="0">
      <a:lnSpc>
        <a:spcPct val="90000"/>
      </a:lnSpc>
      <a:spcBef>
        <a:spcPct val="35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A748EE29-B3E3-4B13-B535-3BEF999BE33C}" type="slidenum">
              <a:rPr lang="en-US" sz="800" smtClean="0"/>
              <a:pPr/>
              <a:t>1</a:t>
            </a:fld>
            <a:endParaRPr lang="en-US" sz="800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008" y="4370058"/>
            <a:ext cx="6098520" cy="424790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5188" y="244475"/>
            <a:ext cx="5311775" cy="3984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lIns="92958" tIns="46479" rIns="92958" bIns="46479"/>
          <a:lstStyle/>
          <a:p>
            <a:r>
              <a:rPr lang="en-US" smtClean="0"/>
              <a:t>© 2009, Cisco Systems, Inc. All rights reserved.</a:t>
            </a:r>
          </a:p>
          <a:p>
            <a:r>
              <a:rPr lang="en-US" smtClean="0"/>
              <a:t>Presentation_ID.scr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7B6F56-350B-4E5B-A84B-F03C933C9AF6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3769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5188" y="244475"/>
            <a:ext cx="5311775" cy="3984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lIns="92958" tIns="46479" rIns="92958" bIns="46479"/>
          <a:lstStyle/>
          <a:p>
            <a:r>
              <a:rPr lang="en-US" smtClean="0"/>
              <a:t>© 2009, Cisco Systems, Inc. All rights reserved.</a:t>
            </a:r>
          </a:p>
          <a:p>
            <a:r>
              <a:rPr lang="en-US" smtClean="0"/>
              <a:t>Presentation_ID.scr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7B6F56-350B-4E5B-A84B-F03C933C9AF6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3769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5188" y="244475"/>
            <a:ext cx="5311775" cy="3984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lIns="92958" tIns="46479" rIns="92958" bIns="46479"/>
          <a:lstStyle/>
          <a:p>
            <a:r>
              <a:rPr lang="en-US" smtClean="0"/>
              <a:t>© 2009, Cisco Systems, Inc. All rights reserved.</a:t>
            </a:r>
          </a:p>
          <a:p>
            <a:r>
              <a:rPr lang="en-US" smtClean="0"/>
              <a:t>Presentation_ID.scr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7B6F56-350B-4E5B-A84B-F03C933C9AF6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3769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5188" y="244475"/>
            <a:ext cx="5311775" cy="3984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lIns="92958" tIns="46479" rIns="92958" bIns="46479"/>
          <a:lstStyle/>
          <a:p>
            <a:r>
              <a:rPr lang="en-US" smtClean="0"/>
              <a:t>© 2009, Cisco Systems, Inc. All rights reserved.</a:t>
            </a:r>
          </a:p>
          <a:p>
            <a:r>
              <a:rPr lang="en-US" smtClean="0"/>
              <a:t>Presentation_ID.scr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7B6F56-350B-4E5B-A84B-F03C933C9AF6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3769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5188" y="244475"/>
            <a:ext cx="5311775" cy="3984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 longer North</a:t>
            </a:r>
            <a:r>
              <a:rPr lang="en-US" baseline="0" dirty="0" smtClean="0"/>
              <a:t> America </a:t>
            </a:r>
            <a:r>
              <a:rPr lang="en-US" baseline="0" dirty="0" err="1" smtClean="0"/>
              <a:t>vs</a:t>
            </a:r>
            <a:r>
              <a:rPr lang="en-US" baseline="0" dirty="0" smtClean="0"/>
              <a:t> European differences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lIns="92958" tIns="46479" rIns="92958" bIns="46479"/>
          <a:lstStyle/>
          <a:p>
            <a:r>
              <a:rPr lang="en-US" smtClean="0"/>
              <a:t>© 2009, Cisco Systems, Inc. All rights reserved.</a:t>
            </a:r>
          </a:p>
          <a:p>
            <a:r>
              <a:rPr lang="en-US" smtClean="0"/>
              <a:t>Presentation_ID.scr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7B6F56-350B-4E5B-A84B-F03C933C9AF6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1553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5188" y="244475"/>
            <a:ext cx="5311775" cy="3984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41691" indent="-241691" defTabSz="929579" eaLnBrk="1" fontAlgn="auto" hangingPunct="1">
              <a:lnSpc>
                <a:spcPct val="95000"/>
              </a:lnSpc>
              <a:spcBef>
                <a:spcPts val="1464"/>
              </a:spcBef>
              <a:spcAft>
                <a:spcPts val="0"/>
              </a:spcAft>
              <a:buSzTx/>
              <a:buFont typeface="Wingdings" pitchFamily="2" charset="2"/>
              <a:buChar char="§"/>
              <a:defRPr/>
            </a:pPr>
            <a:r>
              <a:rPr lang="en-US" dirty="0" smtClean="0"/>
              <a:t>Profiles assigned letters – Profile ‘A’ common profile that all CMs can use (each OFDM channel has its own</a:t>
            </a:r>
            <a:r>
              <a:rPr lang="en-US" baseline="0" dirty="0" smtClean="0"/>
              <a:t> set of profiles)</a:t>
            </a:r>
          </a:p>
          <a:p>
            <a:pPr marL="241691" indent="-241691" defTabSz="929579" eaLnBrk="1" fontAlgn="auto" hangingPunct="1">
              <a:lnSpc>
                <a:spcPct val="95000"/>
              </a:lnSpc>
              <a:spcBef>
                <a:spcPts val="1464"/>
              </a:spcBef>
              <a:spcAft>
                <a:spcPts val="0"/>
              </a:spcAft>
              <a:buSzTx/>
              <a:buFont typeface="Wingdings" pitchFamily="2" charset="2"/>
              <a:buChar char="§"/>
              <a:defRPr/>
            </a:pPr>
            <a:r>
              <a:rPr lang="en-US" baseline="0" dirty="0" smtClean="0"/>
              <a:t>CMTS must support at least 4 profiles per CM (four active and one test) for downstream OFDM channel</a:t>
            </a:r>
          </a:p>
          <a:p>
            <a:pPr marL="241691" indent="-241691" defTabSz="929579" eaLnBrk="1" fontAlgn="auto" hangingPunct="1">
              <a:lnSpc>
                <a:spcPct val="95000"/>
              </a:lnSpc>
              <a:spcBef>
                <a:spcPts val="1464"/>
              </a:spcBef>
              <a:spcAft>
                <a:spcPts val="0"/>
              </a:spcAft>
              <a:buSzTx/>
              <a:buFont typeface="Wingdings" pitchFamily="2" charset="2"/>
              <a:buChar char="§"/>
              <a:defRPr/>
            </a:pPr>
            <a:r>
              <a:rPr lang="en-US" baseline="0" dirty="0" smtClean="0"/>
              <a:t>CMTS must support 2 profiles for each upstream OFDMA channel</a:t>
            </a:r>
          </a:p>
          <a:p>
            <a:pPr marL="241691" indent="-241691" defTabSz="929579" eaLnBrk="1" fontAlgn="auto" hangingPunct="1">
              <a:lnSpc>
                <a:spcPct val="95000"/>
              </a:lnSpc>
              <a:spcBef>
                <a:spcPts val="1464"/>
              </a:spcBef>
              <a:spcAft>
                <a:spcPts val="0"/>
              </a:spcAft>
              <a:buSzTx/>
              <a:buFont typeface="Wingdings" pitchFamily="2" charset="2"/>
              <a:buChar char="§"/>
              <a:defRPr/>
            </a:pPr>
            <a:r>
              <a:rPr lang="en-US" baseline="0" dirty="0" smtClean="0"/>
              <a:t>Dave Urban (Comcast) study across 20 million modems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lIns="92958" tIns="46479" rIns="92958" bIns="46479"/>
          <a:lstStyle/>
          <a:p>
            <a:r>
              <a:rPr lang="en-US" smtClean="0"/>
              <a:t>© 2009, Cisco Systems, Inc. All rights reserved.</a:t>
            </a:r>
          </a:p>
          <a:p>
            <a:r>
              <a:rPr lang="en-US" smtClean="0"/>
              <a:t>Presentation_ID.scr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7B6F56-350B-4E5B-A84B-F03C933C9AF6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0474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5188" y="244475"/>
            <a:ext cx="5311775" cy="3984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lIns="92958" tIns="46479" rIns="92958" bIns="46479"/>
          <a:lstStyle/>
          <a:p>
            <a:r>
              <a:rPr lang="en-US" smtClean="0"/>
              <a:t>© 2009, Cisco Systems, Inc. All rights reserved.</a:t>
            </a:r>
          </a:p>
          <a:p>
            <a:r>
              <a:rPr lang="en-US" smtClean="0"/>
              <a:t>Presentation_ID.scr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7B6F56-350B-4E5B-A84B-F03C933C9AF6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3769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5188" y="244475"/>
            <a:ext cx="5311775" cy="3984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lIns="92958" tIns="46479" rIns="92958" bIns="46479"/>
          <a:lstStyle/>
          <a:p>
            <a:r>
              <a:rPr lang="en-US" smtClean="0"/>
              <a:t>© 2009, Cisco Systems, Inc. All rights reserved.</a:t>
            </a:r>
          </a:p>
          <a:p>
            <a:r>
              <a:rPr lang="en-US" smtClean="0"/>
              <a:t>Presentation_ID.scr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7B6F56-350B-4E5B-A84B-F03C933C9AF6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3769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5188" y="244475"/>
            <a:ext cx="5311775" cy="3984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lIns="92958" tIns="46479" rIns="92958" bIns="46479"/>
          <a:lstStyle/>
          <a:p>
            <a:r>
              <a:rPr lang="en-US" smtClean="0"/>
              <a:t>© 2009, Cisco Systems, Inc. All rights reserved.</a:t>
            </a:r>
          </a:p>
          <a:p>
            <a:r>
              <a:rPr lang="en-US" smtClean="0"/>
              <a:t>Presentation_ID.scr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7B6F56-350B-4E5B-A84B-F03C933C9AF6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3769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5188" y="244475"/>
            <a:ext cx="5311775" cy="3984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lIns="92958" tIns="46479" rIns="92958" bIns="46479"/>
          <a:lstStyle/>
          <a:p>
            <a:r>
              <a:rPr lang="en-US" smtClean="0"/>
              <a:t>© 2009, Cisco Systems, Inc. All rights reserved.</a:t>
            </a:r>
          </a:p>
          <a:p>
            <a:r>
              <a:rPr lang="en-US" smtClean="0"/>
              <a:t>Presentation_ID.scr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7B6F56-350B-4E5B-A84B-F03C933C9AF6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376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9A3C090A-1DAA-4293-ABE9-DC1683B60F20}" type="slidenum">
              <a:rPr lang="en-US" sz="800" smtClean="0"/>
              <a:pPr/>
              <a:t>2</a:t>
            </a:fld>
            <a:endParaRPr lang="en-US" sz="800" smtClean="0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55725" y="531813"/>
            <a:ext cx="4167188" cy="3124200"/>
          </a:xfrm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556" y="3791354"/>
            <a:ext cx="5121888" cy="478232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27000" indent="-127000" defTabSz="1149350"/>
            <a:endParaRPr lang="en-US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9E9077-C5B7-4F7E-A883-DC5E0D41BDE6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698500"/>
            <a:ext cx="4641850" cy="3481388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974" y="4343808"/>
            <a:ext cx="5767054" cy="4343808"/>
          </a:xfrm>
          <a:noFill/>
          <a:ln/>
        </p:spPr>
        <p:txBody>
          <a:bodyPr/>
          <a:lstStyle/>
          <a:p>
            <a:pPr marL="0" indent="0" defTabSz="914400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9E9077-C5B7-4F7E-A883-DC5E0D41BDE6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698500"/>
            <a:ext cx="4641850" cy="3481388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974" y="4343808"/>
            <a:ext cx="5767054" cy="4343808"/>
          </a:xfrm>
          <a:noFill/>
          <a:ln/>
        </p:spPr>
        <p:txBody>
          <a:bodyPr/>
          <a:lstStyle/>
          <a:p>
            <a:pPr marL="0" indent="0" defTabSz="914400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B9EA9E74-05B7-4161-9BD3-1D389358508F}" type="slidenum">
              <a:rPr lang="en-US" sz="800" smtClean="0"/>
              <a:pPr/>
              <a:t>5</a:t>
            </a:fld>
            <a:endParaRPr lang="en-US" sz="800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698500"/>
            <a:ext cx="4641850" cy="3481388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352" y="4344101"/>
            <a:ext cx="5766298" cy="43440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defTabSz="914400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E75FB78C-F760-4F93-B13C-7EACA48CA581}" type="slidenum">
              <a:rPr lang="en-US" sz="800" smtClean="0"/>
              <a:pPr/>
              <a:t>8</a:t>
            </a:fld>
            <a:endParaRPr lang="en-US" sz="800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3600" y="244475"/>
            <a:ext cx="5311775" cy="3984625"/>
          </a:xfrm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008" y="4371585"/>
            <a:ext cx="6098520" cy="424790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5188" y="244475"/>
            <a:ext cx="5311775" cy="3984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D3.1 focuses</a:t>
            </a:r>
            <a:r>
              <a:rPr lang="en-US" baseline="0" dirty="0" smtClean="0"/>
              <a:t> on the use of the entire RF spectrum for DOCSIS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lIns="92958" tIns="46479" rIns="92958" bIns="46479"/>
          <a:lstStyle/>
          <a:p>
            <a:r>
              <a:rPr lang="en-US" smtClean="0"/>
              <a:t>© 2009, Cisco Systems, Inc. All rights reserved.</a:t>
            </a:r>
          </a:p>
          <a:p>
            <a:r>
              <a:rPr lang="en-US" smtClean="0"/>
              <a:t>Presentation_ID.scr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7B6F56-350B-4E5B-A84B-F03C933C9AF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809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SCTE 40 – Digital</a:t>
            </a:r>
            <a:r>
              <a:rPr lang="en-US" baseline="0" dirty="0" smtClean="0"/>
              <a:t> Cable Network Interface Standard – </a:t>
            </a:r>
            <a:r>
              <a:rPr lang="en-US" baseline="0" dirty="0" err="1" smtClean="0"/>
              <a:t>STB</a:t>
            </a:r>
            <a:r>
              <a:rPr lang="en-US" baseline="0" dirty="0" smtClean="0"/>
              <a:t> must tune between 70 – 130 MHz but many used full spectrum tuners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886EA7-EFE8-4132-B741-6285DAC0B95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2073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5188" y="244475"/>
            <a:ext cx="5311775" cy="3984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lIns="92958" tIns="46479" rIns="92958" bIns="46479"/>
          <a:lstStyle/>
          <a:p>
            <a:r>
              <a:rPr lang="en-US" smtClean="0"/>
              <a:t>© 2009, Cisco Systems, Inc. All rights reserved.</a:t>
            </a:r>
          </a:p>
          <a:p>
            <a:r>
              <a:rPr lang="en-US" smtClean="0"/>
              <a:t>Presentation_ID.scr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7B6F56-350B-4E5B-A84B-F03C933C9AF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6427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5188" y="244475"/>
            <a:ext cx="5311775" cy="3984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lIns="92958" tIns="46479" rIns="92958" bIns="46479"/>
          <a:lstStyle/>
          <a:p>
            <a:r>
              <a:rPr lang="en-US" smtClean="0"/>
              <a:t>© 2009, Cisco Systems, Inc. All rights reserved.</a:t>
            </a:r>
          </a:p>
          <a:p>
            <a:r>
              <a:rPr lang="en-US" smtClean="0"/>
              <a:t>Presentation_ID.scr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7B6F56-350B-4E5B-A84B-F03C933C9AF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6427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5188" y="244475"/>
            <a:ext cx="5311775" cy="3984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lIns="92958" tIns="46479" rIns="92958" bIns="46479"/>
          <a:lstStyle/>
          <a:p>
            <a:r>
              <a:rPr lang="en-US" smtClean="0"/>
              <a:t>© 2009, Cisco Systems, Inc. All rights reserved.</a:t>
            </a:r>
          </a:p>
          <a:p>
            <a:r>
              <a:rPr lang="en-US" smtClean="0"/>
              <a:t>Presentation_ID.scr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7B6F56-350B-4E5B-A84B-F03C933C9AF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642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75"/>
          <p:cNvSpPr>
            <a:spLocks noChangeArrowheads="1"/>
          </p:cNvSpPr>
          <p:nvPr/>
        </p:nvSpPr>
        <p:spPr bwMode="auto">
          <a:xfrm rot="16200000">
            <a:off x="3200400" y="-1570037"/>
            <a:ext cx="2743200" cy="9144000"/>
          </a:xfrm>
          <a:prstGeom prst="rect">
            <a:avLst/>
          </a:prstGeom>
          <a:solidFill>
            <a:srgbClr val="015F85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73025" tIns="36512" rIns="73025" bIns="36512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278"/>
          <p:cNvSpPr>
            <a:spLocks noChangeArrowheads="1"/>
          </p:cNvSpPr>
          <p:nvPr/>
        </p:nvSpPr>
        <p:spPr bwMode="auto">
          <a:xfrm>
            <a:off x="1150938" y="6672263"/>
            <a:ext cx="202247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  <a:defRPr/>
            </a:pPr>
            <a:r>
              <a:rPr lang="en-US" sz="700">
                <a:solidFill>
                  <a:srgbClr val="D3D3D3"/>
                </a:solidFill>
              </a:rPr>
              <a:t>© 2007 Cisco Systems, Inc. All rights reserved.</a:t>
            </a:r>
          </a:p>
        </p:txBody>
      </p:sp>
      <p:sp>
        <p:nvSpPr>
          <p:cNvPr id="6" name="Rectangle 279"/>
          <p:cNvSpPr>
            <a:spLocks noChangeArrowheads="1"/>
          </p:cNvSpPr>
          <p:nvPr/>
        </p:nvSpPr>
        <p:spPr bwMode="auto">
          <a:xfrm>
            <a:off x="3395663" y="6672263"/>
            <a:ext cx="655637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  <a:defRPr/>
            </a:pPr>
            <a:r>
              <a:rPr lang="en-US" sz="700" dirty="0">
                <a:solidFill>
                  <a:srgbClr val="D3D3D3"/>
                </a:solidFill>
              </a:rPr>
              <a:t>Cisco Public</a:t>
            </a:r>
          </a:p>
        </p:txBody>
      </p:sp>
      <p:sp>
        <p:nvSpPr>
          <p:cNvPr id="7" name="Rectangle 280"/>
          <p:cNvSpPr>
            <a:spLocks noChangeArrowheads="1"/>
          </p:cNvSpPr>
          <p:nvPr/>
        </p:nvSpPr>
        <p:spPr bwMode="auto">
          <a:xfrm>
            <a:off x="13078" y="6670529"/>
            <a:ext cx="1206122" cy="19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  <a:defRPr/>
            </a:pPr>
            <a:r>
              <a:rPr lang="en-US" sz="700" dirty="0" smtClean="0">
                <a:solidFill>
                  <a:srgbClr val="D3D3D3"/>
                </a:solidFill>
              </a:rPr>
              <a:t>SCTE DOCSIS 3.1</a:t>
            </a:r>
            <a:endParaRPr lang="en-US" sz="700" dirty="0">
              <a:solidFill>
                <a:srgbClr val="D3D3D3"/>
              </a:solidFill>
            </a:endParaRPr>
          </a:p>
        </p:txBody>
      </p:sp>
      <p:sp>
        <p:nvSpPr>
          <p:cNvPr id="8" name="Rectangle 281"/>
          <p:cNvSpPr>
            <a:spLocks noChangeArrowheads="1"/>
          </p:cNvSpPr>
          <p:nvPr/>
        </p:nvSpPr>
        <p:spPr bwMode="auto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  <a:defRPr/>
            </a:pPr>
            <a:fld id="{0CA8CE81-7B09-46A8-9D7A-6EBE8517EB00}" type="slidenum">
              <a:rPr lang="en-US" sz="1000">
                <a:solidFill>
                  <a:srgbClr val="D3D3D3"/>
                </a:solidFill>
              </a:rPr>
              <a:pPr algn="r" defTabSz="814388">
                <a:lnSpc>
                  <a:spcPct val="100000"/>
                </a:lnSpc>
                <a:defRPr/>
              </a:pPr>
              <a:t>‹#›</a:t>
            </a:fld>
            <a:endParaRPr lang="en-US" sz="1000">
              <a:solidFill>
                <a:srgbClr val="D3D3D3"/>
              </a:solidFill>
            </a:endParaRPr>
          </a:p>
        </p:txBody>
      </p:sp>
      <p:grpSp>
        <p:nvGrpSpPr>
          <p:cNvPr id="9" name="Group 283"/>
          <p:cNvGrpSpPr>
            <a:grpSpLocks/>
          </p:cNvGrpSpPr>
          <p:nvPr/>
        </p:nvGrpSpPr>
        <p:grpSpPr bwMode="auto">
          <a:xfrm>
            <a:off x="609600" y="525463"/>
            <a:ext cx="1447800" cy="769937"/>
            <a:chOff x="3272" y="1316"/>
            <a:chExt cx="1889" cy="1002"/>
          </a:xfrm>
        </p:grpSpPr>
        <p:sp>
          <p:nvSpPr>
            <p:cNvPr id="10" name="AutoShape 284"/>
            <p:cNvSpPr>
              <a:spLocks noChangeAspect="1" noChangeArrowheads="1" noTextEdit="1"/>
            </p:cNvSpPr>
            <p:nvPr/>
          </p:nvSpPr>
          <p:spPr bwMode="auto">
            <a:xfrm>
              <a:off x="3272" y="1316"/>
              <a:ext cx="1889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Rectangle 285"/>
            <p:cNvSpPr>
              <a:spLocks noChangeArrowheads="1"/>
            </p:cNvSpPr>
            <p:nvPr/>
          </p:nvSpPr>
          <p:spPr bwMode="auto">
            <a:xfrm>
              <a:off x="3802" y="1979"/>
              <a:ext cx="87" cy="326"/>
            </a:xfrm>
            <a:prstGeom prst="rect">
              <a:avLst/>
            </a:prstGeom>
            <a:solidFill>
              <a:srgbClr val="B21A1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286"/>
            <p:cNvSpPr>
              <a:spLocks/>
            </p:cNvSpPr>
            <p:nvPr/>
          </p:nvSpPr>
          <p:spPr bwMode="auto">
            <a:xfrm>
              <a:off x="4303" y="1971"/>
              <a:ext cx="249" cy="343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1" y="80"/>
                </a:cxn>
                <a:cxn ang="0">
                  <a:pos x="0" y="40"/>
                </a:cxn>
                <a:cxn ang="0">
                  <a:pos x="41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8" y="23"/>
                    <a:pt x="51" y="20"/>
                    <a:pt x="42" y="20"/>
                  </a:cubicBezTo>
                  <a:cubicBezTo>
                    <a:pt x="30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1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1" y="0"/>
                  </a:cubicBezTo>
                  <a:cubicBezTo>
                    <a:pt x="50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287"/>
            <p:cNvSpPr>
              <a:spLocks/>
            </p:cNvSpPr>
            <p:nvPr/>
          </p:nvSpPr>
          <p:spPr bwMode="auto">
            <a:xfrm>
              <a:off x="3444" y="1971"/>
              <a:ext cx="249" cy="343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7" y="23"/>
                    <a:pt x="51" y="20"/>
                    <a:pt x="42" y="20"/>
                  </a:cubicBezTo>
                  <a:cubicBezTo>
                    <a:pt x="29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0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0" y="0"/>
                  </a:cubicBezTo>
                  <a:cubicBezTo>
                    <a:pt x="49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288"/>
            <p:cNvSpPr>
              <a:spLocks noEditPoints="1"/>
            </p:cNvSpPr>
            <p:nvPr/>
          </p:nvSpPr>
          <p:spPr bwMode="auto">
            <a:xfrm>
              <a:off x="4643" y="1971"/>
              <a:ext cx="342" cy="343"/>
            </a:xfrm>
            <a:custGeom>
              <a:avLst/>
              <a:gdLst/>
              <a:ahLst/>
              <a:cxnLst>
                <a:cxn ang="0">
                  <a:pos x="80" y="40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80" y="40"/>
                </a:cxn>
                <a:cxn ang="0">
                  <a:pos x="40" y="20"/>
                </a:cxn>
                <a:cxn ang="0">
                  <a:pos x="20" y="40"/>
                </a:cxn>
                <a:cxn ang="0">
                  <a:pos x="40" y="60"/>
                </a:cxn>
                <a:cxn ang="0">
                  <a:pos x="60" y="40"/>
                </a:cxn>
                <a:cxn ang="0">
                  <a:pos x="40" y="20"/>
                </a:cxn>
              </a:cxnLst>
              <a:rect l="0" t="0" r="r" b="b"/>
              <a:pathLst>
                <a:path w="80" h="80">
                  <a:moveTo>
                    <a:pt x="80" y="40"/>
                  </a:moveTo>
                  <a:cubicBezTo>
                    <a:pt x="80" y="62"/>
                    <a:pt x="64" y="80"/>
                    <a:pt x="40" y="80"/>
                  </a:cubicBezTo>
                  <a:cubicBezTo>
                    <a:pt x="16" y="80"/>
                    <a:pt x="0" y="62"/>
                    <a:pt x="0" y="40"/>
                  </a:cubicBezTo>
                  <a:cubicBezTo>
                    <a:pt x="0" y="18"/>
                    <a:pt x="16" y="0"/>
                    <a:pt x="40" y="0"/>
                  </a:cubicBezTo>
                  <a:cubicBezTo>
                    <a:pt x="64" y="0"/>
                    <a:pt x="80" y="18"/>
                    <a:pt x="80" y="40"/>
                  </a:cubicBezTo>
                  <a:moveTo>
                    <a:pt x="40" y="20"/>
                  </a:moveTo>
                  <a:cubicBezTo>
                    <a:pt x="29" y="20"/>
                    <a:pt x="20" y="29"/>
                    <a:pt x="20" y="40"/>
                  </a:cubicBezTo>
                  <a:cubicBezTo>
                    <a:pt x="20" y="51"/>
                    <a:pt x="29" y="60"/>
                    <a:pt x="40" y="60"/>
                  </a:cubicBezTo>
                  <a:cubicBezTo>
                    <a:pt x="51" y="60"/>
                    <a:pt x="60" y="51"/>
                    <a:pt x="60" y="40"/>
                  </a:cubicBezTo>
                  <a:cubicBezTo>
                    <a:pt x="60" y="29"/>
                    <a:pt x="51" y="20"/>
                    <a:pt x="40" y="20"/>
                  </a:cubicBezTo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289"/>
            <p:cNvSpPr>
              <a:spLocks/>
            </p:cNvSpPr>
            <p:nvPr/>
          </p:nvSpPr>
          <p:spPr bwMode="auto">
            <a:xfrm>
              <a:off x="3999" y="1971"/>
              <a:ext cx="224" cy="343"/>
            </a:xfrm>
            <a:custGeom>
              <a:avLst/>
              <a:gdLst/>
              <a:ahLst/>
              <a:cxnLst>
                <a:cxn ang="0">
                  <a:pos x="47" y="19"/>
                </a:cxn>
                <a:cxn ang="0">
                  <a:pos x="32" y="17"/>
                </a:cxn>
                <a:cxn ang="0">
                  <a:pos x="20" y="23"/>
                </a:cxn>
                <a:cxn ang="0">
                  <a:pos x="29" y="30"/>
                </a:cxn>
                <a:cxn ang="0">
                  <a:pos x="34" y="32"/>
                </a:cxn>
                <a:cxn ang="0">
                  <a:pos x="52" y="54"/>
                </a:cxn>
                <a:cxn ang="0">
                  <a:pos x="21" y="80"/>
                </a:cxn>
                <a:cxn ang="0">
                  <a:pos x="0" y="77"/>
                </a:cxn>
                <a:cxn ang="0">
                  <a:pos x="0" y="60"/>
                </a:cxn>
                <a:cxn ang="0">
                  <a:pos x="18" y="63"/>
                </a:cxn>
                <a:cxn ang="0">
                  <a:pos x="32" y="56"/>
                </a:cxn>
                <a:cxn ang="0">
                  <a:pos x="23" y="48"/>
                </a:cxn>
                <a:cxn ang="0">
                  <a:pos x="19" y="47"/>
                </a:cxn>
                <a:cxn ang="0">
                  <a:pos x="0" y="24"/>
                </a:cxn>
                <a:cxn ang="0">
                  <a:pos x="28" y="0"/>
                </a:cxn>
                <a:cxn ang="0">
                  <a:pos x="47" y="3"/>
                </a:cxn>
                <a:cxn ang="0">
                  <a:pos x="47" y="19"/>
                </a:cxn>
              </a:cxnLst>
              <a:rect l="0" t="0" r="r" b="b"/>
              <a:pathLst>
                <a:path w="52" h="80">
                  <a:moveTo>
                    <a:pt x="47" y="19"/>
                  </a:moveTo>
                  <a:cubicBezTo>
                    <a:pt x="47" y="19"/>
                    <a:pt x="38" y="17"/>
                    <a:pt x="32" y="17"/>
                  </a:cubicBezTo>
                  <a:cubicBezTo>
                    <a:pt x="24" y="17"/>
                    <a:pt x="20" y="19"/>
                    <a:pt x="20" y="23"/>
                  </a:cubicBezTo>
                  <a:cubicBezTo>
                    <a:pt x="20" y="28"/>
                    <a:pt x="26" y="29"/>
                    <a:pt x="29" y="30"/>
                  </a:cubicBezTo>
                  <a:cubicBezTo>
                    <a:pt x="34" y="32"/>
                    <a:pt x="34" y="32"/>
                    <a:pt x="34" y="32"/>
                  </a:cubicBezTo>
                  <a:cubicBezTo>
                    <a:pt x="47" y="36"/>
                    <a:pt x="52" y="45"/>
                    <a:pt x="52" y="54"/>
                  </a:cubicBezTo>
                  <a:cubicBezTo>
                    <a:pt x="52" y="73"/>
                    <a:pt x="35" y="80"/>
                    <a:pt x="21" y="80"/>
                  </a:cubicBezTo>
                  <a:cubicBezTo>
                    <a:pt x="10" y="80"/>
                    <a:pt x="1" y="78"/>
                    <a:pt x="0" y="77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2" y="60"/>
                    <a:pt x="10" y="63"/>
                    <a:pt x="18" y="63"/>
                  </a:cubicBezTo>
                  <a:cubicBezTo>
                    <a:pt x="28" y="63"/>
                    <a:pt x="32" y="60"/>
                    <a:pt x="32" y="56"/>
                  </a:cubicBezTo>
                  <a:cubicBezTo>
                    <a:pt x="32" y="52"/>
                    <a:pt x="28" y="49"/>
                    <a:pt x="23" y="48"/>
                  </a:cubicBezTo>
                  <a:cubicBezTo>
                    <a:pt x="22" y="48"/>
                    <a:pt x="21" y="47"/>
                    <a:pt x="19" y="47"/>
                  </a:cubicBezTo>
                  <a:cubicBezTo>
                    <a:pt x="9" y="43"/>
                    <a:pt x="0" y="37"/>
                    <a:pt x="0" y="24"/>
                  </a:cubicBezTo>
                  <a:cubicBezTo>
                    <a:pt x="0" y="10"/>
                    <a:pt x="10" y="0"/>
                    <a:pt x="28" y="0"/>
                  </a:cubicBezTo>
                  <a:cubicBezTo>
                    <a:pt x="37" y="0"/>
                    <a:pt x="46" y="3"/>
                    <a:pt x="47" y="3"/>
                  </a:cubicBezTo>
                  <a:lnTo>
                    <a:pt x="47" y="19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290"/>
            <p:cNvSpPr>
              <a:spLocks/>
            </p:cNvSpPr>
            <p:nvPr/>
          </p:nvSpPr>
          <p:spPr bwMode="auto">
            <a:xfrm>
              <a:off x="3272" y="1587"/>
              <a:ext cx="81" cy="16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10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291"/>
            <p:cNvSpPr>
              <a:spLocks/>
            </p:cNvSpPr>
            <p:nvPr/>
          </p:nvSpPr>
          <p:spPr bwMode="auto">
            <a:xfrm>
              <a:off x="3500" y="1473"/>
              <a:ext cx="81" cy="281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4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4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292"/>
            <p:cNvSpPr>
              <a:spLocks/>
            </p:cNvSpPr>
            <p:nvPr/>
          </p:nvSpPr>
          <p:spPr bwMode="auto">
            <a:xfrm>
              <a:off x="3721" y="1320"/>
              <a:ext cx="81" cy="51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10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5" y="120"/>
                    <a:pt x="10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293"/>
            <p:cNvSpPr>
              <a:spLocks/>
            </p:cNvSpPr>
            <p:nvPr/>
          </p:nvSpPr>
          <p:spPr bwMode="auto">
            <a:xfrm>
              <a:off x="3949" y="1473"/>
              <a:ext cx="81" cy="281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294"/>
            <p:cNvSpPr>
              <a:spLocks/>
            </p:cNvSpPr>
            <p:nvPr/>
          </p:nvSpPr>
          <p:spPr bwMode="auto">
            <a:xfrm>
              <a:off x="4171" y="1587"/>
              <a:ext cx="87" cy="167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20" y="30"/>
                </a:cxn>
                <a:cxn ang="0">
                  <a:pos x="20" y="10"/>
                </a:cxn>
              </a:cxnLst>
              <a:rect l="0" t="0" r="r" b="b"/>
              <a:pathLst>
                <a:path w="20" h="39">
                  <a:moveTo>
                    <a:pt x="20" y="10"/>
                  </a:moveTo>
                  <a:cubicBezTo>
                    <a:pt x="20" y="4"/>
                    <a:pt x="15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5" y="39"/>
                    <a:pt x="10" y="39"/>
                  </a:cubicBezTo>
                  <a:cubicBezTo>
                    <a:pt x="15" y="39"/>
                    <a:pt x="20" y="35"/>
                    <a:pt x="20" y="30"/>
                  </a:cubicBezTo>
                  <a:lnTo>
                    <a:pt x="20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295"/>
            <p:cNvSpPr>
              <a:spLocks/>
            </p:cNvSpPr>
            <p:nvPr/>
          </p:nvSpPr>
          <p:spPr bwMode="auto">
            <a:xfrm>
              <a:off x="4399" y="1473"/>
              <a:ext cx="81" cy="281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96"/>
            <p:cNvSpPr>
              <a:spLocks/>
            </p:cNvSpPr>
            <p:nvPr/>
          </p:nvSpPr>
          <p:spPr bwMode="auto">
            <a:xfrm>
              <a:off x="4625" y="1320"/>
              <a:ext cx="83" cy="51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9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4" y="120"/>
                    <a:pt x="9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97"/>
            <p:cNvSpPr>
              <a:spLocks/>
            </p:cNvSpPr>
            <p:nvPr/>
          </p:nvSpPr>
          <p:spPr bwMode="auto">
            <a:xfrm>
              <a:off x="4848" y="1473"/>
              <a:ext cx="81" cy="281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5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Freeform 298"/>
            <p:cNvSpPr>
              <a:spLocks/>
            </p:cNvSpPr>
            <p:nvPr/>
          </p:nvSpPr>
          <p:spPr bwMode="auto">
            <a:xfrm>
              <a:off x="5074" y="1587"/>
              <a:ext cx="83" cy="16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9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9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9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25" name="Picture 324" descr="MAE176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588" y="1630363"/>
            <a:ext cx="4570412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873" name="Rectangle 209"/>
          <p:cNvSpPr>
            <a:spLocks noGrp="1" noChangeArrowheads="1"/>
          </p:cNvSpPr>
          <p:nvPr>
            <p:ph type="ctrTitle"/>
          </p:nvPr>
        </p:nvSpPr>
        <p:spPr bwMode="white">
          <a:xfrm>
            <a:off x="650875" y="2676525"/>
            <a:ext cx="3768725" cy="830263"/>
          </a:xfrm>
          <a:ln/>
        </p:spPr>
        <p:txBody>
          <a:bodyPr anchor="ctr"/>
          <a:lstStyle>
            <a:lvl1pPr>
              <a:defRPr sz="30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69874" name="Rectangle 210"/>
          <p:cNvSpPr>
            <a:spLocks noGrp="1" noChangeArrowheads="1"/>
          </p:cNvSpPr>
          <p:nvPr>
            <p:ph type="subTitle" idx="1"/>
          </p:nvPr>
        </p:nvSpPr>
        <p:spPr>
          <a:xfrm>
            <a:off x="650875" y="4733925"/>
            <a:ext cx="6940550" cy="419100"/>
          </a:xfrm>
          <a:ln/>
        </p:spPr>
        <p:txBody>
          <a:bodyPr/>
          <a:lstStyle>
            <a:lvl1pPr marL="0" indent="0">
              <a:lnSpc>
                <a:spcPct val="90000"/>
              </a:lnSpc>
              <a:buFont typeface="Wingdings" pitchFamily="2" charset="2"/>
              <a:buNone/>
              <a:defRPr sz="2000"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40128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86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5925" y="457200"/>
            <a:ext cx="2035175" cy="4895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5638" y="457200"/>
            <a:ext cx="5957887" cy="4895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632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638" y="457200"/>
            <a:ext cx="8145462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55638" y="1781175"/>
            <a:ext cx="3894137" cy="357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02175" y="1781175"/>
            <a:ext cx="3894138" cy="3571875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483706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638" y="457200"/>
            <a:ext cx="8145462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55638" y="1781175"/>
            <a:ext cx="3894137" cy="357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02175" y="1781175"/>
            <a:ext cx="3894138" cy="17097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02175" y="3643313"/>
            <a:ext cx="3894138" cy="17097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208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ullet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02" y="432215"/>
            <a:ext cx="8588861" cy="838200"/>
          </a:xfrm>
          <a:prstGeom prst="rect">
            <a:avLst/>
          </a:prstGeom>
        </p:spPr>
        <p:txBody>
          <a:bodyPr/>
          <a:lstStyle>
            <a:lvl1pPr>
              <a:defRPr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4"/>
                    </a:gs>
                  </a:gsLst>
                  <a:lin ang="4800000" scaled="0"/>
                </a:gra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942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 Blue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rrowheads="1"/>
          </p:cNvSpPr>
          <p:nvPr userDrawn="1"/>
        </p:nvSpPr>
        <p:spPr bwMode="hidden">
          <a:xfrm>
            <a:off x="0" y="3360738"/>
            <a:ext cx="9144000" cy="3497263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0183B7">
                  <a:alpha val="50000"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61601" tIns="30800" rIns="61601" bIns="30800" anchor="ctr">
            <a:no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12045" y="304800"/>
            <a:ext cx="7769834" cy="838200"/>
          </a:xfrm>
        </p:spPr>
        <p:txBody>
          <a:bodyPr>
            <a:noAutofit/>
          </a:bodyPr>
          <a:lstStyle/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190638" y="1600201"/>
            <a:ext cx="5395389" cy="4525963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059520"/>
      </p:ext>
    </p:extLst>
  </p:cSld>
  <p:clrMapOvr>
    <a:masterClrMapping/>
  </p:clrMapOvr>
  <p:transition advTm="8000"/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and Content Blue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rrowheads="1"/>
          </p:cNvSpPr>
          <p:nvPr userDrawn="1"/>
        </p:nvSpPr>
        <p:spPr bwMode="hidden">
          <a:xfrm>
            <a:off x="0" y="3360738"/>
            <a:ext cx="9144000" cy="3497263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0183B7">
                  <a:alpha val="50000"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61601" tIns="30800" rIns="61601" bIns="30800" anchor="ctr">
            <a:no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12045" y="304800"/>
            <a:ext cx="7769834" cy="838200"/>
          </a:xfrm>
        </p:spPr>
        <p:txBody>
          <a:bodyPr>
            <a:noAutofit/>
          </a:bodyPr>
          <a:lstStyle/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12043" y="1600201"/>
            <a:ext cx="3771306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900"/>
            </a:lvl4pPr>
            <a:lvl5pPr>
              <a:defRPr sz="9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810573" y="1600201"/>
            <a:ext cx="3771306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900"/>
            </a:lvl4pPr>
            <a:lvl5pPr>
              <a:defRPr sz="9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830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 Blue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rrowheads="1"/>
          </p:cNvSpPr>
          <p:nvPr userDrawn="1"/>
        </p:nvSpPr>
        <p:spPr bwMode="hidden">
          <a:xfrm>
            <a:off x="0" y="3360738"/>
            <a:ext cx="9144000" cy="3497263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0183B7">
                  <a:alpha val="50000"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 anchor="ctr">
            <a:no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3" y="304800"/>
            <a:ext cx="7435849" cy="838200"/>
          </a:xfrm>
        </p:spPr>
        <p:txBody>
          <a:bodyPr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Autofit/>
          </a:bodyPr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645868"/>
      </p:ext>
    </p:extLst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 Blue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rrowheads="1"/>
          </p:cNvSpPr>
          <p:nvPr userDrawn="1"/>
        </p:nvSpPr>
        <p:spPr bwMode="hidden">
          <a:xfrm>
            <a:off x="0" y="3360738"/>
            <a:ext cx="9144000" cy="3497263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0183B7">
                  <a:alpha val="50000"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 anchor="ctr">
            <a:no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3" y="304800"/>
            <a:ext cx="7435849" cy="838200"/>
          </a:xfrm>
        </p:spPr>
        <p:txBody>
          <a:bodyPr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793753" y="1186543"/>
            <a:ext cx="7435849" cy="381000"/>
          </a:xfrm>
        </p:spPr>
        <p:txBody>
          <a:bodyPr anchor="ctr" anchorCtr="0">
            <a:noAutofit/>
          </a:bodyPr>
          <a:lstStyle>
            <a:lvl1pPr>
              <a:buFontTx/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Autofit/>
          </a:bodyPr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93750" y="6381834"/>
            <a:ext cx="7461250" cy="298368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91357018"/>
      </p:ext>
    </p:extLst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 Blue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rrowheads="1"/>
          </p:cNvSpPr>
          <p:nvPr userDrawn="1"/>
        </p:nvSpPr>
        <p:spPr bwMode="hidden">
          <a:xfrm>
            <a:off x="0" y="3360738"/>
            <a:ext cx="9144000" cy="3497263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0183B7">
                  <a:alpha val="50000"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61601" tIns="30800" rIns="61601" bIns="30800" anchor="ctr">
            <a:no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12045" y="304800"/>
            <a:ext cx="7769834" cy="838200"/>
          </a:xfrm>
        </p:spPr>
        <p:txBody>
          <a:bodyPr>
            <a:noAutofit/>
          </a:bodyPr>
          <a:lstStyle/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12046" y="1600201"/>
            <a:ext cx="7773981" cy="4525963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967717"/>
      </p:ext>
    </p:extLst>
  </p:cSld>
  <p:clrMapOvr>
    <a:masterClrMapping/>
  </p:clrMapOvr>
  <p:transition advTm="8000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975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0863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5638" y="1781175"/>
            <a:ext cx="3894137" cy="3571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2175" y="1781175"/>
            <a:ext cx="3894138" cy="3571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786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20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686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3645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5488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1637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146"/>
          <p:cNvSpPr>
            <a:spLocks noGrp="1" noChangeArrowheads="1"/>
          </p:cNvSpPr>
          <p:nvPr>
            <p:ph type="title"/>
          </p:nvPr>
        </p:nvSpPr>
        <p:spPr bwMode="auto">
          <a:xfrm>
            <a:off x="655638" y="457200"/>
            <a:ext cx="8145462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2124" tIns="41061" rIns="82124" bIns="41061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</a:t>
            </a:r>
          </a:p>
        </p:txBody>
      </p:sp>
      <p:sp>
        <p:nvSpPr>
          <p:cNvPr id="368774" name="Rectangle 6278"/>
          <p:cNvSpPr>
            <a:spLocks noChangeArrowheads="1"/>
          </p:cNvSpPr>
          <p:nvPr/>
        </p:nvSpPr>
        <p:spPr bwMode="auto">
          <a:xfrm>
            <a:off x="0" y="0"/>
            <a:ext cx="9144000" cy="177800"/>
          </a:xfrm>
          <a:prstGeom prst="rect">
            <a:avLst/>
          </a:prstGeom>
          <a:solidFill>
            <a:srgbClr val="015F85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68775" name="Rectangle 6279"/>
          <p:cNvSpPr>
            <a:spLocks noChangeArrowheads="1"/>
          </p:cNvSpPr>
          <p:nvPr/>
        </p:nvSpPr>
        <p:spPr bwMode="auto">
          <a:xfrm>
            <a:off x="1150938" y="6672263"/>
            <a:ext cx="202247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  <a:defRPr/>
            </a:pPr>
            <a:r>
              <a:rPr lang="en-US" sz="700" dirty="0">
                <a:solidFill>
                  <a:srgbClr val="D3D3D3"/>
                </a:solidFill>
              </a:rPr>
              <a:t>© 2007 Cisco Systems, Inc. All rights reserved.</a:t>
            </a:r>
          </a:p>
        </p:txBody>
      </p:sp>
      <p:sp>
        <p:nvSpPr>
          <p:cNvPr id="368777" name="Rectangle 6281"/>
          <p:cNvSpPr>
            <a:spLocks noChangeArrowheads="1"/>
          </p:cNvSpPr>
          <p:nvPr/>
        </p:nvSpPr>
        <p:spPr bwMode="auto">
          <a:xfrm>
            <a:off x="0" y="6672263"/>
            <a:ext cx="114300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  <a:defRPr/>
            </a:pPr>
            <a:r>
              <a:rPr lang="en-US" sz="700" dirty="0">
                <a:solidFill>
                  <a:srgbClr val="D3D3D3"/>
                </a:solidFill>
              </a:rPr>
              <a:t>SCTE DOCSIS </a:t>
            </a:r>
            <a:r>
              <a:rPr lang="en-US" sz="700" dirty="0" smtClean="0">
                <a:solidFill>
                  <a:srgbClr val="D3D3D3"/>
                </a:solidFill>
              </a:rPr>
              <a:t>3.1</a:t>
            </a:r>
            <a:endParaRPr lang="en-US" sz="700" dirty="0">
              <a:solidFill>
                <a:srgbClr val="D3D3D3"/>
              </a:solidFill>
            </a:endParaRPr>
          </a:p>
        </p:txBody>
      </p:sp>
      <p:sp>
        <p:nvSpPr>
          <p:cNvPr id="368778" name="Rectangle 6282"/>
          <p:cNvSpPr>
            <a:spLocks noChangeArrowheads="1"/>
          </p:cNvSpPr>
          <p:nvPr/>
        </p:nvSpPr>
        <p:spPr bwMode="auto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  <a:defRPr/>
            </a:pPr>
            <a:fld id="{F0474390-68EF-42D2-A8B5-4DA6AA300D97}" type="slidenum">
              <a:rPr lang="en-US" sz="1000">
                <a:solidFill>
                  <a:srgbClr val="D3D3D3"/>
                </a:solidFill>
              </a:rPr>
              <a:pPr algn="r" defTabSz="814388">
                <a:lnSpc>
                  <a:spcPct val="100000"/>
                </a:lnSpc>
                <a:defRPr/>
              </a:pPr>
              <a:t>‹#›</a:t>
            </a:fld>
            <a:endParaRPr lang="en-US" sz="1000">
              <a:solidFill>
                <a:srgbClr val="D3D3D3"/>
              </a:solidFill>
            </a:endParaRPr>
          </a:p>
        </p:txBody>
      </p:sp>
      <p:sp>
        <p:nvSpPr>
          <p:cNvPr id="18439" name="Rectangle 628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5638" y="1781175"/>
            <a:ext cx="7940675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2124" tIns="41061" rIns="82124" bIns="410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" name="Rectangle 6279"/>
          <p:cNvSpPr>
            <a:spLocks noChangeArrowheads="1"/>
          </p:cNvSpPr>
          <p:nvPr userDrawn="1"/>
        </p:nvSpPr>
        <p:spPr bwMode="auto">
          <a:xfrm>
            <a:off x="3311525" y="6669088"/>
            <a:ext cx="65563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  <a:defRPr/>
            </a:pPr>
            <a:r>
              <a:rPr lang="en-US" sz="700" dirty="0">
                <a:solidFill>
                  <a:srgbClr val="D3D3D3"/>
                </a:solidFill>
              </a:rPr>
              <a:t>Cisco Public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  <p:sldLayoutId id="2147483865" r:id="rId12"/>
    <p:sldLayoutId id="2147483866" r:id="rId13"/>
    <p:sldLayoutId id="2147483868" r:id="rId14"/>
    <p:sldLayoutId id="2147483869" r:id="rId15"/>
    <p:sldLayoutId id="2147483870" r:id="rId16"/>
    <p:sldLayoutId id="2147483871" r:id="rId17"/>
    <p:sldLayoutId id="2147483872" r:id="rId18"/>
    <p:sldLayoutId id="2147483873" r:id="rId19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2pPr>
      <a:lvl3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3pPr>
      <a:lvl4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4pPr>
      <a:lvl5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5pPr>
      <a:lvl6pPr marL="457200"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6pPr>
      <a:lvl7pPr marL="914400"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7pPr>
      <a:lvl8pPr marL="1371600"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8pPr>
      <a:lvl9pPr marL="1828800"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9pPr>
    </p:titleStyle>
    <p:bodyStyle>
      <a:lvl1pPr marL="236538" indent="-236538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17475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2pPr>
      <a:lvl3pPr marL="914400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3pPr>
      <a:lvl4pPr marL="1254125" indent="117475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4pPr>
      <a:lvl5pPr marL="1604963" indent="223838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062163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519363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2976563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433763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9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9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9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9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448300"/>
            <a:ext cx="6940550" cy="1028700"/>
          </a:xfrm>
          <a:noFill/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John J. Downey – Consulting Network Engineer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Cisco Systems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600200"/>
            <a:ext cx="6629400" cy="2805690"/>
          </a:xfrm>
          <a:prstGeom prst="rect">
            <a:avLst/>
          </a:prstGeom>
          <a:solidFill>
            <a:srgbClr val="015F85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286000"/>
            <a:ext cx="5181600" cy="19050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ts val="1200"/>
              </a:spcBef>
              <a:spcAft>
                <a:spcPts val="3600"/>
              </a:spcAft>
            </a:pPr>
            <a:r>
              <a:rPr lang="en-US" sz="3200" dirty="0" smtClean="0"/>
              <a:t>DOCSIS 3.1 Overview</a:t>
            </a:r>
            <a:br>
              <a:rPr lang="en-US" sz="32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800" dirty="0" smtClean="0"/>
              <a:t>SCTE Piedmont &amp; Other Chapters</a:t>
            </a:r>
            <a:br>
              <a:rPr lang="en-US" sz="1800" dirty="0" smtClean="0"/>
            </a:br>
            <a:r>
              <a:rPr lang="en-US" sz="1800" dirty="0" smtClean="0"/>
              <a:t>July 31, 2014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763000" cy="6858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DOCSIS 3.1 – More Effective at Filling Spectrum </a:t>
            </a:r>
            <a:endParaRPr lang="en-US" sz="2400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447800"/>
            <a:ext cx="4114800" cy="48768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2300" dirty="0" smtClean="0"/>
              <a:t>Increase modulation options to  512, 1024, 2048 and 4096-QAM and higher!</a:t>
            </a:r>
          </a:p>
          <a:p>
            <a:pPr marL="457200" lvl="1" indent="0">
              <a:lnSpc>
                <a:spcPct val="85000"/>
              </a:lnSpc>
            </a:pPr>
            <a:r>
              <a:rPr lang="en-US" sz="1900" dirty="0" smtClean="0"/>
              <a:t>9, 10, 11, 12 bits/</a:t>
            </a:r>
            <a:r>
              <a:rPr lang="en-US" sz="1900" dirty="0" err="1" smtClean="0"/>
              <a:t>sym</a:t>
            </a:r>
            <a:r>
              <a:rPr lang="en-US" sz="1900" dirty="0" smtClean="0"/>
              <a:t>, respectively</a:t>
            </a:r>
          </a:p>
          <a:p>
            <a:pPr>
              <a:lnSpc>
                <a:spcPct val="85000"/>
              </a:lnSpc>
            </a:pPr>
            <a:r>
              <a:rPr lang="en-US" sz="2300" dirty="0" smtClean="0"/>
              <a:t>Use low </a:t>
            </a:r>
            <a:r>
              <a:rPr lang="en-US" sz="2300" dirty="0"/>
              <a:t>d</a:t>
            </a:r>
            <a:r>
              <a:rPr lang="en-US" sz="2300" dirty="0" smtClean="0"/>
              <a:t>ensity </a:t>
            </a:r>
            <a:r>
              <a:rPr lang="en-US" sz="2300" dirty="0"/>
              <a:t>p</a:t>
            </a:r>
            <a:r>
              <a:rPr lang="en-US" sz="2300" dirty="0" smtClean="0"/>
              <a:t>arity </a:t>
            </a:r>
            <a:r>
              <a:rPr lang="en-US" sz="2300" dirty="0"/>
              <a:t>c</a:t>
            </a:r>
            <a:r>
              <a:rPr lang="en-US" sz="2300" dirty="0" smtClean="0"/>
              <a:t>heck (LDPC) FEC for more robust error correction</a:t>
            </a:r>
          </a:p>
          <a:p>
            <a:pPr lvl="1">
              <a:lnSpc>
                <a:spcPct val="85000"/>
              </a:lnSpc>
            </a:pP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sz="1900" b="1" dirty="0" smtClean="0">
                <a:solidFill>
                  <a:srgbClr val="FF0000"/>
                </a:solidFill>
              </a:rPr>
              <a:t>3 dB to 6 </a:t>
            </a:r>
            <a:r>
              <a:rPr lang="en-US" sz="1900" b="1" dirty="0">
                <a:solidFill>
                  <a:srgbClr val="FF0000"/>
                </a:solidFill>
              </a:rPr>
              <a:t>dB gain </a:t>
            </a:r>
            <a:r>
              <a:rPr lang="en-US" sz="1900" b="1" dirty="0" smtClean="0">
                <a:solidFill>
                  <a:srgbClr val="FF0000"/>
                </a:solidFill>
              </a:rPr>
              <a:t>compared to Viterbi/Reed Solomon FEC</a:t>
            </a:r>
            <a:endParaRPr lang="en-US" sz="1900" dirty="0" smtClean="0"/>
          </a:p>
          <a:p>
            <a:pPr>
              <a:lnSpc>
                <a:spcPct val="85000"/>
              </a:lnSpc>
            </a:pPr>
            <a:r>
              <a:rPr lang="en-US" sz="2300" dirty="0" err="1" smtClean="0"/>
              <a:t>D3.0</a:t>
            </a:r>
            <a:r>
              <a:rPr lang="en-US" sz="2300" dirty="0" smtClean="0"/>
              <a:t> uses single </a:t>
            </a:r>
            <a:r>
              <a:rPr lang="en-US" sz="2300" dirty="0"/>
              <a:t>c</a:t>
            </a:r>
            <a:r>
              <a:rPr lang="en-US" sz="2300" dirty="0" smtClean="0"/>
              <a:t>arrier QAM (SC-QAM), but D3.1 uses OFDM and OFDMA</a:t>
            </a:r>
            <a:endParaRPr lang="en-US" sz="2300" dirty="0"/>
          </a:p>
          <a:p>
            <a:pPr marL="457200" lvl="1" indent="0">
              <a:lnSpc>
                <a:spcPct val="85000"/>
              </a:lnSpc>
            </a:pPr>
            <a:r>
              <a:rPr lang="en-US" sz="1900" dirty="0" smtClean="0"/>
              <a:t>Multiple subcarriers per </a:t>
            </a:r>
            <a:r>
              <a:rPr lang="en-US" sz="1900" dirty="0" err="1" smtClean="0"/>
              <a:t>ch</a:t>
            </a:r>
            <a:endParaRPr lang="en-US" sz="1900" dirty="0" smtClean="0"/>
          </a:p>
          <a:p>
            <a:pPr marL="457200" lvl="1" indent="0">
              <a:lnSpc>
                <a:spcPct val="85000"/>
              </a:lnSpc>
            </a:pPr>
            <a:r>
              <a:rPr lang="en-US" sz="1900" dirty="0" smtClean="0"/>
              <a:t>Each subcarrier is a QAM signal</a:t>
            </a:r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1057971"/>
              </p:ext>
            </p:extLst>
          </p:nvPr>
        </p:nvGraphicFramePr>
        <p:xfrm>
          <a:off x="4267201" y="1600201"/>
          <a:ext cx="4571999" cy="4348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2615"/>
                <a:gridCol w="1406769"/>
                <a:gridCol w="1582615"/>
              </a:tblGrid>
              <a:tr h="810494"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Example</a:t>
                      </a:r>
                      <a:r>
                        <a:rPr lang="en-US" sz="2000" baseline="0" dirty="0" smtClean="0"/>
                        <a:t> DOCSIS 3.1 SNR/MER Requirements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</a:tr>
              <a:tr h="81049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Modulation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LDPC 8/9 FEC, 3 dB margin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AWGN-only, receiver</a:t>
                      </a:r>
                      <a:r>
                        <a:rPr lang="en-US" sz="1400" b="0" baseline="0" dirty="0" smtClean="0"/>
                        <a:t> loss not included</a:t>
                      </a:r>
                      <a:endParaRPr lang="en-US" sz="1400" b="0" dirty="0"/>
                    </a:p>
                  </a:txBody>
                  <a:tcPr/>
                </a:tc>
              </a:tr>
              <a:tr h="54558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256-QAM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29 dB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24.2 dB</a:t>
                      </a:r>
                      <a:endParaRPr lang="en-US" sz="1600" dirty="0"/>
                    </a:p>
                  </a:txBody>
                  <a:tcPr/>
                </a:tc>
              </a:tr>
              <a:tr h="54558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512-QAM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32 dB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26.9 dB</a:t>
                      </a:r>
                      <a:endParaRPr lang="en-US" sz="1600" dirty="0"/>
                    </a:p>
                  </a:txBody>
                  <a:tcPr/>
                </a:tc>
              </a:tr>
              <a:tr h="54558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1024-QAM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35 dB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29.7 dB</a:t>
                      </a:r>
                      <a:endParaRPr lang="en-US" sz="1600" dirty="0"/>
                    </a:p>
                  </a:txBody>
                  <a:tcPr/>
                </a:tc>
              </a:tr>
              <a:tr h="54558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2048-QAM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37 dB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32.4 dB</a:t>
                      </a:r>
                      <a:endParaRPr lang="en-US" sz="1600" dirty="0"/>
                    </a:p>
                  </a:txBody>
                  <a:tcPr/>
                </a:tc>
              </a:tr>
              <a:tr h="54558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4096-QAM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40 dB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35.2 dB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2967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488273" y="1676400"/>
            <a:ext cx="2001151" cy="740045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rgbClr val="A6CE3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Neo Sans Intel" pitchFamily="34" charset="0"/>
              <a:ea typeface="+mn-ea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13099" y="1752600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 smtClean="0">
                <a:solidFill>
                  <a:sysClr val="windowText" lastClr="000000"/>
                </a:solidFill>
              </a:rPr>
              <a:t>96 </a:t>
            </a:r>
            <a:r>
              <a:rPr kumimoji="0" lang="en-US" sz="12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MHz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OFDMA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04800"/>
            <a:ext cx="8991600" cy="7620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DOCSIS 3.1 Implementation  &gt;1 </a:t>
            </a:r>
            <a:r>
              <a:rPr lang="en-US" dirty="0" err="1" smtClean="0">
                <a:solidFill>
                  <a:schemeClr val="tx2"/>
                </a:solidFill>
              </a:rPr>
              <a:t>Gbps</a:t>
            </a:r>
            <a:r>
              <a:rPr lang="en-US" dirty="0" smtClean="0">
                <a:solidFill>
                  <a:schemeClr val="tx2"/>
                </a:solidFill>
              </a:rPr>
              <a:t> Speeds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3" name="Text Placeholder 3"/>
          <p:cNvSpPr txBox="1">
            <a:spLocks/>
          </p:cNvSpPr>
          <p:nvPr/>
        </p:nvSpPr>
        <p:spPr>
          <a:xfrm>
            <a:off x="239713" y="3352800"/>
            <a:ext cx="8828087" cy="32766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tx2"/>
              </a:buClr>
              <a:buSzPct val="90000"/>
              <a:buFont typeface="Arial" pitchFamily="34" charset="0"/>
              <a:buChar char="•"/>
              <a:tabLst/>
              <a:defRPr lang="en-US" sz="2000" kern="1200" dirty="0" smtClean="0">
                <a:solidFill>
                  <a:srgbClr val="546568"/>
                </a:solidFill>
                <a:latin typeface="+mj-lt"/>
                <a:ea typeface="+mn-ea"/>
                <a:cs typeface="+mn-cs"/>
              </a:defRPr>
            </a:lvl1pPr>
            <a:lvl2pPr marL="406400" indent="0" algn="l" defTabSz="914400" rtl="0" eaLnBrk="1" latinLnBrk="0" hangingPunct="1">
              <a:lnSpc>
                <a:spcPct val="95000"/>
              </a:lnSpc>
              <a:spcBef>
                <a:spcPts val="840"/>
              </a:spcBef>
              <a:buClr>
                <a:schemeClr val="tx2"/>
              </a:buClr>
              <a:buFontTx/>
              <a:buNone/>
              <a:defRPr lang="en-US" sz="1800" kern="1200" dirty="0" smtClean="0">
                <a:solidFill>
                  <a:srgbClr val="546568"/>
                </a:solidFill>
                <a:latin typeface="+mj-lt"/>
                <a:ea typeface="+mn-ea"/>
                <a:cs typeface="+mn-cs"/>
              </a:defRPr>
            </a:lvl2pPr>
            <a:lvl3pPr marL="571500" indent="-1588" algn="l" defTabSz="914400" rtl="0" eaLnBrk="1" latinLnBrk="0" hangingPunct="1">
              <a:lnSpc>
                <a:spcPct val="95000"/>
              </a:lnSpc>
              <a:spcBef>
                <a:spcPts val="840"/>
              </a:spcBef>
              <a:buFont typeface="Arial" pitchFamily="34" charset="0"/>
              <a:buNone/>
              <a:defRPr lang="en-US" sz="1600" kern="1200" dirty="0" smtClean="0">
                <a:solidFill>
                  <a:srgbClr val="546568"/>
                </a:solidFill>
                <a:latin typeface="+mj-lt"/>
                <a:ea typeface="+mn-ea"/>
                <a:cs typeface="+mn-cs"/>
              </a:defRPr>
            </a:lvl3pPr>
            <a:lvl4pPr marL="688975" indent="0" algn="l" defTabSz="914400" rtl="0" eaLnBrk="1" latinLnBrk="0" hangingPunct="1">
              <a:lnSpc>
                <a:spcPct val="95000"/>
              </a:lnSpc>
              <a:spcBef>
                <a:spcPts val="840"/>
              </a:spcBef>
              <a:buFont typeface="Arial" pitchFamily="34" charset="0"/>
              <a:buNone/>
              <a:defRPr lang="en-US" sz="1400" kern="1200" dirty="0" smtClean="0">
                <a:solidFill>
                  <a:srgbClr val="546568"/>
                </a:solidFill>
                <a:latin typeface="+mj-lt"/>
                <a:ea typeface="+mn-ea"/>
                <a:cs typeface="+mn-cs"/>
              </a:defRPr>
            </a:lvl4pPr>
            <a:lvl5pPr marL="801688" indent="0" algn="l" defTabSz="914400" rtl="0" eaLnBrk="1" latinLnBrk="0" hangingPunct="1">
              <a:lnSpc>
                <a:spcPct val="95000"/>
              </a:lnSpc>
              <a:spcBef>
                <a:spcPts val="840"/>
              </a:spcBef>
              <a:buFont typeface="Arial" pitchFamily="34" charset="0"/>
              <a:buNone/>
              <a:defRPr lang="en-US" sz="1400" kern="1200" dirty="0">
                <a:solidFill>
                  <a:srgbClr val="546568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Still retain D3.0 DS </a:t>
            </a:r>
            <a:r>
              <a:rPr lang="en-US" dirty="0" err="1" smtClean="0">
                <a:solidFill>
                  <a:schemeClr val="tx1"/>
                </a:solidFill>
                <a:latin typeface="+mn-lt"/>
              </a:rPr>
              <a:t>chs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and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 ADD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one or more </a:t>
            </a:r>
            <a:r>
              <a:rPr lang="en-US" dirty="0" err="1" smtClean="0">
                <a:solidFill>
                  <a:schemeClr val="tx1"/>
                </a:solidFill>
                <a:latin typeface="+mn-lt"/>
              </a:rPr>
              <a:t>D3.1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OFDM </a:t>
            </a:r>
            <a:r>
              <a:rPr lang="en-US" dirty="0" err="1" smtClean="0">
                <a:solidFill>
                  <a:schemeClr val="tx1"/>
                </a:solidFill>
                <a:latin typeface="+mn-lt"/>
              </a:rPr>
              <a:t>ch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(s), each up to 192 MHz wide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Require more DS spectrum plus much higher core capacity out of CMTS (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3 Gbps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and higher per service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g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roup)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DOCSIS 3.1 CMs can use both 3.0 and 3.1 </a:t>
            </a:r>
            <a:r>
              <a:rPr lang="en-US" dirty="0" err="1" smtClean="0">
                <a:solidFill>
                  <a:schemeClr val="tx1"/>
                </a:solidFill>
                <a:latin typeface="+mn-lt"/>
              </a:rPr>
              <a:t>chs</a:t>
            </a:r>
            <a:endParaRPr lang="en-US" dirty="0" smtClean="0">
              <a:solidFill>
                <a:schemeClr val="tx1"/>
              </a:solidFill>
              <a:latin typeface="+mn-lt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DOCSIS 3.0 and older CMs can’t use new 3.1 </a:t>
            </a:r>
            <a:r>
              <a:rPr lang="en-US" dirty="0" err="1" smtClean="0">
                <a:solidFill>
                  <a:schemeClr val="tx1"/>
                </a:solidFill>
                <a:latin typeface="+mn-lt"/>
              </a:rPr>
              <a:t>chs</a:t>
            </a:r>
            <a:endParaRPr lang="en-US" dirty="0" smtClean="0">
              <a:solidFill>
                <a:schemeClr val="tx1"/>
              </a:solidFill>
              <a:latin typeface="+mn-lt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+mn-lt"/>
              </a:rPr>
              <a:t>OFDMA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US can overlay existing US DOCSIS </a:t>
            </a:r>
            <a:r>
              <a:rPr lang="en-US" dirty="0" err="1" smtClean="0">
                <a:solidFill>
                  <a:schemeClr val="tx1"/>
                </a:solidFill>
                <a:latin typeface="+mn-lt"/>
              </a:rPr>
              <a:t>chs</a:t>
            </a:r>
            <a:endParaRPr lang="en-US" dirty="0" smtClean="0">
              <a:solidFill>
                <a:schemeClr val="tx1"/>
              </a:solidFill>
              <a:latin typeface="+mn-lt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Even more QAM capacity needed for video support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1012978" y="2412192"/>
            <a:ext cx="7184025" cy="1"/>
          </a:xfrm>
          <a:prstGeom prst="straightConnector1">
            <a:avLst/>
          </a:prstGeom>
          <a:noFill/>
          <a:ln w="12700" cap="flat" cmpd="sng" algn="ctr">
            <a:solidFill>
              <a:srgbClr val="061922"/>
            </a:solidFill>
            <a:prstDash val="solid"/>
            <a:tailEnd type="arrow"/>
          </a:ln>
          <a:effectLst/>
        </p:spPr>
      </p:cxnSp>
      <p:cxnSp>
        <p:nvCxnSpPr>
          <p:cNvPr id="40" name="Straight Arrow Connector 39"/>
          <p:cNvCxnSpPr/>
          <p:nvPr/>
        </p:nvCxnSpPr>
        <p:spPr>
          <a:xfrm flipV="1">
            <a:off x="1290792" y="1440882"/>
            <a:ext cx="0" cy="1156320"/>
          </a:xfrm>
          <a:prstGeom prst="straightConnector1">
            <a:avLst/>
          </a:prstGeom>
          <a:noFill/>
          <a:ln w="12700" cap="flat" cmpd="sng" algn="ctr">
            <a:solidFill>
              <a:srgbClr val="061922"/>
            </a:solidFill>
            <a:prstDash val="solid"/>
            <a:tailEnd type="arrow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7472777" y="2694801"/>
            <a:ext cx="9092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Frequency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580950" y="2885495"/>
            <a:ext cx="19084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US Band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269388" y="2892623"/>
            <a:ext cx="9028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DS Band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1" name="Right Brace 50"/>
          <p:cNvSpPr/>
          <p:nvPr/>
        </p:nvSpPr>
        <p:spPr>
          <a:xfrm rot="5400000">
            <a:off x="2349611" y="1602347"/>
            <a:ext cx="331479" cy="2200298"/>
          </a:xfrm>
          <a:prstGeom prst="rightBrace">
            <a:avLst>
              <a:gd name="adj1" fmla="val 0"/>
              <a:gd name="adj2" fmla="val 50000"/>
            </a:avLst>
          </a:prstGeom>
          <a:noFill/>
          <a:ln w="12700" cap="flat" cmpd="sng" algn="ctr">
            <a:solidFill>
              <a:srgbClr val="06192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61922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52" name="Right Brace 51"/>
          <p:cNvSpPr/>
          <p:nvPr/>
        </p:nvSpPr>
        <p:spPr>
          <a:xfrm rot="5400000">
            <a:off x="5568096" y="940016"/>
            <a:ext cx="314312" cy="3590901"/>
          </a:xfrm>
          <a:prstGeom prst="rightBrace">
            <a:avLst/>
          </a:prstGeom>
          <a:noFill/>
          <a:ln w="12700" cap="flat" cmpd="sng" algn="ctr">
            <a:solidFill>
              <a:srgbClr val="06192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61922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160911" y="2428116"/>
            <a:ext cx="7312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1002MHz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922858" y="1676400"/>
            <a:ext cx="1512143" cy="740045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rgbClr val="A6CE3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Neo Sans Intel" pitchFamily="34" charset="0"/>
              <a:ea typeface="+mn-ea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984708" y="1885890"/>
            <a:ext cx="12955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One or more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192 </a:t>
            </a:r>
            <a:r>
              <a:rPr kumimoji="0" lang="en-US" sz="12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MHz OFDM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235539" y="1674074"/>
            <a:ext cx="144463" cy="740045"/>
          </a:xfrm>
          <a:prstGeom prst="rect">
            <a:avLst/>
          </a:prstGeom>
          <a:gradFill rotWithShape="1">
            <a:gsLst>
              <a:gs pos="0">
                <a:srgbClr val="A6CE39">
                  <a:shade val="51000"/>
                  <a:satMod val="130000"/>
                </a:srgbClr>
              </a:gs>
              <a:gs pos="80000">
                <a:srgbClr val="A6CE39">
                  <a:shade val="93000"/>
                  <a:satMod val="130000"/>
                </a:srgbClr>
              </a:gs>
              <a:gs pos="100000">
                <a:srgbClr val="A6CE3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A6CE3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61922"/>
              </a:solidFill>
              <a:effectLst/>
              <a:uLnTx/>
              <a:uFillTx/>
              <a:latin typeface="Neo Sans Intel" pitchFamily="34" charset="0"/>
              <a:ea typeface="+mn-ea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419346" y="1674074"/>
            <a:ext cx="231681" cy="740045"/>
          </a:xfrm>
          <a:prstGeom prst="rect">
            <a:avLst/>
          </a:prstGeom>
          <a:gradFill rotWithShape="1">
            <a:gsLst>
              <a:gs pos="0">
                <a:srgbClr val="A6CE39">
                  <a:shade val="51000"/>
                  <a:satMod val="130000"/>
                </a:srgbClr>
              </a:gs>
              <a:gs pos="80000">
                <a:srgbClr val="A6CE39">
                  <a:shade val="93000"/>
                  <a:satMod val="130000"/>
                </a:srgbClr>
              </a:gs>
              <a:gs pos="100000">
                <a:srgbClr val="A6CE3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A6CE3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61922"/>
              </a:solidFill>
              <a:effectLst/>
              <a:uLnTx/>
              <a:uFillTx/>
              <a:latin typeface="Neo Sans Intel" pitchFamily="34" charset="0"/>
              <a:ea typeface="+mn-ea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707520" y="1676400"/>
            <a:ext cx="231681" cy="740045"/>
          </a:xfrm>
          <a:prstGeom prst="rect">
            <a:avLst/>
          </a:prstGeom>
          <a:gradFill rotWithShape="1">
            <a:gsLst>
              <a:gs pos="0">
                <a:srgbClr val="A6CE39">
                  <a:shade val="51000"/>
                  <a:satMod val="130000"/>
                </a:srgbClr>
              </a:gs>
              <a:gs pos="80000">
                <a:srgbClr val="A6CE39">
                  <a:shade val="93000"/>
                  <a:satMod val="130000"/>
                </a:srgbClr>
              </a:gs>
              <a:gs pos="100000">
                <a:srgbClr val="A6CE3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A6CE3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61922"/>
              </a:solidFill>
              <a:effectLst/>
              <a:uLnTx/>
              <a:uFillTx/>
              <a:latin typeface="Neo Sans Intel" pitchFamily="34" charset="0"/>
              <a:ea typeface="+mn-ea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158401" y="1674074"/>
            <a:ext cx="231681" cy="740045"/>
          </a:xfrm>
          <a:prstGeom prst="rect">
            <a:avLst/>
          </a:prstGeom>
          <a:gradFill rotWithShape="1">
            <a:gsLst>
              <a:gs pos="0">
                <a:srgbClr val="A6CE39">
                  <a:shade val="51000"/>
                  <a:satMod val="130000"/>
                </a:srgbClr>
              </a:gs>
              <a:gs pos="80000">
                <a:srgbClr val="A6CE39">
                  <a:shade val="93000"/>
                  <a:satMod val="130000"/>
                </a:srgbClr>
              </a:gs>
              <a:gs pos="100000">
                <a:srgbClr val="A6CE3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A6CE3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61922"/>
              </a:solidFill>
              <a:effectLst/>
              <a:uLnTx/>
              <a:uFillTx/>
              <a:latin typeface="Neo Sans Intel" pitchFamily="34" charset="0"/>
              <a:ea typeface="+mn-ea"/>
              <a:cs typeface="Arial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473812" y="1674074"/>
            <a:ext cx="231681" cy="740045"/>
          </a:xfrm>
          <a:prstGeom prst="rect">
            <a:avLst/>
          </a:prstGeom>
          <a:gradFill rotWithShape="1">
            <a:gsLst>
              <a:gs pos="0">
                <a:srgbClr val="A6CE39">
                  <a:shade val="51000"/>
                  <a:satMod val="130000"/>
                </a:srgbClr>
              </a:gs>
              <a:gs pos="80000">
                <a:srgbClr val="A6CE39">
                  <a:shade val="93000"/>
                  <a:satMod val="130000"/>
                </a:srgbClr>
              </a:gs>
              <a:gs pos="100000">
                <a:srgbClr val="A6CE3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A6CE3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61922"/>
              </a:solidFill>
              <a:effectLst/>
              <a:uLnTx/>
              <a:uFillTx/>
              <a:latin typeface="Neo Sans Intel" pitchFamily="34" charset="0"/>
              <a:ea typeface="+mn-ea"/>
              <a:cs typeface="Arial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778612" y="1674074"/>
            <a:ext cx="231681" cy="740045"/>
          </a:xfrm>
          <a:prstGeom prst="rect">
            <a:avLst/>
          </a:prstGeom>
          <a:gradFill rotWithShape="1">
            <a:gsLst>
              <a:gs pos="0">
                <a:srgbClr val="A6CE39">
                  <a:shade val="51000"/>
                  <a:satMod val="130000"/>
                </a:srgbClr>
              </a:gs>
              <a:gs pos="80000">
                <a:srgbClr val="A6CE39">
                  <a:shade val="93000"/>
                  <a:satMod val="130000"/>
                </a:srgbClr>
              </a:gs>
              <a:gs pos="100000">
                <a:srgbClr val="A6CE3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A6CE3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61922"/>
              </a:solidFill>
              <a:effectLst/>
              <a:uLnTx/>
              <a:uFillTx/>
              <a:latin typeface="Neo Sans Intel" pitchFamily="34" charset="0"/>
              <a:ea typeface="+mn-ea"/>
              <a:cs typeface="Arial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083412" y="1674074"/>
            <a:ext cx="231681" cy="740045"/>
          </a:xfrm>
          <a:prstGeom prst="rect">
            <a:avLst/>
          </a:prstGeom>
          <a:gradFill rotWithShape="1">
            <a:gsLst>
              <a:gs pos="0">
                <a:srgbClr val="A6CE39">
                  <a:shade val="51000"/>
                  <a:satMod val="130000"/>
                </a:srgbClr>
              </a:gs>
              <a:gs pos="80000">
                <a:srgbClr val="A6CE39">
                  <a:shade val="93000"/>
                  <a:satMod val="130000"/>
                </a:srgbClr>
              </a:gs>
              <a:gs pos="100000">
                <a:srgbClr val="A6CE3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A6CE3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61922"/>
              </a:solidFill>
              <a:effectLst/>
              <a:uLnTx/>
              <a:uFillTx/>
              <a:latin typeface="Neo Sans Intel" pitchFamily="34" charset="0"/>
              <a:ea typeface="+mn-ea"/>
              <a:cs typeface="Arial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603120" y="1676400"/>
            <a:ext cx="231681" cy="740045"/>
          </a:xfrm>
          <a:prstGeom prst="rect">
            <a:avLst/>
          </a:prstGeom>
          <a:gradFill rotWithShape="1">
            <a:gsLst>
              <a:gs pos="0">
                <a:srgbClr val="A6CE39">
                  <a:shade val="51000"/>
                  <a:satMod val="130000"/>
                </a:srgbClr>
              </a:gs>
              <a:gs pos="80000">
                <a:srgbClr val="A6CE39">
                  <a:shade val="93000"/>
                  <a:satMod val="130000"/>
                </a:srgbClr>
              </a:gs>
              <a:gs pos="100000">
                <a:srgbClr val="A6CE3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A6CE3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61922"/>
              </a:solidFill>
              <a:effectLst/>
              <a:uLnTx/>
              <a:uFillTx/>
              <a:latin typeface="Neo Sans Intel" pitchFamily="34" charset="0"/>
              <a:ea typeface="+mn-ea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209249" y="1399401"/>
            <a:ext cx="1508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 smtClean="0">
                <a:solidFill>
                  <a:sysClr val="windowText" lastClr="000000"/>
                </a:solidFill>
              </a:rPr>
              <a:t>16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–</a:t>
            </a:r>
            <a:r>
              <a:rPr kumimoji="0" lang="en-US" sz="12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32, 6 MHz </a:t>
            </a:r>
            <a:r>
              <a:rPr kumimoji="0" lang="en-US" sz="1200" b="0" i="0" u="none" strike="noStrike" kern="0" cap="none" spc="0" normalizeH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chs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>
            <a:off x="5339882" y="2057400"/>
            <a:ext cx="266319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118889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763000" cy="838200"/>
          </a:xfrm>
        </p:spPr>
        <p:txBody>
          <a:bodyPr/>
          <a:lstStyle/>
          <a:p>
            <a:pPr eaLnBrk="1" hangingPunct="1"/>
            <a:r>
              <a:rPr lang="en-US" dirty="0" smtClean="0"/>
              <a:t>Orthogonal Frequency Division Multiplexing</a:t>
            </a:r>
            <a:endParaRPr lang="en-US" sz="28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266" y="1143000"/>
            <a:ext cx="7433734" cy="2676144"/>
          </a:xfrm>
          <a:prstGeom prst="rect">
            <a:avLst/>
          </a:prstGeom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06778" y="3819144"/>
            <a:ext cx="8432422" cy="2953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2124" tIns="41061" rIns="82124" bIns="41061" numCol="1" anchor="t" anchorCtr="0" compatLnSpc="1">
            <a:prstTxWarp prst="textNoShape">
              <a:avLst/>
            </a:prstTxWarp>
          </a:bodyPr>
          <a:lstStyle>
            <a:lvl1pPr marL="236538" indent="-236538" algn="l" defTabSz="814388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4675" indent="-117475" algn="l" defTabSz="814388" rtl="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2pPr>
            <a:lvl3pPr marL="914400" algn="l" defTabSz="814388" rtl="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3pPr>
            <a:lvl4pPr marL="1254125" indent="117475" algn="l" defTabSz="814388" rtl="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4pPr>
            <a:lvl5pPr marL="1604963" indent="223838" algn="l" defTabSz="814388" rtl="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5pPr>
            <a:lvl6pPr marL="2062163" algn="l" defTabSz="814388" rtl="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6pPr>
            <a:lvl7pPr marL="2519363" algn="l" defTabSz="814388" rtl="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7pPr>
            <a:lvl8pPr marL="2976563" algn="l" defTabSz="814388" rtl="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8pPr>
            <a:lvl9pPr marL="3433763" algn="l" defTabSz="814388" rtl="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Individual subcarriers can use different modulation to adapt to impairments</a:t>
            </a:r>
            <a:endParaRPr lang="en-US" sz="2000" dirty="0"/>
          </a:p>
          <a:p>
            <a:r>
              <a:rPr lang="en-US" sz="2000" dirty="0" err="1"/>
              <a:t>D3.1</a:t>
            </a:r>
            <a:r>
              <a:rPr lang="en-US" sz="2000" dirty="0"/>
              <a:t> </a:t>
            </a:r>
            <a:r>
              <a:rPr lang="en-US" sz="2000" dirty="0" smtClean="0"/>
              <a:t>DS channel is 24 MHz to 192 MHz wide with up to 7600 subcarriers (25 </a:t>
            </a:r>
            <a:r>
              <a:rPr lang="en-US" sz="2000" dirty="0"/>
              <a:t>kHz </a:t>
            </a:r>
            <a:r>
              <a:rPr lang="en-US" sz="2000" dirty="0" smtClean="0"/>
              <a:t>spacing)</a:t>
            </a:r>
          </a:p>
          <a:p>
            <a:r>
              <a:rPr lang="en-US" sz="2000" dirty="0" err="1" smtClean="0"/>
              <a:t>D3.1</a:t>
            </a:r>
            <a:r>
              <a:rPr lang="en-US" sz="2000" dirty="0" smtClean="0"/>
              <a:t> US channel is 6.4 MHz (or 10 MHz) to 96 MHz wide with up to 3800 subcarriers (25 kHz spacing)</a:t>
            </a:r>
            <a:endParaRPr lang="en-US" sz="2000" dirty="0"/>
          </a:p>
          <a:p>
            <a:r>
              <a:rPr lang="en-US" sz="2000" dirty="0" smtClean="0"/>
              <a:t>Limited guard bands – use more of existing spectrum</a:t>
            </a:r>
          </a:p>
          <a:p>
            <a:r>
              <a:rPr lang="en-US" sz="2000" dirty="0" smtClean="0"/>
              <a:t>More chip vendor options with </a:t>
            </a:r>
            <a:r>
              <a:rPr lang="en-US" sz="2000" dirty="0" err="1" smtClean="0"/>
              <a:t>OFDM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03873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490" y="304800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HFC Spectrum – Minimal Available for US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16992" y="3124200"/>
            <a:ext cx="3200400" cy="533400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17392" y="3124200"/>
            <a:ext cx="2017394" cy="5334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8352" y="3124200"/>
            <a:ext cx="1374948" cy="533400"/>
          </a:xfrm>
          <a:prstGeom prst="rect">
            <a:avLst/>
          </a:prstGeom>
          <a:solidFill>
            <a:srgbClr val="0096D6"/>
          </a:solidFill>
          <a:ln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34786" y="3124200"/>
            <a:ext cx="469575" cy="533400"/>
          </a:xfrm>
          <a:prstGeom prst="rect">
            <a:avLst/>
          </a:prstGeom>
          <a:solidFill>
            <a:srgbClr val="A135A4"/>
          </a:solidFill>
          <a:ln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50442" y="3260095"/>
            <a:ext cx="1333500" cy="39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</a:rPr>
              <a:t>Basic Analog Tier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29100" y="3200400"/>
            <a:ext cx="1333500" cy="39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bg1"/>
                </a:solidFill>
              </a:rPr>
              <a:t>Digital </a:t>
            </a:r>
            <a:r>
              <a:rPr lang="en-US" sz="1100" b="1" dirty="0" err="1" smtClean="0">
                <a:solidFill>
                  <a:schemeClr val="bg1"/>
                </a:solidFill>
              </a:rPr>
              <a:t>QAM</a:t>
            </a:r>
            <a:endParaRPr lang="en-US" sz="11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100" b="1" dirty="0" smtClean="0">
                <a:solidFill>
                  <a:schemeClr val="bg1"/>
                </a:solidFill>
              </a:rPr>
              <a:t>SD/HD Tier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58497" y="3152435"/>
            <a:ext cx="856703" cy="39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err="1" smtClean="0">
                <a:solidFill>
                  <a:schemeClr val="bg1"/>
                </a:solidFill>
              </a:rPr>
              <a:t>QAM</a:t>
            </a:r>
            <a:endParaRPr lang="en-US" sz="11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100" b="1" dirty="0" err="1" smtClean="0">
                <a:solidFill>
                  <a:schemeClr val="bg1"/>
                </a:solidFill>
              </a:rPr>
              <a:t>SDV</a:t>
            </a:r>
            <a:r>
              <a:rPr lang="en-US" sz="1100" b="1" dirty="0" smtClean="0">
                <a:solidFill>
                  <a:schemeClr val="bg1"/>
                </a:solidFill>
              </a:rPr>
              <a:t>/</a:t>
            </a:r>
            <a:r>
              <a:rPr lang="en-US" sz="1100" b="1" dirty="0" err="1" smtClean="0">
                <a:solidFill>
                  <a:schemeClr val="bg1"/>
                </a:solidFill>
              </a:rPr>
              <a:t>VOD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751926" y="2590800"/>
            <a:ext cx="1163474" cy="549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Total</a:t>
            </a:r>
          </a:p>
          <a:p>
            <a:pPr algn="ctr"/>
            <a:r>
              <a:rPr lang="en-US" sz="1100" b="1" dirty="0" smtClean="0"/>
              <a:t>156 CEA Channels</a:t>
            </a:r>
            <a:endParaRPr lang="en-US" sz="11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715000" y="2436168"/>
            <a:ext cx="1047038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DOCSIS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6204113" y="2667000"/>
            <a:ext cx="44287" cy="312415"/>
          </a:xfrm>
          <a:prstGeom prst="straightConnector1">
            <a:avLst/>
          </a:prstGeom>
          <a:ln>
            <a:solidFill>
              <a:srgbClr val="A135A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056726" y="3805536"/>
            <a:ext cx="1163474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1 GHz</a:t>
            </a:r>
            <a:endParaRPr lang="en-US" sz="1100" b="1" dirty="0"/>
          </a:p>
        </p:txBody>
      </p:sp>
      <p:sp>
        <p:nvSpPr>
          <p:cNvPr id="22" name="Rectangle 21"/>
          <p:cNvSpPr/>
          <p:nvPr/>
        </p:nvSpPr>
        <p:spPr>
          <a:xfrm>
            <a:off x="183592" y="3122171"/>
            <a:ext cx="460761" cy="533400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3592" y="2069068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US Spectrum</a:t>
            </a:r>
            <a:endParaRPr lang="en-US" sz="2000" b="1" dirty="0"/>
          </a:p>
        </p:txBody>
      </p:sp>
      <p:cxnSp>
        <p:nvCxnSpPr>
          <p:cNvPr id="24" name="Straight Arrow Connector 23"/>
          <p:cNvCxnSpPr>
            <a:endCxn id="25" idx="0"/>
          </p:cNvCxnSpPr>
          <p:nvPr/>
        </p:nvCxnSpPr>
        <p:spPr>
          <a:xfrm flipH="1">
            <a:off x="572097" y="2436168"/>
            <a:ext cx="266104" cy="444889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6200" y="2881057"/>
            <a:ext cx="991793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100" b="1" dirty="0" smtClean="0"/>
              <a:t>5      42 MHz</a:t>
            </a:r>
            <a:endParaRPr lang="en-US" sz="11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609600" y="3807768"/>
            <a:ext cx="628650" cy="39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54 MHz</a:t>
            </a:r>
            <a:endParaRPr lang="en-US" sz="1100" b="1" dirty="0"/>
          </a:p>
        </p:txBody>
      </p:sp>
      <p:sp>
        <p:nvSpPr>
          <p:cNvPr id="28" name="Rectangle 27"/>
          <p:cNvSpPr/>
          <p:nvPr/>
        </p:nvSpPr>
        <p:spPr>
          <a:xfrm>
            <a:off x="7353299" y="3124200"/>
            <a:ext cx="1432051" cy="5334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391400" y="3258979"/>
            <a:ext cx="1333500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</a:rPr>
              <a:t>Limited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33" name="Text Placeholder 3"/>
          <p:cNvSpPr txBox="1">
            <a:spLocks/>
          </p:cNvSpPr>
          <p:nvPr/>
        </p:nvSpPr>
        <p:spPr>
          <a:xfrm>
            <a:off x="239713" y="4495800"/>
            <a:ext cx="8306081" cy="19812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tx2"/>
              </a:buClr>
              <a:buSzPct val="90000"/>
              <a:buFont typeface="Arial" pitchFamily="34" charset="0"/>
              <a:buChar char="•"/>
              <a:tabLst/>
              <a:defRPr lang="en-US" sz="2000" kern="1200" dirty="0" smtClean="0">
                <a:solidFill>
                  <a:srgbClr val="546568"/>
                </a:solidFill>
                <a:latin typeface="+mj-lt"/>
                <a:ea typeface="+mn-ea"/>
                <a:cs typeface="+mn-cs"/>
              </a:defRPr>
            </a:lvl1pPr>
            <a:lvl2pPr marL="406400" indent="0" algn="l" defTabSz="914400" rtl="0" eaLnBrk="1" latinLnBrk="0" hangingPunct="1">
              <a:lnSpc>
                <a:spcPct val="95000"/>
              </a:lnSpc>
              <a:spcBef>
                <a:spcPts val="840"/>
              </a:spcBef>
              <a:buClr>
                <a:schemeClr val="tx2"/>
              </a:buClr>
              <a:buFontTx/>
              <a:buNone/>
              <a:defRPr lang="en-US" sz="1800" kern="1200" dirty="0" smtClean="0">
                <a:solidFill>
                  <a:srgbClr val="546568"/>
                </a:solidFill>
                <a:latin typeface="+mj-lt"/>
                <a:ea typeface="+mn-ea"/>
                <a:cs typeface="+mn-cs"/>
              </a:defRPr>
            </a:lvl2pPr>
            <a:lvl3pPr marL="571500" indent="-1588" algn="l" defTabSz="914400" rtl="0" eaLnBrk="1" latinLnBrk="0" hangingPunct="1">
              <a:lnSpc>
                <a:spcPct val="95000"/>
              </a:lnSpc>
              <a:spcBef>
                <a:spcPts val="840"/>
              </a:spcBef>
              <a:buFont typeface="Arial" pitchFamily="34" charset="0"/>
              <a:buNone/>
              <a:defRPr lang="en-US" sz="1600" kern="1200" dirty="0" smtClean="0">
                <a:solidFill>
                  <a:srgbClr val="546568"/>
                </a:solidFill>
                <a:latin typeface="+mj-lt"/>
                <a:ea typeface="+mn-ea"/>
                <a:cs typeface="+mn-cs"/>
              </a:defRPr>
            </a:lvl3pPr>
            <a:lvl4pPr marL="688975" indent="0" algn="l" defTabSz="914400" rtl="0" eaLnBrk="1" latinLnBrk="0" hangingPunct="1">
              <a:lnSpc>
                <a:spcPct val="95000"/>
              </a:lnSpc>
              <a:spcBef>
                <a:spcPts val="840"/>
              </a:spcBef>
              <a:buFont typeface="Arial" pitchFamily="34" charset="0"/>
              <a:buNone/>
              <a:defRPr lang="en-US" sz="1400" kern="1200" dirty="0" smtClean="0">
                <a:solidFill>
                  <a:srgbClr val="546568"/>
                </a:solidFill>
                <a:latin typeface="+mj-lt"/>
                <a:ea typeface="+mn-ea"/>
                <a:cs typeface="+mn-cs"/>
              </a:defRPr>
            </a:lvl4pPr>
            <a:lvl5pPr marL="801688" indent="0" algn="l" defTabSz="914400" rtl="0" eaLnBrk="1" latinLnBrk="0" hangingPunct="1">
              <a:lnSpc>
                <a:spcPct val="95000"/>
              </a:lnSpc>
              <a:spcBef>
                <a:spcPts val="840"/>
              </a:spcBef>
              <a:buFont typeface="Arial" pitchFamily="34" charset="0"/>
              <a:buNone/>
              <a:defRPr lang="en-US" sz="1400" kern="1200" dirty="0">
                <a:solidFill>
                  <a:srgbClr val="546568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US Spectrum 5 MHz – 42 MHz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DS Spectrum 54 MHz – 550 MHz, 750 MHz, 860 MHz or 1 GHz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DOCSIS 3.0 provides options for 85 MHz US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DS Spectrum &gt; 860 MHz is limited to </a:t>
            </a:r>
            <a:r>
              <a:rPr lang="en-US" dirty="0" err="1" smtClean="0">
                <a:solidFill>
                  <a:schemeClr val="tx1"/>
                </a:solidFill>
                <a:latin typeface="+mn-lt"/>
              </a:rPr>
              <a:t>D3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and more recent </a:t>
            </a:r>
            <a:r>
              <a:rPr lang="en-US" dirty="0" err="1" smtClean="0">
                <a:solidFill>
                  <a:schemeClr val="tx1"/>
                </a:solidFill>
                <a:latin typeface="+mn-lt"/>
              </a:rPr>
              <a:t>STBs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391400" y="3124200"/>
            <a:ext cx="1393951" cy="533400"/>
          </a:xfrm>
          <a:prstGeom prst="rect">
            <a:avLst/>
          </a:prstGeom>
          <a:noFill/>
          <a:ln w="63500">
            <a:solidFill>
              <a:srgbClr val="FF0000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649060" y="2050018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DS Spectrum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28482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Spectrum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6600" y="1371600"/>
            <a:ext cx="5867400" cy="556260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u="sng" dirty="0" smtClean="0"/>
              <a:t>DS spectrum </a:t>
            </a:r>
            <a:r>
              <a:rPr lang="en-US" u="sng" dirty="0"/>
              <a:t>options:</a:t>
            </a:r>
            <a:endParaRPr lang="en-US" sz="2000" u="sng" dirty="0"/>
          </a:p>
          <a:p>
            <a:pPr marL="580644" indent="-34290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dirty="0"/>
              <a:t>Initially </a:t>
            </a:r>
            <a:r>
              <a:rPr lang="en-US" dirty="0" smtClean="0"/>
              <a:t>use 750</a:t>
            </a:r>
            <a:r>
              <a:rPr lang="en-US" dirty="0"/>
              <a:t>/862/1002 MHz </a:t>
            </a:r>
            <a:r>
              <a:rPr lang="en-US" dirty="0" smtClean="0"/>
              <a:t>plant</a:t>
            </a:r>
          </a:p>
          <a:p>
            <a:pPr marL="918781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6 </a:t>
            </a:r>
            <a:r>
              <a:rPr lang="en-US" sz="1800" dirty="0" err="1" smtClean="0"/>
              <a:t>Gbps</a:t>
            </a:r>
            <a:endParaRPr lang="en-US" sz="1800" dirty="0"/>
          </a:p>
          <a:p>
            <a:pPr marL="580644" indent="-34290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dirty="0"/>
              <a:t>Next step is </a:t>
            </a:r>
            <a:r>
              <a:rPr lang="en-US" dirty="0" smtClean="0"/>
              <a:t>to 1.218 GHz</a:t>
            </a:r>
          </a:p>
          <a:p>
            <a:pPr marL="918781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7+ </a:t>
            </a:r>
            <a:r>
              <a:rPr lang="en-US" sz="1800" dirty="0"/>
              <a:t>Gbps, </a:t>
            </a:r>
            <a:r>
              <a:rPr lang="en-US" sz="1800" dirty="0" smtClean="0"/>
              <a:t>node and amp upgrade</a:t>
            </a:r>
            <a:endParaRPr lang="en-US" sz="1800" dirty="0"/>
          </a:p>
          <a:p>
            <a:pPr marL="580644" indent="-34290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dirty="0"/>
              <a:t>Long-term </a:t>
            </a:r>
            <a:r>
              <a:rPr lang="en-US" dirty="0" smtClean="0"/>
              <a:t>is to 1.788 GHz</a:t>
            </a:r>
          </a:p>
          <a:p>
            <a:pPr marL="918781" lvl="1" indent="-34290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1</a:t>
            </a:r>
            <a:r>
              <a:rPr lang="en-US" sz="1800" dirty="0" smtClean="0"/>
              <a:t>0</a:t>
            </a:r>
            <a:r>
              <a:rPr lang="en-US" sz="1800" dirty="0"/>
              <a:t>+ Gbps, tap </a:t>
            </a:r>
            <a:r>
              <a:rPr lang="en-US" sz="1800" dirty="0" smtClean="0"/>
              <a:t>upgrade</a:t>
            </a:r>
            <a:endParaRPr lang="en-US" sz="1800" u="sng" dirty="0" smtClean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u="sng" dirty="0" smtClean="0"/>
              <a:t>US spectrum options:</a:t>
            </a:r>
            <a:endParaRPr lang="en-US" u="sng" dirty="0"/>
          </a:p>
          <a:p>
            <a:pPr marL="580644" indent="-34290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dirty="0" smtClean="0"/>
              <a:t>Initially use </a:t>
            </a:r>
            <a:r>
              <a:rPr lang="en-US" u="sng" dirty="0" smtClean="0"/>
              <a:t>sub-split</a:t>
            </a:r>
            <a:endParaRPr lang="en-US" dirty="0"/>
          </a:p>
          <a:p>
            <a:pPr marL="918781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42/65 </a:t>
            </a:r>
            <a:r>
              <a:rPr lang="en-US" sz="1800" dirty="0"/>
              <a:t>MHz, </a:t>
            </a:r>
            <a:r>
              <a:rPr lang="en-US" sz="1800" dirty="0" smtClean="0"/>
              <a:t>200 Mbps</a:t>
            </a:r>
            <a:endParaRPr lang="en-US" sz="1800" dirty="0"/>
          </a:p>
          <a:p>
            <a:pPr marL="580644" indent="-34290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dirty="0" smtClean="0"/>
              <a:t>Next step is </a:t>
            </a:r>
            <a:r>
              <a:rPr lang="en-US" u="sng" dirty="0" smtClean="0"/>
              <a:t>mid-split</a:t>
            </a:r>
            <a:endParaRPr lang="en-US" dirty="0"/>
          </a:p>
          <a:p>
            <a:pPr marL="918781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85 </a:t>
            </a:r>
            <a:r>
              <a:rPr lang="en-US" sz="1800" dirty="0"/>
              <a:t>MHz, 4</a:t>
            </a:r>
            <a:r>
              <a:rPr lang="en-US" sz="1800" dirty="0" smtClean="0"/>
              <a:t>00 Mbps</a:t>
            </a:r>
            <a:endParaRPr lang="en-US" sz="1800" dirty="0"/>
          </a:p>
          <a:p>
            <a:pPr marL="580644" indent="-34290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dirty="0"/>
              <a:t>L</a:t>
            </a:r>
            <a:r>
              <a:rPr lang="en-US" dirty="0" smtClean="0"/>
              <a:t>ong</a:t>
            </a:r>
            <a:r>
              <a:rPr lang="en-US" dirty="0"/>
              <a:t>-term </a:t>
            </a:r>
            <a:r>
              <a:rPr lang="en-US" dirty="0" smtClean="0"/>
              <a:t>is </a:t>
            </a:r>
            <a:r>
              <a:rPr lang="en-US" u="sng" dirty="0" smtClean="0"/>
              <a:t>high-split</a:t>
            </a:r>
            <a:endParaRPr lang="en-US" dirty="0"/>
          </a:p>
          <a:p>
            <a:pPr marL="918781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204/230 </a:t>
            </a:r>
            <a:r>
              <a:rPr lang="en-US" sz="1800" dirty="0"/>
              <a:t>MHz, 1 </a:t>
            </a:r>
            <a:r>
              <a:rPr lang="en-US" sz="1800" dirty="0" err="1" smtClean="0"/>
              <a:t>Gbps</a:t>
            </a:r>
            <a:endParaRPr lang="en-US" sz="1800" dirty="0"/>
          </a:p>
        </p:txBody>
      </p:sp>
      <p:pic>
        <p:nvPicPr>
          <p:cNvPr id="6" name="Picture 9" descr="Picture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52400" y="1752723"/>
            <a:ext cx="2755250" cy="3713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597036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17192" y="2571131"/>
            <a:ext cx="1600200" cy="533400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17392" y="2571131"/>
            <a:ext cx="2017394" cy="5334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8352" y="2571131"/>
            <a:ext cx="1374948" cy="533400"/>
          </a:xfrm>
          <a:prstGeom prst="rect">
            <a:avLst/>
          </a:prstGeom>
          <a:solidFill>
            <a:srgbClr val="0096D6"/>
          </a:solidFill>
          <a:ln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34786" y="2571131"/>
            <a:ext cx="469575" cy="533400"/>
          </a:xfrm>
          <a:prstGeom prst="rect">
            <a:avLst/>
          </a:prstGeom>
          <a:solidFill>
            <a:srgbClr val="A135A4"/>
          </a:solidFill>
          <a:ln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00300" y="2740968"/>
            <a:ext cx="1333500" cy="237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chemeClr val="bg1"/>
                </a:solidFill>
              </a:rPr>
              <a:t>Basic Analog Tier</a:t>
            </a:r>
            <a:endParaRPr lang="en-US" sz="105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29100" y="2647331"/>
            <a:ext cx="1333500" cy="383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schemeClr val="bg1"/>
                </a:solidFill>
              </a:rPr>
              <a:t>Digital </a:t>
            </a:r>
            <a:r>
              <a:rPr lang="en-US" sz="1050" b="1" dirty="0" err="1" smtClean="0">
                <a:solidFill>
                  <a:schemeClr val="bg1"/>
                </a:solidFill>
              </a:rPr>
              <a:t>QAM</a:t>
            </a:r>
            <a:endParaRPr lang="en-US" sz="105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050" b="1" dirty="0" smtClean="0">
                <a:solidFill>
                  <a:schemeClr val="bg1"/>
                </a:solidFill>
              </a:rPr>
              <a:t>SD/HD Tier</a:t>
            </a:r>
            <a:endParaRPr lang="en-US" sz="105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58497" y="2599366"/>
            <a:ext cx="856703" cy="383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err="1" smtClean="0">
                <a:solidFill>
                  <a:schemeClr val="bg1"/>
                </a:solidFill>
              </a:rPr>
              <a:t>QAM</a:t>
            </a:r>
            <a:endParaRPr lang="en-US" sz="105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050" b="1" dirty="0" err="1" smtClean="0">
                <a:solidFill>
                  <a:schemeClr val="bg1"/>
                </a:solidFill>
              </a:rPr>
              <a:t>SDV</a:t>
            </a:r>
            <a:r>
              <a:rPr lang="en-US" sz="1050" b="1" dirty="0" smtClean="0">
                <a:solidFill>
                  <a:schemeClr val="bg1"/>
                </a:solidFill>
              </a:rPr>
              <a:t>/</a:t>
            </a:r>
            <a:r>
              <a:rPr lang="en-US" sz="1050" b="1" dirty="0" err="1" smtClean="0">
                <a:solidFill>
                  <a:schemeClr val="bg1"/>
                </a:solidFill>
              </a:rPr>
              <a:t>VOD</a:t>
            </a:r>
            <a:endParaRPr lang="en-US" sz="1050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15000" y="1883099"/>
            <a:ext cx="1047038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DOCSIS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6204113" y="2113931"/>
            <a:ext cx="44287" cy="312415"/>
          </a:xfrm>
          <a:prstGeom prst="straightConnector1">
            <a:avLst/>
          </a:prstGeom>
          <a:ln>
            <a:solidFill>
              <a:srgbClr val="A135A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056726" y="3252467"/>
            <a:ext cx="1163474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1.2 GHz</a:t>
            </a:r>
            <a:endParaRPr lang="en-US" sz="1200" b="1" dirty="0"/>
          </a:p>
        </p:txBody>
      </p:sp>
      <p:sp>
        <p:nvSpPr>
          <p:cNvPr id="22" name="Rectangle 21"/>
          <p:cNvSpPr/>
          <p:nvPr/>
        </p:nvSpPr>
        <p:spPr>
          <a:xfrm>
            <a:off x="183592" y="2569102"/>
            <a:ext cx="1950008" cy="533400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3592" y="1840468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US Spectrum</a:t>
            </a:r>
            <a:endParaRPr lang="en-US" sz="20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1751407" y="2286000"/>
            <a:ext cx="991793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1" dirty="0" smtClean="0"/>
              <a:t>204 MHz</a:t>
            </a:r>
            <a:endParaRPr lang="en-US" sz="1200" b="1" dirty="0"/>
          </a:p>
        </p:txBody>
      </p:sp>
      <p:sp>
        <p:nvSpPr>
          <p:cNvPr id="28" name="Rectangle 27"/>
          <p:cNvSpPr/>
          <p:nvPr/>
        </p:nvSpPr>
        <p:spPr>
          <a:xfrm>
            <a:off x="7353299" y="2571131"/>
            <a:ext cx="1432051" cy="5334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353300" y="2705910"/>
            <a:ext cx="1333500" cy="237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chemeClr val="bg1"/>
                </a:solidFill>
              </a:rPr>
              <a:t>Limited</a:t>
            </a:r>
            <a:endParaRPr lang="en-US" sz="1050" b="1" dirty="0">
              <a:solidFill>
                <a:schemeClr val="bg1"/>
              </a:solidFill>
            </a:endParaRPr>
          </a:p>
        </p:txBody>
      </p:sp>
      <p:sp>
        <p:nvSpPr>
          <p:cNvPr id="33" name="Text Placeholder 3"/>
          <p:cNvSpPr txBox="1">
            <a:spLocks/>
          </p:cNvSpPr>
          <p:nvPr/>
        </p:nvSpPr>
        <p:spPr>
          <a:xfrm>
            <a:off x="239713" y="3810001"/>
            <a:ext cx="8398750" cy="274319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tx2"/>
              </a:buClr>
              <a:buSzPct val="90000"/>
              <a:buFont typeface="Arial" pitchFamily="34" charset="0"/>
              <a:buChar char="•"/>
              <a:tabLst/>
              <a:defRPr lang="en-US" sz="2000" kern="1200" dirty="0" smtClean="0">
                <a:solidFill>
                  <a:srgbClr val="546568"/>
                </a:solidFill>
                <a:latin typeface="+mj-lt"/>
                <a:ea typeface="+mn-ea"/>
                <a:cs typeface="+mn-cs"/>
              </a:defRPr>
            </a:lvl1pPr>
            <a:lvl2pPr marL="406400" indent="0" algn="l" defTabSz="914400" rtl="0" eaLnBrk="1" latinLnBrk="0" hangingPunct="1">
              <a:lnSpc>
                <a:spcPct val="95000"/>
              </a:lnSpc>
              <a:spcBef>
                <a:spcPts val="840"/>
              </a:spcBef>
              <a:buClr>
                <a:schemeClr val="tx2"/>
              </a:buClr>
              <a:buFontTx/>
              <a:buNone/>
              <a:defRPr lang="en-US" sz="1800" kern="1200" dirty="0" smtClean="0">
                <a:solidFill>
                  <a:srgbClr val="546568"/>
                </a:solidFill>
                <a:latin typeface="+mj-lt"/>
                <a:ea typeface="+mn-ea"/>
                <a:cs typeface="+mn-cs"/>
              </a:defRPr>
            </a:lvl2pPr>
            <a:lvl3pPr marL="571500" indent="-1588" algn="l" defTabSz="914400" rtl="0" eaLnBrk="1" latinLnBrk="0" hangingPunct="1">
              <a:lnSpc>
                <a:spcPct val="95000"/>
              </a:lnSpc>
              <a:spcBef>
                <a:spcPts val="840"/>
              </a:spcBef>
              <a:buFont typeface="Arial" pitchFamily="34" charset="0"/>
              <a:buNone/>
              <a:defRPr lang="en-US" sz="1600" kern="1200" dirty="0" smtClean="0">
                <a:solidFill>
                  <a:srgbClr val="546568"/>
                </a:solidFill>
                <a:latin typeface="+mj-lt"/>
                <a:ea typeface="+mn-ea"/>
                <a:cs typeface="+mn-cs"/>
              </a:defRPr>
            </a:lvl3pPr>
            <a:lvl4pPr marL="688975" indent="0" algn="l" defTabSz="914400" rtl="0" eaLnBrk="1" latinLnBrk="0" hangingPunct="1">
              <a:lnSpc>
                <a:spcPct val="95000"/>
              </a:lnSpc>
              <a:spcBef>
                <a:spcPts val="840"/>
              </a:spcBef>
              <a:buFont typeface="Arial" pitchFamily="34" charset="0"/>
              <a:buNone/>
              <a:defRPr lang="en-US" sz="1400" kern="1200" dirty="0" smtClean="0">
                <a:solidFill>
                  <a:srgbClr val="546568"/>
                </a:solidFill>
                <a:latin typeface="+mj-lt"/>
                <a:ea typeface="+mn-ea"/>
                <a:cs typeface="+mn-cs"/>
              </a:defRPr>
            </a:lvl4pPr>
            <a:lvl5pPr marL="801688" indent="0" algn="l" defTabSz="914400" rtl="0" eaLnBrk="1" latinLnBrk="0" hangingPunct="1">
              <a:lnSpc>
                <a:spcPct val="95000"/>
              </a:lnSpc>
              <a:spcBef>
                <a:spcPts val="840"/>
              </a:spcBef>
              <a:buFont typeface="Arial" pitchFamily="34" charset="0"/>
              <a:buNone/>
              <a:defRPr lang="en-US" sz="1400" kern="1200" dirty="0">
                <a:solidFill>
                  <a:srgbClr val="546568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chemeClr val="tx1"/>
                </a:solidFill>
                <a:latin typeface="+mn-lt"/>
              </a:rPr>
              <a:t>D3.1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US Spectrum 5 MHz – 204 MHz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+mn-lt"/>
              </a:rPr>
              <a:t>D3.1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DS Spectrum 258 MHz – 1.218 GHz (~ same total as today)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Analog tier reduced, eliminated or relocate</a:t>
            </a:r>
          </a:p>
          <a:p>
            <a:r>
              <a:rPr lang="en-US" dirty="0">
                <a:solidFill>
                  <a:schemeClr val="tx1"/>
                </a:solidFill>
                <a:latin typeface="+mn-lt"/>
              </a:rPr>
              <a:t>L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egacy STB </a:t>
            </a:r>
            <a:r>
              <a:rPr lang="en-US" dirty="0" err="1" smtClean="0">
                <a:solidFill>
                  <a:schemeClr val="tx1"/>
                </a:solidFill>
                <a:latin typeface="+mn-lt"/>
              </a:rPr>
              <a:t>OOB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channel (</a:t>
            </a:r>
            <a:r>
              <a:rPr lang="en-US" dirty="0" err="1" smtClean="0">
                <a:solidFill>
                  <a:schemeClr val="tx1"/>
                </a:solidFill>
                <a:latin typeface="+mn-lt"/>
              </a:rPr>
              <a:t>DSG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or legacy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m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itigation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a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daptor - </a:t>
            </a:r>
            <a:r>
              <a:rPr lang="en-US" dirty="0" err="1" smtClean="0">
                <a:solidFill>
                  <a:schemeClr val="tx1"/>
                </a:solidFill>
                <a:latin typeface="+mn-lt"/>
              </a:rPr>
              <a:t>LMA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)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Adjacent device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nterference (ADI) concerns within/across home(s)</a:t>
            </a:r>
          </a:p>
          <a:p>
            <a:pPr marL="6921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D3.1 CM TX w/ legacy TV / STB - resolved with high pass filter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391400" y="2571131"/>
            <a:ext cx="1393951" cy="533400"/>
          </a:xfrm>
          <a:prstGeom prst="rect">
            <a:avLst/>
          </a:prstGeom>
          <a:noFill/>
          <a:ln w="63500">
            <a:solidFill>
              <a:srgbClr val="FF0000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649060" y="1821418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DS Spectrum</a:t>
            </a:r>
            <a:endParaRPr lang="en-US" sz="2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0" y="2286000"/>
            <a:ext cx="991793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1" dirty="0" smtClean="0"/>
              <a:t>5 MHz</a:t>
            </a:r>
            <a:endParaRPr lang="en-US" sz="1200" b="1" dirty="0"/>
          </a:p>
        </p:txBody>
      </p:sp>
      <p:sp>
        <p:nvSpPr>
          <p:cNvPr id="29" name="Title 1"/>
          <p:cNvSpPr txBox="1">
            <a:spLocks/>
          </p:cNvSpPr>
          <p:nvPr/>
        </p:nvSpPr>
        <p:spPr bwMode="auto">
          <a:xfrm>
            <a:off x="196490" y="228600"/>
            <a:ext cx="8588861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2124" tIns="41061" rIns="82124" bIns="41061" numCol="1" anchor="b" anchorCtr="0" compatLnSpc="1">
            <a:prstTxWarp prst="textNoShape">
              <a:avLst/>
            </a:prstTxWarp>
          </a:bodyPr>
          <a:lstStyle>
            <a:lvl1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4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  <a:lvl2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itchFamily="34" charset="0"/>
              </a:defRPr>
            </a:lvl2pPr>
            <a:lvl3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itchFamily="34" charset="0"/>
              </a:defRPr>
            </a:lvl3pPr>
            <a:lvl4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itchFamily="34" charset="0"/>
              </a:defRPr>
            </a:lvl4pPr>
            <a:lvl5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itchFamily="34" charset="0"/>
              </a:defRPr>
            </a:lvl5pPr>
            <a:lvl6pPr marL="457200" algn="l" defTabSz="814388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itchFamily="34" charset="0"/>
              </a:defRPr>
            </a:lvl6pPr>
            <a:lvl7pPr marL="914400" algn="l" defTabSz="814388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itchFamily="34" charset="0"/>
              </a:defRPr>
            </a:lvl7pPr>
            <a:lvl8pPr marL="1371600" algn="l" defTabSz="814388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itchFamily="34" charset="0"/>
              </a:defRPr>
            </a:lvl8pPr>
            <a:lvl9pPr marL="1828800" algn="l" defTabSz="814388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dirty="0" err="1" smtClean="0">
                <a:solidFill>
                  <a:schemeClr val="tx2"/>
                </a:solidFill>
              </a:rPr>
              <a:t>HFC</a:t>
            </a:r>
            <a:r>
              <a:rPr lang="en-US" dirty="0" smtClean="0">
                <a:solidFill>
                  <a:schemeClr val="tx2"/>
                </a:solidFill>
              </a:rPr>
              <a:t> Spectrum Changes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793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914" y="304800"/>
            <a:ext cx="7812492" cy="755904"/>
          </a:xfrm>
        </p:spPr>
        <p:txBody>
          <a:bodyPr/>
          <a:lstStyle/>
          <a:p>
            <a:r>
              <a:rPr lang="en-US" dirty="0"/>
              <a:t>DS Encompassed Spectrum Example</a:t>
            </a:r>
          </a:p>
        </p:txBody>
      </p:sp>
      <p:sp>
        <p:nvSpPr>
          <p:cNvPr id="116" name="Trapezoid 115"/>
          <p:cNvSpPr/>
          <p:nvPr/>
        </p:nvSpPr>
        <p:spPr>
          <a:xfrm>
            <a:off x="1063687" y="3076649"/>
            <a:ext cx="6784913" cy="1482651"/>
          </a:xfrm>
          <a:prstGeom prst="trapezoid">
            <a:avLst>
              <a:gd name="adj" fmla="val 3005"/>
            </a:avLst>
          </a:prstGeom>
          <a:solidFill>
            <a:srgbClr val="00D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800101" y="4559300"/>
            <a:ext cx="73247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769061" y="5075468"/>
            <a:ext cx="5355953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192 MHz channel bandwidth, including 1 MHz wide guard band on each end</a:t>
            </a:r>
            <a:endParaRPr lang="en-US" sz="1200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063687" y="4724400"/>
            <a:ext cx="6784913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/>
          <p:nvPr/>
        </p:nvCxnSpPr>
        <p:spPr>
          <a:xfrm>
            <a:off x="1035110" y="5080000"/>
            <a:ext cx="685800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 txBox="1"/>
          <p:nvPr/>
        </p:nvSpPr>
        <p:spPr>
          <a:xfrm>
            <a:off x="3152775" y="4724400"/>
            <a:ext cx="2600391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190 MHz </a:t>
            </a:r>
            <a:r>
              <a:rPr lang="en-US" sz="1200" b="1" dirty="0" smtClean="0"/>
              <a:t>encompassed spectrum</a:t>
            </a:r>
            <a:endParaRPr lang="en-US" sz="1200" b="1" dirty="0"/>
          </a:p>
        </p:txBody>
      </p:sp>
      <p:sp>
        <p:nvSpPr>
          <p:cNvPr id="117" name="Right Brace 116"/>
          <p:cNvSpPr/>
          <p:nvPr/>
        </p:nvSpPr>
        <p:spPr>
          <a:xfrm rot="16200000">
            <a:off x="4171994" y="-776262"/>
            <a:ext cx="584203" cy="6784915"/>
          </a:xfrm>
          <a:prstGeom prst="rightBrace">
            <a:avLst>
              <a:gd name="adj1" fmla="val 8333"/>
              <a:gd name="adj2" fmla="val 4986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7629526" y="2959097"/>
            <a:ext cx="409575" cy="1670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7751254" y="1060704"/>
            <a:ext cx="0" cy="1222331"/>
          </a:xfrm>
          <a:prstGeom prst="line">
            <a:avLst/>
          </a:prstGeom>
          <a:ln w="19050">
            <a:solidFill>
              <a:srgbClr val="00DA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7785544" y="1060704"/>
            <a:ext cx="0" cy="1222331"/>
          </a:xfrm>
          <a:prstGeom prst="line">
            <a:avLst/>
          </a:prstGeom>
          <a:ln w="19050">
            <a:solidFill>
              <a:srgbClr val="00DA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7819834" y="1060704"/>
            <a:ext cx="0" cy="1222331"/>
          </a:xfrm>
          <a:prstGeom prst="line">
            <a:avLst/>
          </a:prstGeom>
          <a:ln w="19050">
            <a:solidFill>
              <a:srgbClr val="00DA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7854124" y="1060704"/>
            <a:ext cx="0" cy="1222331"/>
          </a:xfrm>
          <a:prstGeom prst="line">
            <a:avLst/>
          </a:prstGeom>
          <a:ln w="19050">
            <a:solidFill>
              <a:srgbClr val="00DA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7888414" y="1060704"/>
            <a:ext cx="0" cy="1222331"/>
          </a:xfrm>
          <a:prstGeom prst="line">
            <a:avLst/>
          </a:prstGeom>
          <a:ln w="19050">
            <a:solidFill>
              <a:srgbClr val="00DA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7922704" y="1060704"/>
            <a:ext cx="0" cy="1222331"/>
          </a:xfrm>
          <a:prstGeom prst="line">
            <a:avLst/>
          </a:prstGeom>
          <a:ln w="19050">
            <a:solidFill>
              <a:srgbClr val="00DA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7956994" y="1060704"/>
            <a:ext cx="0" cy="1222331"/>
          </a:xfrm>
          <a:prstGeom prst="line">
            <a:avLst/>
          </a:prstGeom>
          <a:ln w="19050">
            <a:solidFill>
              <a:srgbClr val="00DA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7991284" y="1060704"/>
            <a:ext cx="0" cy="1222331"/>
          </a:xfrm>
          <a:prstGeom prst="line">
            <a:avLst/>
          </a:prstGeom>
          <a:ln w="19050">
            <a:solidFill>
              <a:srgbClr val="00DA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8025574" y="1060704"/>
            <a:ext cx="0" cy="1222331"/>
          </a:xfrm>
          <a:prstGeom prst="line">
            <a:avLst/>
          </a:prstGeom>
          <a:ln w="19050">
            <a:solidFill>
              <a:srgbClr val="00DA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8059864" y="1060704"/>
            <a:ext cx="0" cy="1222331"/>
          </a:xfrm>
          <a:prstGeom prst="line">
            <a:avLst/>
          </a:prstGeom>
          <a:ln w="19050">
            <a:solidFill>
              <a:srgbClr val="00DA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8094154" y="2218944"/>
            <a:ext cx="0" cy="60960"/>
          </a:xfrm>
          <a:prstGeom prst="line">
            <a:avLst/>
          </a:prstGeom>
          <a:ln w="1905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8128444" y="2218944"/>
            <a:ext cx="0" cy="60960"/>
          </a:xfrm>
          <a:prstGeom prst="line">
            <a:avLst/>
          </a:prstGeom>
          <a:ln w="1905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8162734" y="2218944"/>
            <a:ext cx="0" cy="60960"/>
          </a:xfrm>
          <a:prstGeom prst="line">
            <a:avLst/>
          </a:prstGeom>
          <a:ln w="1905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8197024" y="2218944"/>
            <a:ext cx="0" cy="60960"/>
          </a:xfrm>
          <a:prstGeom prst="line">
            <a:avLst/>
          </a:prstGeom>
          <a:ln w="1905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8231314" y="2218944"/>
            <a:ext cx="0" cy="60960"/>
          </a:xfrm>
          <a:prstGeom prst="line">
            <a:avLst/>
          </a:prstGeom>
          <a:ln w="1905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8265604" y="2218944"/>
            <a:ext cx="0" cy="60960"/>
          </a:xfrm>
          <a:prstGeom prst="line">
            <a:avLst/>
          </a:prstGeom>
          <a:ln w="1905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8299894" y="2218944"/>
            <a:ext cx="0" cy="60960"/>
          </a:xfrm>
          <a:prstGeom prst="line">
            <a:avLst/>
          </a:prstGeom>
          <a:ln w="1905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8334184" y="2218944"/>
            <a:ext cx="0" cy="60960"/>
          </a:xfrm>
          <a:prstGeom prst="line">
            <a:avLst/>
          </a:prstGeom>
          <a:ln w="1905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8368474" y="2218944"/>
            <a:ext cx="0" cy="60960"/>
          </a:xfrm>
          <a:prstGeom prst="line">
            <a:avLst/>
          </a:prstGeom>
          <a:ln w="1905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8402764" y="2218944"/>
            <a:ext cx="0" cy="60960"/>
          </a:xfrm>
          <a:prstGeom prst="line">
            <a:avLst/>
          </a:prstGeom>
          <a:ln w="1905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8437054" y="2218944"/>
            <a:ext cx="0" cy="60960"/>
          </a:xfrm>
          <a:prstGeom prst="line">
            <a:avLst/>
          </a:prstGeom>
          <a:ln w="1905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8471344" y="2218944"/>
            <a:ext cx="0" cy="60960"/>
          </a:xfrm>
          <a:prstGeom prst="line">
            <a:avLst/>
          </a:prstGeom>
          <a:ln w="1905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8505634" y="2218944"/>
            <a:ext cx="0" cy="60960"/>
          </a:xfrm>
          <a:prstGeom prst="line">
            <a:avLst/>
          </a:prstGeom>
          <a:ln w="1905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8539924" y="2218944"/>
            <a:ext cx="0" cy="60960"/>
          </a:xfrm>
          <a:prstGeom prst="line">
            <a:avLst/>
          </a:prstGeom>
          <a:ln w="1905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8574214" y="2218944"/>
            <a:ext cx="0" cy="60960"/>
          </a:xfrm>
          <a:prstGeom prst="line">
            <a:avLst/>
          </a:prstGeom>
          <a:ln w="1905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8608504" y="2218944"/>
            <a:ext cx="0" cy="60960"/>
          </a:xfrm>
          <a:prstGeom prst="line">
            <a:avLst/>
          </a:prstGeom>
          <a:ln w="1905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8642794" y="2218944"/>
            <a:ext cx="0" cy="60960"/>
          </a:xfrm>
          <a:prstGeom prst="line">
            <a:avLst/>
          </a:prstGeom>
          <a:ln w="1905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8677084" y="2218944"/>
            <a:ext cx="0" cy="60960"/>
          </a:xfrm>
          <a:prstGeom prst="line">
            <a:avLst/>
          </a:prstGeom>
          <a:ln w="1905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8711374" y="2218944"/>
            <a:ext cx="0" cy="60960"/>
          </a:xfrm>
          <a:prstGeom prst="line">
            <a:avLst/>
          </a:prstGeom>
          <a:ln w="1905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8745664" y="2218944"/>
            <a:ext cx="0" cy="60960"/>
          </a:xfrm>
          <a:prstGeom prst="line">
            <a:avLst/>
          </a:prstGeom>
          <a:ln w="1905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7634207" y="2275889"/>
            <a:ext cx="1301477" cy="5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993771" y="1578851"/>
            <a:ext cx="856423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 MHz guard band</a:t>
            </a:r>
            <a:endParaRPr lang="en-US" sz="800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8070963" y="2030256"/>
            <a:ext cx="70494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7646002" y="1060704"/>
            <a:ext cx="0" cy="1222331"/>
          </a:xfrm>
          <a:prstGeom prst="line">
            <a:avLst/>
          </a:prstGeom>
          <a:ln w="19050">
            <a:solidFill>
              <a:srgbClr val="00DA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7680292" y="1060704"/>
            <a:ext cx="0" cy="1222331"/>
          </a:xfrm>
          <a:prstGeom prst="line">
            <a:avLst/>
          </a:prstGeom>
          <a:ln w="19050">
            <a:solidFill>
              <a:srgbClr val="00DA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7714582" y="1060704"/>
            <a:ext cx="0" cy="1222331"/>
          </a:xfrm>
          <a:prstGeom prst="line">
            <a:avLst/>
          </a:prstGeom>
          <a:ln w="19050">
            <a:solidFill>
              <a:srgbClr val="00DA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7402664" y="812801"/>
            <a:ext cx="1741336" cy="1630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/>
          <p:cNvCxnSpPr>
            <a:stCxn id="11" idx="2"/>
          </p:cNvCxnSpPr>
          <p:nvPr/>
        </p:nvCxnSpPr>
        <p:spPr>
          <a:xfrm>
            <a:off x="7402665" y="1628255"/>
            <a:ext cx="226861" cy="218972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endCxn id="3" idx="5"/>
          </p:cNvCxnSpPr>
          <p:nvPr/>
        </p:nvCxnSpPr>
        <p:spPr>
          <a:xfrm flipH="1">
            <a:off x="7979119" y="2065131"/>
            <a:ext cx="1051814" cy="231966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1192884" y="1063933"/>
            <a:ext cx="0" cy="1222331"/>
          </a:xfrm>
          <a:prstGeom prst="line">
            <a:avLst/>
          </a:prstGeom>
          <a:ln w="19050">
            <a:solidFill>
              <a:srgbClr val="00DA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1227174" y="1063933"/>
            <a:ext cx="0" cy="1222331"/>
          </a:xfrm>
          <a:prstGeom prst="line">
            <a:avLst/>
          </a:prstGeom>
          <a:ln w="19050">
            <a:solidFill>
              <a:srgbClr val="00DA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1261464" y="1063933"/>
            <a:ext cx="0" cy="1222331"/>
          </a:xfrm>
          <a:prstGeom prst="line">
            <a:avLst/>
          </a:prstGeom>
          <a:ln w="19050">
            <a:solidFill>
              <a:srgbClr val="00DA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1295754" y="1063933"/>
            <a:ext cx="0" cy="1222331"/>
          </a:xfrm>
          <a:prstGeom prst="line">
            <a:avLst/>
          </a:prstGeom>
          <a:ln w="19050">
            <a:solidFill>
              <a:srgbClr val="00DA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1330044" y="1063933"/>
            <a:ext cx="0" cy="1222331"/>
          </a:xfrm>
          <a:prstGeom prst="line">
            <a:avLst/>
          </a:prstGeom>
          <a:ln w="19050">
            <a:solidFill>
              <a:srgbClr val="00DA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1364334" y="1063933"/>
            <a:ext cx="0" cy="1222331"/>
          </a:xfrm>
          <a:prstGeom prst="line">
            <a:avLst/>
          </a:prstGeom>
          <a:ln w="19050">
            <a:solidFill>
              <a:srgbClr val="00DA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1398624" y="1063933"/>
            <a:ext cx="0" cy="1222331"/>
          </a:xfrm>
          <a:prstGeom prst="line">
            <a:avLst/>
          </a:prstGeom>
          <a:ln w="19050">
            <a:solidFill>
              <a:srgbClr val="00DA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1432914" y="1063933"/>
            <a:ext cx="0" cy="1222331"/>
          </a:xfrm>
          <a:prstGeom prst="line">
            <a:avLst/>
          </a:prstGeom>
          <a:ln w="19050">
            <a:solidFill>
              <a:srgbClr val="00DA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1467204" y="1063933"/>
            <a:ext cx="0" cy="1222331"/>
          </a:xfrm>
          <a:prstGeom prst="line">
            <a:avLst/>
          </a:prstGeom>
          <a:ln w="19050">
            <a:solidFill>
              <a:srgbClr val="00DA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1501494" y="1063933"/>
            <a:ext cx="0" cy="1222331"/>
          </a:xfrm>
          <a:prstGeom prst="line">
            <a:avLst/>
          </a:prstGeom>
          <a:ln w="19050">
            <a:solidFill>
              <a:srgbClr val="00DA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1087632" y="1063933"/>
            <a:ext cx="0" cy="1222331"/>
          </a:xfrm>
          <a:prstGeom prst="line">
            <a:avLst/>
          </a:prstGeom>
          <a:ln w="19050">
            <a:solidFill>
              <a:srgbClr val="00DA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1121922" y="1063933"/>
            <a:ext cx="0" cy="1222331"/>
          </a:xfrm>
          <a:prstGeom prst="line">
            <a:avLst/>
          </a:prstGeom>
          <a:ln w="19050">
            <a:solidFill>
              <a:srgbClr val="00DA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1156212" y="1063933"/>
            <a:ext cx="0" cy="1222331"/>
          </a:xfrm>
          <a:prstGeom prst="line">
            <a:avLst/>
          </a:prstGeom>
          <a:ln w="19050">
            <a:solidFill>
              <a:srgbClr val="00DA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407884" y="2220525"/>
            <a:ext cx="0" cy="60960"/>
          </a:xfrm>
          <a:prstGeom prst="line">
            <a:avLst/>
          </a:prstGeom>
          <a:ln w="1905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442174" y="2220525"/>
            <a:ext cx="0" cy="60960"/>
          </a:xfrm>
          <a:prstGeom prst="line">
            <a:avLst/>
          </a:prstGeom>
          <a:ln w="1905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476464" y="2220525"/>
            <a:ext cx="0" cy="60960"/>
          </a:xfrm>
          <a:prstGeom prst="line">
            <a:avLst/>
          </a:prstGeom>
          <a:ln w="1905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10754" y="2220525"/>
            <a:ext cx="0" cy="60960"/>
          </a:xfrm>
          <a:prstGeom prst="line">
            <a:avLst/>
          </a:prstGeom>
          <a:ln w="1905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545044" y="2220525"/>
            <a:ext cx="0" cy="60960"/>
          </a:xfrm>
          <a:prstGeom prst="line">
            <a:avLst/>
          </a:prstGeom>
          <a:ln w="1905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V="1">
            <a:off x="579334" y="2220525"/>
            <a:ext cx="0" cy="60960"/>
          </a:xfrm>
          <a:prstGeom prst="line">
            <a:avLst/>
          </a:prstGeom>
          <a:ln w="1905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V="1">
            <a:off x="613624" y="2220525"/>
            <a:ext cx="0" cy="60960"/>
          </a:xfrm>
          <a:prstGeom prst="line">
            <a:avLst/>
          </a:prstGeom>
          <a:ln w="1905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V="1">
            <a:off x="647914" y="2220525"/>
            <a:ext cx="0" cy="60960"/>
          </a:xfrm>
          <a:prstGeom prst="line">
            <a:avLst/>
          </a:prstGeom>
          <a:ln w="1905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V="1">
            <a:off x="682204" y="2220525"/>
            <a:ext cx="0" cy="60960"/>
          </a:xfrm>
          <a:prstGeom prst="line">
            <a:avLst/>
          </a:prstGeom>
          <a:ln w="1905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V="1">
            <a:off x="716494" y="2220525"/>
            <a:ext cx="0" cy="60960"/>
          </a:xfrm>
          <a:prstGeom prst="line">
            <a:avLst/>
          </a:prstGeom>
          <a:ln w="1905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V="1">
            <a:off x="750784" y="2220525"/>
            <a:ext cx="0" cy="60960"/>
          </a:xfrm>
          <a:prstGeom prst="line">
            <a:avLst/>
          </a:prstGeom>
          <a:ln w="1905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V="1">
            <a:off x="785074" y="2220525"/>
            <a:ext cx="0" cy="60960"/>
          </a:xfrm>
          <a:prstGeom prst="line">
            <a:avLst/>
          </a:prstGeom>
          <a:ln w="1905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V="1">
            <a:off x="819364" y="2220525"/>
            <a:ext cx="0" cy="60960"/>
          </a:xfrm>
          <a:prstGeom prst="line">
            <a:avLst/>
          </a:prstGeom>
          <a:ln w="1905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V="1">
            <a:off x="853654" y="2220525"/>
            <a:ext cx="0" cy="60960"/>
          </a:xfrm>
          <a:prstGeom prst="line">
            <a:avLst/>
          </a:prstGeom>
          <a:ln w="1905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887944" y="2220525"/>
            <a:ext cx="0" cy="60960"/>
          </a:xfrm>
          <a:prstGeom prst="line">
            <a:avLst/>
          </a:prstGeom>
          <a:ln w="1905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V="1">
            <a:off x="922234" y="2220525"/>
            <a:ext cx="0" cy="60960"/>
          </a:xfrm>
          <a:prstGeom prst="line">
            <a:avLst/>
          </a:prstGeom>
          <a:ln w="1905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flipV="1">
            <a:off x="956524" y="2220525"/>
            <a:ext cx="0" cy="60960"/>
          </a:xfrm>
          <a:prstGeom prst="line">
            <a:avLst/>
          </a:prstGeom>
          <a:ln w="1905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V="1">
            <a:off x="990814" y="2220525"/>
            <a:ext cx="0" cy="60960"/>
          </a:xfrm>
          <a:prstGeom prst="line">
            <a:avLst/>
          </a:prstGeom>
          <a:ln w="1905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flipV="1">
            <a:off x="1025104" y="2220525"/>
            <a:ext cx="0" cy="60960"/>
          </a:xfrm>
          <a:prstGeom prst="line">
            <a:avLst/>
          </a:prstGeom>
          <a:ln w="1905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flipV="1">
            <a:off x="1059394" y="2220525"/>
            <a:ext cx="0" cy="60960"/>
          </a:xfrm>
          <a:prstGeom prst="line">
            <a:avLst/>
          </a:prstGeom>
          <a:ln w="1905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209062" y="2279119"/>
            <a:ext cx="1301477" cy="5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Oval 105"/>
          <p:cNvSpPr/>
          <p:nvPr/>
        </p:nvSpPr>
        <p:spPr>
          <a:xfrm>
            <a:off x="881208" y="2982823"/>
            <a:ext cx="409575" cy="1670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11811" y="806638"/>
            <a:ext cx="1741336" cy="1630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8" name="Straight Arrow Connector 107"/>
          <p:cNvCxnSpPr/>
          <p:nvPr/>
        </p:nvCxnSpPr>
        <p:spPr>
          <a:xfrm>
            <a:off x="393342" y="2047436"/>
            <a:ext cx="70494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endCxn id="106" idx="5"/>
          </p:cNvCxnSpPr>
          <p:nvPr/>
        </p:nvCxnSpPr>
        <p:spPr>
          <a:xfrm flipH="1">
            <a:off x="1230801" y="1804553"/>
            <a:ext cx="522346" cy="2603963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endCxn id="106" idx="3"/>
          </p:cNvCxnSpPr>
          <p:nvPr/>
        </p:nvCxnSpPr>
        <p:spPr>
          <a:xfrm>
            <a:off x="111318" y="2030257"/>
            <a:ext cx="829870" cy="237826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315095" y="1596031"/>
            <a:ext cx="856423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 MHz guard band</a:t>
            </a:r>
            <a:endParaRPr lang="en-US" sz="800" dirty="0"/>
          </a:p>
        </p:txBody>
      </p:sp>
      <p:sp>
        <p:nvSpPr>
          <p:cNvPr id="110" name="TextBox 109"/>
          <p:cNvSpPr txBox="1"/>
          <p:nvPr/>
        </p:nvSpPr>
        <p:spPr>
          <a:xfrm>
            <a:off x="1906132" y="1494842"/>
            <a:ext cx="5077031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25 kHz subcarrier spacing: 7600 subcarriers (</a:t>
            </a:r>
            <a:r>
              <a:rPr lang="en-US" sz="1600" dirty="0" err="1" smtClean="0"/>
              <a:t>8K</a:t>
            </a:r>
            <a:r>
              <a:rPr lang="en-US" sz="1600" dirty="0" smtClean="0"/>
              <a:t> FFT)</a:t>
            </a:r>
          </a:p>
          <a:p>
            <a:r>
              <a:rPr lang="en-US" sz="1600" dirty="0" smtClean="0"/>
              <a:t>50 kHz subcarrier spacing: 3800 subcarriers (</a:t>
            </a:r>
            <a:r>
              <a:rPr lang="en-US" sz="1600" dirty="0" err="1" smtClean="0"/>
              <a:t>4K</a:t>
            </a:r>
            <a:r>
              <a:rPr lang="en-US" sz="1600" dirty="0" smtClean="0"/>
              <a:t> FFT)</a:t>
            </a:r>
          </a:p>
        </p:txBody>
      </p:sp>
      <p:cxnSp>
        <p:nvCxnSpPr>
          <p:cNvPr id="114" name="Straight Arrow Connector 113"/>
          <p:cNvCxnSpPr/>
          <p:nvPr/>
        </p:nvCxnSpPr>
        <p:spPr>
          <a:xfrm>
            <a:off x="1035110" y="5080000"/>
            <a:ext cx="685800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5" name="Group 114"/>
          <p:cNvGrpSpPr/>
          <p:nvPr/>
        </p:nvGrpSpPr>
        <p:grpSpPr>
          <a:xfrm>
            <a:off x="1033272" y="5914981"/>
            <a:ext cx="6858000" cy="144624"/>
            <a:chOff x="1033272" y="4436236"/>
            <a:chExt cx="6858000" cy="108468"/>
          </a:xfrm>
          <a:solidFill>
            <a:srgbClr val="FFFF00"/>
          </a:solidFill>
        </p:grpSpPr>
        <p:sp>
          <p:nvSpPr>
            <p:cNvPr id="118" name="Rectangle 117"/>
            <p:cNvSpPr/>
            <p:nvPr/>
          </p:nvSpPr>
          <p:spPr>
            <a:xfrm>
              <a:off x="1033272" y="4444409"/>
              <a:ext cx="6858000" cy="100295"/>
            </a:xfrm>
            <a:prstGeom prst="rect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9" name="Straight Connector 118"/>
            <p:cNvCxnSpPr/>
            <p:nvPr/>
          </p:nvCxnSpPr>
          <p:spPr>
            <a:xfrm>
              <a:off x="1247747" y="4444409"/>
              <a:ext cx="0" cy="10029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>
              <a:off x="4451229" y="4436236"/>
              <a:ext cx="0" cy="10029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>
              <a:off x="1461107" y="4444409"/>
              <a:ext cx="0" cy="10029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>
              <a:off x="1674467" y="4444409"/>
              <a:ext cx="0" cy="10029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>
              <a:off x="1887827" y="4444409"/>
              <a:ext cx="0" cy="10029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>
              <a:off x="2101187" y="4444409"/>
              <a:ext cx="0" cy="10029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>
              <a:off x="2314547" y="4444409"/>
              <a:ext cx="0" cy="10029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>
              <a:off x="2527907" y="4444409"/>
              <a:ext cx="0" cy="10029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>
              <a:off x="2741267" y="4444409"/>
              <a:ext cx="0" cy="10029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>
              <a:off x="2954627" y="4444409"/>
              <a:ext cx="0" cy="10029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>
              <a:off x="3167987" y="4444409"/>
              <a:ext cx="0" cy="10029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>
              <a:off x="3381347" y="4444409"/>
              <a:ext cx="0" cy="10029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>
              <a:off x="3594707" y="4444409"/>
              <a:ext cx="0" cy="10029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>
              <a:off x="3808067" y="4444409"/>
              <a:ext cx="0" cy="10029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>
              <a:off x="4021427" y="4444409"/>
              <a:ext cx="0" cy="10029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>
              <a:off x="4234787" y="4444409"/>
              <a:ext cx="0" cy="10029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>
              <a:off x="4448147" y="4444409"/>
              <a:ext cx="0" cy="10029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>
              <a:off x="4661507" y="4444409"/>
              <a:ext cx="0" cy="10029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>
              <a:off x="4874867" y="4444409"/>
              <a:ext cx="0" cy="10029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>
              <a:off x="5088227" y="4444409"/>
              <a:ext cx="0" cy="10029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>
              <a:off x="5301587" y="4444409"/>
              <a:ext cx="0" cy="10029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>
              <a:off x="5514947" y="4444409"/>
              <a:ext cx="0" cy="10029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>
              <a:off x="5728307" y="4444409"/>
              <a:ext cx="0" cy="10029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>
              <a:off x="5941667" y="4444409"/>
              <a:ext cx="0" cy="10029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>
              <a:off x="6155027" y="4444409"/>
              <a:ext cx="0" cy="10029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>
              <a:off x="6368387" y="4444409"/>
              <a:ext cx="0" cy="10029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>
              <a:off x="6589367" y="4444409"/>
              <a:ext cx="0" cy="10029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>
              <a:off x="6802727" y="4444409"/>
              <a:ext cx="0" cy="10029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>
              <a:off x="7016087" y="4444409"/>
              <a:ext cx="0" cy="10029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>
              <a:off x="7221827" y="4444409"/>
              <a:ext cx="0" cy="10029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>
              <a:off x="7442807" y="4444409"/>
              <a:ext cx="0" cy="10029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>
              <a:off x="7663787" y="4444409"/>
              <a:ext cx="0" cy="10029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3" name="TextBox 152"/>
          <p:cNvSpPr txBox="1"/>
          <p:nvPr/>
        </p:nvSpPr>
        <p:spPr>
          <a:xfrm>
            <a:off x="3286940" y="6076460"/>
            <a:ext cx="2334292" cy="3831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192 MHz </a:t>
            </a:r>
            <a:r>
              <a:rPr lang="en-US" sz="1200" b="1" dirty="0" smtClean="0"/>
              <a:t>occupied bandwidth</a:t>
            </a:r>
          </a:p>
          <a:p>
            <a:pPr algn="ctr"/>
            <a:r>
              <a:rPr lang="en-US" sz="900" dirty="0" smtClean="0"/>
              <a:t>(32 CEA </a:t>
            </a:r>
            <a:r>
              <a:rPr lang="en-US" sz="900" dirty="0" err="1" smtClean="0"/>
              <a:t>ch</a:t>
            </a:r>
            <a:r>
              <a:rPr lang="en-US" sz="900" dirty="0" smtClean="0"/>
              <a:t> x 6 MHz = 192 MHz)</a:t>
            </a:r>
            <a:endParaRPr lang="en-US" sz="900" dirty="0"/>
          </a:p>
        </p:txBody>
      </p:sp>
      <p:cxnSp>
        <p:nvCxnSpPr>
          <p:cNvPr id="154" name="Straight Arrow Connector 153"/>
          <p:cNvCxnSpPr>
            <a:stCxn id="153" idx="3"/>
          </p:cNvCxnSpPr>
          <p:nvPr/>
        </p:nvCxnSpPr>
        <p:spPr>
          <a:xfrm>
            <a:off x="5621232" y="6268051"/>
            <a:ext cx="233576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Arrow Connector 154"/>
          <p:cNvCxnSpPr>
            <a:stCxn id="153" idx="1"/>
          </p:cNvCxnSpPr>
          <p:nvPr/>
        </p:nvCxnSpPr>
        <p:spPr>
          <a:xfrm flipH="1">
            <a:off x="1059394" y="6268051"/>
            <a:ext cx="2227546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Rectangle 155"/>
          <p:cNvSpPr/>
          <p:nvPr/>
        </p:nvSpPr>
        <p:spPr>
          <a:xfrm>
            <a:off x="821508" y="5925878"/>
            <a:ext cx="211281" cy="13372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/>
          <p:cNvSpPr/>
          <p:nvPr/>
        </p:nvSpPr>
        <p:spPr>
          <a:xfrm>
            <a:off x="609294" y="5925910"/>
            <a:ext cx="211281" cy="13372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/>
          <p:cNvSpPr/>
          <p:nvPr/>
        </p:nvSpPr>
        <p:spPr>
          <a:xfrm>
            <a:off x="8096491" y="5925866"/>
            <a:ext cx="211281" cy="13372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/>
          <p:cNvSpPr/>
          <p:nvPr/>
        </p:nvSpPr>
        <p:spPr>
          <a:xfrm>
            <a:off x="7884277" y="5925898"/>
            <a:ext cx="211281" cy="13372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2" name="Straight Connector 161"/>
          <p:cNvCxnSpPr/>
          <p:nvPr/>
        </p:nvCxnSpPr>
        <p:spPr>
          <a:xfrm>
            <a:off x="1067710" y="3725617"/>
            <a:ext cx="1838" cy="21640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>
            <a:off x="7858606" y="3730752"/>
            <a:ext cx="1838" cy="21640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94470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395" y="304800"/>
            <a:ext cx="8534400" cy="838200"/>
          </a:xfrm>
        </p:spPr>
        <p:txBody>
          <a:bodyPr/>
          <a:lstStyle/>
          <a:p>
            <a:r>
              <a:rPr lang="en-US" dirty="0" smtClean="0"/>
              <a:t>DS Occupied </a:t>
            </a:r>
            <a:r>
              <a:rPr lang="en-US" dirty="0"/>
              <a:t>B</a:t>
            </a:r>
            <a:r>
              <a:rPr lang="en-US" dirty="0" smtClean="0"/>
              <a:t>andwidth Example</a:t>
            </a:r>
            <a:endParaRPr lang="en-US" dirty="0"/>
          </a:p>
        </p:txBody>
      </p:sp>
      <p:sp>
        <p:nvSpPr>
          <p:cNvPr id="116" name="Trapezoid 115"/>
          <p:cNvSpPr/>
          <p:nvPr/>
        </p:nvSpPr>
        <p:spPr>
          <a:xfrm>
            <a:off x="1080939" y="3076649"/>
            <a:ext cx="6784913" cy="1482651"/>
          </a:xfrm>
          <a:prstGeom prst="trapezoid">
            <a:avLst>
              <a:gd name="adj" fmla="val 3005"/>
            </a:avLst>
          </a:prstGeom>
          <a:solidFill>
            <a:srgbClr val="00D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800101" y="4559300"/>
            <a:ext cx="73247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23698" y="5088458"/>
            <a:ext cx="7334059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192 MHz channel bandwidth, including 1 MHz wide guard band on each end, and 20 MHz exclusion band</a:t>
            </a:r>
            <a:endParaRPr lang="en-US" sz="1200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063687" y="4724400"/>
            <a:ext cx="6784913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/>
          <p:nvPr/>
        </p:nvCxnSpPr>
        <p:spPr>
          <a:xfrm>
            <a:off x="1035110" y="5080000"/>
            <a:ext cx="685800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 txBox="1"/>
          <p:nvPr/>
        </p:nvSpPr>
        <p:spPr>
          <a:xfrm>
            <a:off x="3160546" y="4724400"/>
            <a:ext cx="2600391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190 MHz </a:t>
            </a:r>
            <a:r>
              <a:rPr lang="en-US" sz="1200" b="1" dirty="0" smtClean="0"/>
              <a:t>encompassed spectrum</a:t>
            </a:r>
            <a:endParaRPr lang="en-US" sz="1200" b="1" dirty="0"/>
          </a:p>
        </p:txBody>
      </p:sp>
      <p:sp>
        <p:nvSpPr>
          <p:cNvPr id="5" name="Trapezoid 4"/>
          <p:cNvSpPr/>
          <p:nvPr/>
        </p:nvSpPr>
        <p:spPr>
          <a:xfrm rot="10800000">
            <a:off x="3715610" y="3076642"/>
            <a:ext cx="813816" cy="1482652"/>
          </a:xfrm>
          <a:prstGeom prst="trapezoid">
            <a:avLst>
              <a:gd name="adj" fmla="val 5299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080938" y="5583211"/>
            <a:ext cx="6784913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269136" y="5608868"/>
            <a:ext cx="2355132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170 MHz </a:t>
            </a:r>
            <a:r>
              <a:rPr lang="en-US" sz="1200" b="1" dirty="0" smtClean="0"/>
              <a:t>modulated spectrum</a:t>
            </a:r>
            <a:endParaRPr lang="en-US" sz="1200" b="1" dirty="0"/>
          </a:p>
        </p:txBody>
      </p:sp>
      <p:sp>
        <p:nvSpPr>
          <p:cNvPr id="118" name="TextBox 117"/>
          <p:cNvSpPr txBox="1"/>
          <p:nvPr/>
        </p:nvSpPr>
        <p:spPr>
          <a:xfrm>
            <a:off x="3633035" y="3148741"/>
            <a:ext cx="978966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20 MHz exclusion band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906132" y="1494842"/>
            <a:ext cx="5077031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25 kHz subcarrier spacing: 6800 subcarriers (</a:t>
            </a:r>
            <a:r>
              <a:rPr lang="en-US" sz="1600" dirty="0" err="1" smtClean="0"/>
              <a:t>8K</a:t>
            </a:r>
            <a:r>
              <a:rPr lang="en-US" sz="1600" dirty="0" smtClean="0"/>
              <a:t> FFT)</a:t>
            </a:r>
          </a:p>
          <a:p>
            <a:r>
              <a:rPr lang="en-US" sz="1600" dirty="0" smtClean="0"/>
              <a:t>50 kHz subcarrier spacing: 3400 subcarriers (</a:t>
            </a:r>
            <a:r>
              <a:rPr lang="en-US" sz="1600" dirty="0" err="1" smtClean="0"/>
              <a:t>4K</a:t>
            </a:r>
            <a:r>
              <a:rPr lang="en-US" sz="1600" dirty="0" smtClean="0"/>
              <a:t> FFT)</a:t>
            </a:r>
          </a:p>
        </p:txBody>
      </p:sp>
      <p:sp>
        <p:nvSpPr>
          <p:cNvPr id="19" name="Right Brace 18"/>
          <p:cNvSpPr/>
          <p:nvPr/>
        </p:nvSpPr>
        <p:spPr>
          <a:xfrm rot="16200000">
            <a:off x="4164718" y="-776262"/>
            <a:ext cx="584203" cy="6784915"/>
          </a:xfrm>
          <a:prstGeom prst="rightBrace">
            <a:avLst>
              <a:gd name="adj1" fmla="val 8333"/>
              <a:gd name="adj2" fmla="val 4986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1067710" y="3725617"/>
            <a:ext cx="1838" cy="21640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58606" y="3730752"/>
            <a:ext cx="1838" cy="21640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893110" y="4208673"/>
            <a:ext cx="1838" cy="97536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033206" y="4208673"/>
            <a:ext cx="1838" cy="97536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3286940" y="6076460"/>
            <a:ext cx="2334292" cy="3831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174 MHz </a:t>
            </a:r>
            <a:r>
              <a:rPr lang="en-US" sz="1200" b="1" dirty="0" smtClean="0"/>
              <a:t>occupied bandwidth</a:t>
            </a:r>
          </a:p>
          <a:p>
            <a:pPr algn="ctr"/>
            <a:r>
              <a:rPr lang="en-US" sz="900" dirty="0" smtClean="0"/>
              <a:t>(29 CEA </a:t>
            </a:r>
            <a:r>
              <a:rPr lang="en-US" sz="900" dirty="0" err="1" smtClean="0"/>
              <a:t>ch</a:t>
            </a:r>
            <a:r>
              <a:rPr lang="en-US" sz="900" dirty="0" smtClean="0"/>
              <a:t> x 6 MHz = 174 MHz)</a:t>
            </a:r>
            <a:endParaRPr lang="en-US" sz="900" dirty="0"/>
          </a:p>
        </p:txBody>
      </p:sp>
      <p:cxnSp>
        <p:nvCxnSpPr>
          <p:cNvPr id="101" name="Straight Arrow Connector 100"/>
          <p:cNvCxnSpPr>
            <a:stCxn id="99" idx="1"/>
          </p:cNvCxnSpPr>
          <p:nvPr/>
        </p:nvCxnSpPr>
        <p:spPr>
          <a:xfrm flipH="1">
            <a:off x="1032788" y="6268051"/>
            <a:ext cx="225415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>
          <a:xfrm>
            <a:off x="821508" y="5925878"/>
            <a:ext cx="211281" cy="13372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609294" y="5925910"/>
            <a:ext cx="211281" cy="13372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8085517" y="5925866"/>
            <a:ext cx="211281" cy="13372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7876961" y="5925898"/>
            <a:ext cx="211281" cy="13372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0" name="Group 219"/>
          <p:cNvGrpSpPr/>
          <p:nvPr/>
        </p:nvGrpSpPr>
        <p:grpSpPr>
          <a:xfrm>
            <a:off x="1032788" y="5925865"/>
            <a:ext cx="2773983" cy="133727"/>
            <a:chOff x="1034084" y="4596809"/>
            <a:chExt cx="2773983" cy="100295"/>
          </a:xfrm>
        </p:grpSpPr>
        <p:sp>
          <p:nvSpPr>
            <p:cNvPr id="149" name="Rectangle 148"/>
            <p:cNvSpPr/>
            <p:nvPr/>
          </p:nvSpPr>
          <p:spPr>
            <a:xfrm>
              <a:off x="1034084" y="4596809"/>
              <a:ext cx="2773983" cy="10029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0" name="Straight Connector 149"/>
            <p:cNvCxnSpPr/>
            <p:nvPr/>
          </p:nvCxnSpPr>
          <p:spPr>
            <a:xfrm>
              <a:off x="1248558" y="4596809"/>
              <a:ext cx="0" cy="100295"/>
            </a:xfrm>
            <a:prstGeom prst="lin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>
              <a:off x="1461918" y="4596809"/>
              <a:ext cx="0" cy="100295"/>
            </a:xfrm>
            <a:prstGeom prst="lin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1675278" y="4596809"/>
              <a:ext cx="0" cy="100295"/>
            </a:xfrm>
            <a:prstGeom prst="lin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>
              <a:off x="1888638" y="4596809"/>
              <a:ext cx="0" cy="100295"/>
            </a:xfrm>
            <a:prstGeom prst="lin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>
              <a:off x="2101998" y="4596809"/>
              <a:ext cx="0" cy="100295"/>
            </a:xfrm>
            <a:prstGeom prst="lin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>
              <a:off x="2315358" y="4596809"/>
              <a:ext cx="0" cy="100295"/>
            </a:xfrm>
            <a:prstGeom prst="lin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>
              <a:off x="2528718" y="4596809"/>
              <a:ext cx="0" cy="100295"/>
            </a:xfrm>
            <a:prstGeom prst="lin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>
              <a:off x="2742078" y="4596809"/>
              <a:ext cx="0" cy="100295"/>
            </a:xfrm>
            <a:prstGeom prst="lin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/>
          </p:nvCxnSpPr>
          <p:spPr>
            <a:xfrm>
              <a:off x="2955438" y="4596809"/>
              <a:ext cx="0" cy="100295"/>
            </a:xfrm>
            <a:prstGeom prst="lin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>
              <a:off x="3168798" y="4596809"/>
              <a:ext cx="0" cy="100295"/>
            </a:xfrm>
            <a:prstGeom prst="lin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>
              <a:off x="3382158" y="4596809"/>
              <a:ext cx="0" cy="100295"/>
            </a:xfrm>
            <a:prstGeom prst="lin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/>
          </p:nvCxnSpPr>
          <p:spPr>
            <a:xfrm>
              <a:off x="3595518" y="4596809"/>
              <a:ext cx="0" cy="100295"/>
            </a:xfrm>
            <a:prstGeom prst="lin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0" name="Straight Arrow Connector 99"/>
          <p:cNvCxnSpPr>
            <a:stCxn id="99" idx="3"/>
          </p:cNvCxnSpPr>
          <p:nvPr/>
        </p:nvCxnSpPr>
        <p:spPr>
          <a:xfrm>
            <a:off x="5621232" y="6268051"/>
            <a:ext cx="2255728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8" name="Group 247"/>
          <p:cNvGrpSpPr/>
          <p:nvPr/>
        </p:nvGrpSpPr>
        <p:grpSpPr>
          <a:xfrm>
            <a:off x="4440990" y="5925909"/>
            <a:ext cx="3436129" cy="133731"/>
            <a:chOff x="4440989" y="4444432"/>
            <a:chExt cx="3436129" cy="100298"/>
          </a:xfrm>
        </p:grpSpPr>
        <p:sp>
          <p:nvSpPr>
            <p:cNvPr id="222" name="Rectangle 221"/>
            <p:cNvSpPr/>
            <p:nvPr/>
          </p:nvSpPr>
          <p:spPr>
            <a:xfrm>
              <a:off x="4440989" y="4444435"/>
              <a:ext cx="3436129" cy="10029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3" name="Straight Connector 222"/>
            <p:cNvCxnSpPr/>
            <p:nvPr/>
          </p:nvCxnSpPr>
          <p:spPr>
            <a:xfrm>
              <a:off x="4655463" y="4444435"/>
              <a:ext cx="0" cy="100295"/>
            </a:xfrm>
            <a:prstGeom prst="lin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>
              <a:off x="4868823" y="4444435"/>
              <a:ext cx="0" cy="100295"/>
            </a:xfrm>
            <a:prstGeom prst="lin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>
              <a:off x="5082183" y="4444435"/>
              <a:ext cx="0" cy="100295"/>
            </a:xfrm>
            <a:prstGeom prst="lin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>
              <a:off x="5295543" y="4444435"/>
              <a:ext cx="0" cy="100295"/>
            </a:xfrm>
            <a:prstGeom prst="lin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>
              <a:off x="5508903" y="4444435"/>
              <a:ext cx="0" cy="100295"/>
            </a:xfrm>
            <a:prstGeom prst="lin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>
              <a:off x="5722263" y="4444435"/>
              <a:ext cx="0" cy="100295"/>
            </a:xfrm>
            <a:prstGeom prst="lin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>
              <a:off x="5935623" y="4444435"/>
              <a:ext cx="0" cy="100295"/>
            </a:xfrm>
            <a:prstGeom prst="lin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>
              <a:off x="6148983" y="4444435"/>
              <a:ext cx="0" cy="100295"/>
            </a:xfrm>
            <a:prstGeom prst="lin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/>
            <p:cNvCxnSpPr/>
            <p:nvPr/>
          </p:nvCxnSpPr>
          <p:spPr>
            <a:xfrm>
              <a:off x="6362343" y="4444435"/>
              <a:ext cx="0" cy="100295"/>
            </a:xfrm>
            <a:prstGeom prst="lin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Connector 231"/>
            <p:cNvCxnSpPr/>
            <p:nvPr/>
          </p:nvCxnSpPr>
          <p:spPr>
            <a:xfrm>
              <a:off x="6583019" y="4444435"/>
              <a:ext cx="0" cy="100295"/>
            </a:xfrm>
            <a:prstGeom prst="lin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/>
            <p:cNvCxnSpPr/>
            <p:nvPr/>
          </p:nvCxnSpPr>
          <p:spPr>
            <a:xfrm>
              <a:off x="6796379" y="4444435"/>
              <a:ext cx="0" cy="100295"/>
            </a:xfrm>
            <a:prstGeom prst="lin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/>
            <p:cNvCxnSpPr/>
            <p:nvPr/>
          </p:nvCxnSpPr>
          <p:spPr>
            <a:xfrm>
              <a:off x="7009739" y="4444435"/>
              <a:ext cx="0" cy="100295"/>
            </a:xfrm>
            <a:prstGeom prst="lin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Straight Connector 234"/>
            <p:cNvCxnSpPr/>
            <p:nvPr/>
          </p:nvCxnSpPr>
          <p:spPr>
            <a:xfrm>
              <a:off x="7215069" y="4444434"/>
              <a:ext cx="0" cy="100295"/>
            </a:xfrm>
            <a:prstGeom prst="lin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Connector 235"/>
            <p:cNvCxnSpPr/>
            <p:nvPr/>
          </p:nvCxnSpPr>
          <p:spPr>
            <a:xfrm>
              <a:off x="7435031" y="4444433"/>
              <a:ext cx="0" cy="100295"/>
            </a:xfrm>
            <a:prstGeom prst="lin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>
              <a:off x="7658651" y="4444432"/>
              <a:ext cx="0" cy="100295"/>
            </a:xfrm>
            <a:prstGeom prst="lin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1" name="Rectangle 240"/>
          <p:cNvSpPr/>
          <p:nvPr/>
        </p:nvSpPr>
        <p:spPr>
          <a:xfrm>
            <a:off x="4019072" y="5927043"/>
            <a:ext cx="211281" cy="13372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Rectangle 241"/>
          <p:cNvSpPr/>
          <p:nvPr/>
        </p:nvSpPr>
        <p:spPr>
          <a:xfrm>
            <a:off x="3806858" y="5927075"/>
            <a:ext cx="211281" cy="13372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Rectangle 242"/>
          <p:cNvSpPr/>
          <p:nvPr/>
        </p:nvSpPr>
        <p:spPr>
          <a:xfrm>
            <a:off x="4230353" y="5925863"/>
            <a:ext cx="211281" cy="13372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TextBox 243"/>
          <p:cNvSpPr txBox="1"/>
          <p:nvPr/>
        </p:nvSpPr>
        <p:spPr>
          <a:xfrm>
            <a:off x="4749491" y="3192161"/>
            <a:ext cx="237226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This exclusion band comprises</a:t>
            </a:r>
          </a:p>
          <a:p>
            <a:r>
              <a:rPr lang="en-US" sz="1000" b="1" dirty="0" smtClean="0"/>
              <a:t>a gap equal to three 6 MHz-wide CEA channel slots plus a 1 MHz guard band on each edge of the exclusion band</a:t>
            </a:r>
            <a:endParaRPr lang="en-US" sz="1000" b="1" dirty="0"/>
          </a:p>
        </p:txBody>
      </p:sp>
      <p:sp>
        <p:nvSpPr>
          <p:cNvPr id="245" name="Down Arrow 244"/>
          <p:cNvSpPr/>
          <p:nvPr/>
        </p:nvSpPr>
        <p:spPr>
          <a:xfrm rot="5400000">
            <a:off x="4559583" y="3624045"/>
            <a:ext cx="212540" cy="242254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0" name="Straight Connector 249"/>
          <p:cNvCxnSpPr/>
          <p:nvPr/>
        </p:nvCxnSpPr>
        <p:spPr>
          <a:xfrm>
            <a:off x="3763270" y="3730752"/>
            <a:ext cx="1838" cy="21640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Connector 250"/>
          <p:cNvCxnSpPr/>
          <p:nvPr/>
        </p:nvCxnSpPr>
        <p:spPr>
          <a:xfrm>
            <a:off x="4476353" y="3730752"/>
            <a:ext cx="1838" cy="21640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Connector 251"/>
          <p:cNvCxnSpPr/>
          <p:nvPr/>
        </p:nvCxnSpPr>
        <p:spPr>
          <a:xfrm>
            <a:off x="3791962" y="4348145"/>
            <a:ext cx="1838" cy="24384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252"/>
          <p:cNvCxnSpPr/>
          <p:nvPr/>
        </p:nvCxnSpPr>
        <p:spPr>
          <a:xfrm>
            <a:off x="4450663" y="4337024"/>
            <a:ext cx="1838" cy="24384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Arrow Connector 254"/>
          <p:cNvCxnSpPr/>
          <p:nvPr/>
        </p:nvCxnSpPr>
        <p:spPr>
          <a:xfrm>
            <a:off x="3754664" y="4010492"/>
            <a:ext cx="728986" cy="23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Straight Arrow Connector 255"/>
          <p:cNvCxnSpPr/>
          <p:nvPr/>
        </p:nvCxnSpPr>
        <p:spPr>
          <a:xfrm>
            <a:off x="3790027" y="4497923"/>
            <a:ext cx="658448" cy="0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TextBox 258"/>
          <p:cNvSpPr txBox="1"/>
          <p:nvPr/>
        </p:nvSpPr>
        <p:spPr>
          <a:xfrm>
            <a:off x="3642680" y="4268419"/>
            <a:ext cx="978966" cy="20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18 MHz</a:t>
            </a:r>
          </a:p>
        </p:txBody>
      </p:sp>
    </p:spTree>
    <p:extLst>
      <p:ext uri="{BB962C8B-B14F-4D97-AF65-F5344CB8AC3E}">
        <p14:creationId xmlns:p14="http://schemas.microsoft.com/office/powerpoint/2010/main" val="34811431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103" y="152400"/>
            <a:ext cx="8305800" cy="838200"/>
          </a:xfrm>
        </p:spPr>
        <p:txBody>
          <a:bodyPr/>
          <a:lstStyle/>
          <a:p>
            <a:r>
              <a:rPr lang="en-US" dirty="0" smtClean="0"/>
              <a:t>24 MHz Bandwidth </a:t>
            </a:r>
            <a:r>
              <a:rPr lang="en-US" dirty="0"/>
              <a:t>C</a:t>
            </a:r>
            <a:r>
              <a:rPr lang="en-US" dirty="0" smtClean="0"/>
              <a:t>hannel Example</a:t>
            </a:r>
            <a:endParaRPr lang="en-US" dirty="0"/>
          </a:p>
        </p:txBody>
      </p:sp>
      <p:sp>
        <p:nvSpPr>
          <p:cNvPr id="116" name="Trapezoid 115"/>
          <p:cNvSpPr/>
          <p:nvPr/>
        </p:nvSpPr>
        <p:spPr>
          <a:xfrm>
            <a:off x="4050189" y="3076649"/>
            <a:ext cx="776866" cy="1482651"/>
          </a:xfrm>
          <a:prstGeom prst="trapezoid">
            <a:avLst>
              <a:gd name="adj" fmla="val 3005"/>
            </a:avLst>
          </a:prstGeom>
          <a:solidFill>
            <a:srgbClr val="00D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800101" y="4559300"/>
            <a:ext cx="73247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814936" y="5088457"/>
            <a:ext cx="5270994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24 MHz channel bandwidth, including 1 MHz wide guard band on each end</a:t>
            </a:r>
            <a:endParaRPr lang="en-US" sz="1200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047043" y="4663669"/>
            <a:ext cx="793243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/>
          <p:nvPr/>
        </p:nvCxnSpPr>
        <p:spPr>
          <a:xfrm>
            <a:off x="4019254" y="5088456"/>
            <a:ext cx="861116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 txBox="1"/>
          <p:nvPr/>
        </p:nvSpPr>
        <p:spPr>
          <a:xfrm>
            <a:off x="3182920" y="4678267"/>
            <a:ext cx="2515432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22 MHz </a:t>
            </a:r>
            <a:r>
              <a:rPr lang="en-US" sz="1200" b="1" dirty="0" smtClean="0"/>
              <a:t>encompassed spectrum</a:t>
            </a:r>
            <a:endParaRPr lang="en-US" sz="1200" b="1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4051196" y="5556531"/>
            <a:ext cx="782357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311881" y="5556531"/>
            <a:ext cx="2270173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22 MHz </a:t>
            </a:r>
            <a:r>
              <a:rPr lang="en-US" sz="1200" b="1" dirty="0" smtClean="0"/>
              <a:t>modulated spectrum</a:t>
            </a:r>
            <a:endParaRPr lang="en-US" sz="1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963679" y="1496083"/>
            <a:ext cx="4963218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25 kHz subcarrier spacing: 880 subcarriers (</a:t>
            </a:r>
            <a:r>
              <a:rPr lang="en-US" sz="1600" dirty="0" err="1" smtClean="0"/>
              <a:t>8K</a:t>
            </a:r>
            <a:r>
              <a:rPr lang="en-US" sz="1600" dirty="0" smtClean="0"/>
              <a:t> FFT)</a:t>
            </a:r>
          </a:p>
          <a:p>
            <a:r>
              <a:rPr lang="en-US" sz="1600" dirty="0" smtClean="0"/>
              <a:t>50 kHz subcarrier spacing: 440 subcarriers (</a:t>
            </a:r>
            <a:r>
              <a:rPr lang="en-US" sz="1600" dirty="0" err="1" smtClean="0"/>
              <a:t>4K</a:t>
            </a:r>
            <a:r>
              <a:rPr lang="en-US" sz="1600" dirty="0" smtClean="0"/>
              <a:t> FFT)</a:t>
            </a:r>
          </a:p>
        </p:txBody>
      </p:sp>
      <p:sp>
        <p:nvSpPr>
          <p:cNvPr id="19" name="Right Brace 18"/>
          <p:cNvSpPr/>
          <p:nvPr/>
        </p:nvSpPr>
        <p:spPr>
          <a:xfrm rot="16200000">
            <a:off x="4150396" y="2223887"/>
            <a:ext cx="584203" cy="784616"/>
          </a:xfrm>
          <a:prstGeom prst="rightBrace">
            <a:avLst>
              <a:gd name="adj1" fmla="val 8333"/>
              <a:gd name="adj2" fmla="val 4986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4047042" y="3788843"/>
            <a:ext cx="1838" cy="21640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823935" y="3789983"/>
            <a:ext cx="1838" cy="21640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863159" y="4435376"/>
            <a:ext cx="0" cy="1002109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016300" y="4462125"/>
            <a:ext cx="1838" cy="97536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3325145" y="6187224"/>
            <a:ext cx="2249334" cy="3831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24 MHz </a:t>
            </a:r>
            <a:r>
              <a:rPr lang="en-US" sz="1200" b="1" dirty="0" smtClean="0"/>
              <a:t>occupied bandwidth</a:t>
            </a:r>
          </a:p>
          <a:p>
            <a:pPr algn="ctr"/>
            <a:r>
              <a:rPr lang="en-US" sz="900" dirty="0" smtClean="0"/>
              <a:t>(</a:t>
            </a:r>
            <a:r>
              <a:rPr lang="en-US" sz="900" dirty="0"/>
              <a:t>4</a:t>
            </a:r>
            <a:r>
              <a:rPr lang="en-US" sz="900" dirty="0" smtClean="0"/>
              <a:t> CEA </a:t>
            </a:r>
            <a:r>
              <a:rPr lang="en-US" sz="900" dirty="0" err="1" smtClean="0"/>
              <a:t>ch</a:t>
            </a:r>
            <a:r>
              <a:rPr lang="en-US" sz="900" dirty="0" smtClean="0"/>
              <a:t> x 6 MHz = </a:t>
            </a:r>
            <a:r>
              <a:rPr lang="en-US" sz="900" dirty="0"/>
              <a:t>2</a:t>
            </a:r>
            <a:r>
              <a:rPr lang="en-US" sz="900" dirty="0" smtClean="0"/>
              <a:t>4 MHz)</a:t>
            </a:r>
            <a:endParaRPr lang="en-US" sz="900" dirty="0"/>
          </a:p>
        </p:txBody>
      </p:sp>
      <p:cxnSp>
        <p:nvCxnSpPr>
          <p:cNvPr id="101" name="Straight Arrow Connector 100"/>
          <p:cNvCxnSpPr/>
          <p:nvPr/>
        </p:nvCxnSpPr>
        <p:spPr>
          <a:xfrm flipH="1">
            <a:off x="4013840" y="6179200"/>
            <a:ext cx="861181" cy="0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>
          <a:xfrm>
            <a:off x="821508" y="5929313"/>
            <a:ext cx="211281" cy="13372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609294" y="5929345"/>
            <a:ext cx="211281" cy="13372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8085517" y="5925866"/>
            <a:ext cx="211281" cy="13372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7876961" y="5925898"/>
            <a:ext cx="211281" cy="13372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032788" y="5929299"/>
            <a:ext cx="2773983" cy="133727"/>
            <a:chOff x="1032788" y="4444398"/>
            <a:chExt cx="2773983" cy="100295"/>
          </a:xfrm>
        </p:grpSpPr>
        <p:sp>
          <p:nvSpPr>
            <p:cNvPr id="149" name="Rectangle 148"/>
            <p:cNvSpPr/>
            <p:nvPr/>
          </p:nvSpPr>
          <p:spPr>
            <a:xfrm>
              <a:off x="1032788" y="4444398"/>
              <a:ext cx="2773983" cy="100295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0" name="Straight Connector 149"/>
            <p:cNvCxnSpPr/>
            <p:nvPr/>
          </p:nvCxnSpPr>
          <p:spPr>
            <a:xfrm>
              <a:off x="1247262" y="4444398"/>
              <a:ext cx="0" cy="100295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>
              <a:off x="1460622" y="4444398"/>
              <a:ext cx="0" cy="100295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1673982" y="4444398"/>
              <a:ext cx="0" cy="100295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>
              <a:off x="1887342" y="4444398"/>
              <a:ext cx="0" cy="100295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>
              <a:off x="2100702" y="4444398"/>
              <a:ext cx="0" cy="100295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>
              <a:off x="2314062" y="4444398"/>
              <a:ext cx="0" cy="100295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>
              <a:off x="2527422" y="4444398"/>
              <a:ext cx="0" cy="100295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>
              <a:off x="2740782" y="4444398"/>
              <a:ext cx="0" cy="100295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/>
          </p:nvCxnSpPr>
          <p:spPr>
            <a:xfrm>
              <a:off x="2954142" y="4444398"/>
              <a:ext cx="0" cy="100295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>
              <a:off x="3167502" y="4444398"/>
              <a:ext cx="0" cy="100295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>
              <a:off x="3380862" y="4444398"/>
              <a:ext cx="0" cy="100295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/>
          </p:nvCxnSpPr>
          <p:spPr>
            <a:xfrm>
              <a:off x="3594222" y="4444398"/>
              <a:ext cx="0" cy="100295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2" name="Rectangle 221"/>
          <p:cNvSpPr/>
          <p:nvPr/>
        </p:nvSpPr>
        <p:spPr>
          <a:xfrm>
            <a:off x="4440990" y="5929349"/>
            <a:ext cx="3436129" cy="13372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3" name="Straight Connector 222"/>
          <p:cNvCxnSpPr/>
          <p:nvPr/>
        </p:nvCxnSpPr>
        <p:spPr>
          <a:xfrm>
            <a:off x="4655463" y="5925914"/>
            <a:ext cx="0" cy="133727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/>
          <p:nvPr/>
        </p:nvCxnSpPr>
        <p:spPr>
          <a:xfrm>
            <a:off x="5082183" y="5925914"/>
            <a:ext cx="0" cy="133727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/>
          <p:cNvCxnSpPr/>
          <p:nvPr/>
        </p:nvCxnSpPr>
        <p:spPr>
          <a:xfrm>
            <a:off x="5295543" y="5925914"/>
            <a:ext cx="0" cy="133727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/>
          <p:nvPr/>
        </p:nvCxnSpPr>
        <p:spPr>
          <a:xfrm>
            <a:off x="5508903" y="5925914"/>
            <a:ext cx="0" cy="133727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/>
          <p:nvPr/>
        </p:nvCxnSpPr>
        <p:spPr>
          <a:xfrm>
            <a:off x="5722263" y="5925914"/>
            <a:ext cx="0" cy="133727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>
            <a:off x="5935623" y="5925914"/>
            <a:ext cx="0" cy="133727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/>
          <p:nvPr/>
        </p:nvCxnSpPr>
        <p:spPr>
          <a:xfrm>
            <a:off x="6148983" y="5925914"/>
            <a:ext cx="0" cy="133727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>
            <a:off x="6362343" y="5925914"/>
            <a:ext cx="0" cy="133727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>
            <a:off x="6583019" y="5925914"/>
            <a:ext cx="0" cy="133727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/>
          <p:nvPr/>
        </p:nvCxnSpPr>
        <p:spPr>
          <a:xfrm>
            <a:off x="6796379" y="5925914"/>
            <a:ext cx="0" cy="133727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/>
          <p:nvPr/>
        </p:nvCxnSpPr>
        <p:spPr>
          <a:xfrm>
            <a:off x="7009739" y="5925914"/>
            <a:ext cx="0" cy="133727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/>
          <p:nvPr/>
        </p:nvCxnSpPr>
        <p:spPr>
          <a:xfrm>
            <a:off x="7215069" y="5925913"/>
            <a:ext cx="0" cy="133727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>
            <a:off x="7435031" y="5925911"/>
            <a:ext cx="0" cy="133727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/>
          <p:nvPr/>
        </p:nvCxnSpPr>
        <p:spPr>
          <a:xfrm>
            <a:off x="7658651" y="5925910"/>
            <a:ext cx="0" cy="133727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Rectangle 240"/>
          <p:cNvSpPr/>
          <p:nvPr/>
        </p:nvSpPr>
        <p:spPr>
          <a:xfrm>
            <a:off x="4019072" y="5927043"/>
            <a:ext cx="211281" cy="13372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Rectangle 241"/>
          <p:cNvSpPr/>
          <p:nvPr/>
        </p:nvSpPr>
        <p:spPr>
          <a:xfrm>
            <a:off x="3806858" y="5927075"/>
            <a:ext cx="211281" cy="13372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Rectangle 242"/>
          <p:cNvSpPr/>
          <p:nvPr/>
        </p:nvSpPr>
        <p:spPr>
          <a:xfrm>
            <a:off x="4230353" y="5929298"/>
            <a:ext cx="211281" cy="13372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4444722" y="5927075"/>
            <a:ext cx="211281" cy="13372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4651162" y="5928287"/>
            <a:ext cx="211281" cy="13372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6937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DOCSIS 3.1 US Frequency </a:t>
            </a:r>
            <a:r>
              <a:rPr lang="en-US" dirty="0"/>
              <a:t>U</a:t>
            </a:r>
            <a:r>
              <a:rPr lang="en-US" dirty="0" smtClean="0"/>
              <a:t>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351" y="4457964"/>
            <a:ext cx="8460040" cy="1968237"/>
          </a:xfrm>
        </p:spPr>
        <p:txBody>
          <a:bodyPr/>
          <a:lstStyle/>
          <a:p>
            <a:r>
              <a:rPr lang="en-US" sz="1600" dirty="0" smtClean="0"/>
              <a:t>DOCSIS 3.1 upstream: 5 MHz to 204 MHz</a:t>
            </a:r>
          </a:p>
          <a:p>
            <a:pPr lvl="1"/>
            <a:r>
              <a:rPr lang="en-US" sz="1400" dirty="0"/>
              <a:t>Also </a:t>
            </a:r>
            <a:r>
              <a:rPr lang="en-US" sz="1400" dirty="0" smtClean="0"/>
              <a:t>must support </a:t>
            </a:r>
            <a:r>
              <a:rPr lang="en-US" sz="1400" dirty="0"/>
              <a:t>5 MHz to 42 MHz, 5 MHz to 65 MHz, 5 MHz to 85 MHz, and 5 MHz to 117 </a:t>
            </a:r>
            <a:r>
              <a:rPr lang="en-US" sz="1400" dirty="0" smtClean="0"/>
              <a:t>MHz</a:t>
            </a:r>
          </a:p>
          <a:p>
            <a:r>
              <a:rPr lang="en-US" sz="1600" dirty="0"/>
              <a:t>Must support a minimum of two </a:t>
            </a:r>
            <a:r>
              <a:rPr lang="en-US" sz="1600" dirty="0" smtClean="0"/>
              <a:t>96 </a:t>
            </a:r>
            <a:r>
              <a:rPr lang="en-US" sz="1600" dirty="0"/>
              <a:t>MHz-wide </a:t>
            </a:r>
            <a:r>
              <a:rPr lang="en-US" sz="1600" dirty="0" smtClean="0"/>
              <a:t>OFDMA </a:t>
            </a:r>
            <a:r>
              <a:rPr lang="en-US" sz="1600" dirty="0"/>
              <a:t>channels in the </a:t>
            </a:r>
            <a:r>
              <a:rPr lang="en-US" sz="1600" dirty="0" smtClean="0"/>
              <a:t>upstream</a:t>
            </a:r>
            <a:endParaRPr lang="en-US" sz="1600" dirty="0"/>
          </a:p>
          <a:p>
            <a:pPr lvl="1"/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4501630" y="7737407"/>
            <a:ext cx="184730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rapezoid 8"/>
          <p:cNvSpPr/>
          <p:nvPr/>
        </p:nvSpPr>
        <p:spPr>
          <a:xfrm>
            <a:off x="1706051" y="2211480"/>
            <a:ext cx="5078005" cy="1077432"/>
          </a:xfrm>
          <a:prstGeom prst="trapezoid">
            <a:avLst>
              <a:gd name="adj" fmla="val 8272"/>
            </a:avLst>
          </a:prstGeom>
          <a:solidFill>
            <a:srgbClr val="00D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700718" y="3671777"/>
            <a:ext cx="5083338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650750" y="3280445"/>
            <a:ext cx="596637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258 MHz</a:t>
            </a:r>
            <a:endParaRPr lang="en-US" sz="8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4267423" y="3280445"/>
            <a:ext cx="596637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117 MHz</a:t>
            </a:r>
            <a:endParaRPr lang="en-US" sz="8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2335262" y="3288912"/>
            <a:ext cx="538929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42 MHz</a:t>
            </a:r>
            <a:endParaRPr lang="en-US" sz="800" b="1" dirty="0"/>
          </a:p>
        </p:txBody>
      </p:sp>
      <p:cxnSp>
        <p:nvCxnSpPr>
          <p:cNvPr id="52" name="Straight Connector 51"/>
          <p:cNvCxnSpPr/>
          <p:nvPr/>
        </p:nvCxnSpPr>
        <p:spPr>
          <a:xfrm>
            <a:off x="7949484" y="3200394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6784056" y="3200394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1706050" y="3201017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948254" y="3288912"/>
            <a:ext cx="538929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65 MHz</a:t>
            </a:r>
            <a:endParaRPr lang="en-US" sz="8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3466375" y="3280445"/>
            <a:ext cx="538929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85 MHz</a:t>
            </a:r>
            <a:endParaRPr lang="en-US" sz="8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1465077" y="3290691"/>
            <a:ext cx="481221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5</a:t>
            </a:r>
            <a:r>
              <a:rPr lang="en-US" sz="800" b="1" dirty="0" smtClean="0"/>
              <a:t> MHz</a:t>
            </a:r>
            <a:endParaRPr lang="en-US" sz="8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6486118" y="3274376"/>
            <a:ext cx="596637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204 MHz</a:t>
            </a:r>
            <a:endParaRPr lang="en-US" sz="800" b="1" dirty="0"/>
          </a:p>
        </p:txBody>
      </p:sp>
      <p:sp>
        <p:nvSpPr>
          <p:cNvPr id="14" name="Trapezoid 13"/>
          <p:cNvSpPr/>
          <p:nvPr/>
        </p:nvSpPr>
        <p:spPr>
          <a:xfrm>
            <a:off x="1706913" y="2403801"/>
            <a:ext cx="897815" cy="870488"/>
          </a:xfrm>
          <a:prstGeom prst="trapezoid">
            <a:avLst>
              <a:gd name="adj" fmla="val 7949"/>
            </a:avLst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9" name="Trapezoid 28"/>
          <p:cNvSpPr/>
          <p:nvPr/>
        </p:nvSpPr>
        <p:spPr>
          <a:xfrm>
            <a:off x="1716009" y="2577626"/>
            <a:ext cx="1499977" cy="684244"/>
          </a:xfrm>
          <a:prstGeom prst="trapezoid">
            <a:avLst>
              <a:gd name="adj" fmla="val 4858"/>
            </a:avLst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30" name="Trapezoid 29"/>
          <p:cNvSpPr/>
          <p:nvPr/>
        </p:nvSpPr>
        <p:spPr>
          <a:xfrm>
            <a:off x="1718280" y="2753371"/>
            <a:ext cx="2016457" cy="511371"/>
          </a:xfrm>
          <a:prstGeom prst="trapezoid">
            <a:avLst>
              <a:gd name="adj" fmla="val 6341"/>
            </a:avLst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31" name="Trapezoid 30"/>
          <p:cNvSpPr/>
          <p:nvPr/>
        </p:nvSpPr>
        <p:spPr>
          <a:xfrm>
            <a:off x="1713726" y="2907048"/>
            <a:ext cx="2852016" cy="354349"/>
          </a:xfrm>
          <a:prstGeom prst="trapezoid">
            <a:avLst>
              <a:gd name="adj" fmla="val 7049"/>
            </a:avLst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576033" y="3274290"/>
            <a:ext cx="6378893" cy="5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2609927" y="3201473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215986" y="3199797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734737" y="3204030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4567157" y="3201017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1700719" y="3874977"/>
            <a:ext cx="909209" cy="0"/>
          </a:xfrm>
          <a:prstGeom prst="straightConnector1">
            <a:avLst/>
          </a:prstGeom>
          <a:ln w="19050">
            <a:solidFill>
              <a:schemeClr val="bg2">
                <a:lumMod val="65000"/>
              </a:schemeClr>
            </a:solidFill>
            <a:prstDash val="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1700719" y="4025817"/>
            <a:ext cx="1517001" cy="0"/>
          </a:xfrm>
          <a:prstGeom prst="straightConnector1">
            <a:avLst/>
          </a:prstGeom>
          <a:ln w="19050">
            <a:solidFill>
              <a:schemeClr val="bg2">
                <a:lumMod val="65000"/>
              </a:schemeClr>
            </a:solidFill>
            <a:prstDash val="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1700718" y="4169177"/>
            <a:ext cx="2035122" cy="0"/>
          </a:xfrm>
          <a:prstGeom prst="straightConnector1">
            <a:avLst/>
          </a:prstGeom>
          <a:ln w="19050">
            <a:solidFill>
              <a:schemeClr val="bg2">
                <a:lumMod val="65000"/>
              </a:schemeClr>
            </a:solidFill>
            <a:prstDash val="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1700719" y="4334977"/>
            <a:ext cx="2893277" cy="0"/>
          </a:xfrm>
          <a:prstGeom prst="straightConnector1">
            <a:avLst/>
          </a:prstGeom>
          <a:ln w="19050">
            <a:solidFill>
              <a:schemeClr val="bg2">
                <a:lumMod val="65000"/>
              </a:schemeClr>
            </a:solidFill>
            <a:prstDash val="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73044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71500"/>
            <a:ext cx="8839200" cy="723900"/>
          </a:xfrm>
        </p:spPr>
        <p:txBody>
          <a:bodyPr lIns="91429" tIns="45714" rIns="91429" bIns="45714" anchor="t"/>
          <a:lstStyle/>
          <a:p>
            <a:pPr defTabSz="822325" eaLnBrk="1" hangingPunct="1"/>
            <a:r>
              <a:rPr lang="en-US" dirty="0" smtClean="0"/>
              <a:t>Higher US Speeds with DOCSIS 2.0</a:t>
            </a:r>
          </a:p>
        </p:txBody>
      </p:sp>
      <p:sp>
        <p:nvSpPr>
          <p:cNvPr id="1600515" name="Rectangle 3"/>
          <p:cNvSpPr>
            <a:spLocks noChangeArrowheads="1"/>
          </p:cNvSpPr>
          <p:nvPr/>
        </p:nvSpPr>
        <p:spPr bwMode="auto">
          <a:xfrm>
            <a:off x="7138988" y="2603500"/>
            <a:ext cx="1189037" cy="352425"/>
          </a:xfrm>
          <a:prstGeom prst="rect">
            <a:avLst/>
          </a:prstGeom>
          <a:gradFill rotWithShape="0">
            <a:gsLst>
              <a:gs pos="0">
                <a:srgbClr val="9EB5FD"/>
              </a:gs>
              <a:gs pos="50000">
                <a:srgbClr val="9EB5FD">
                  <a:gamma/>
                  <a:tint val="50196"/>
                  <a:invGamma/>
                </a:srgbClr>
              </a:gs>
              <a:gs pos="100000">
                <a:srgbClr val="9EB5F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16" name="Rectangle 4"/>
          <p:cNvSpPr>
            <a:spLocks noChangeArrowheads="1"/>
          </p:cNvSpPr>
          <p:nvPr/>
        </p:nvSpPr>
        <p:spPr bwMode="auto">
          <a:xfrm>
            <a:off x="3309938" y="2603500"/>
            <a:ext cx="1189037" cy="352425"/>
          </a:xfrm>
          <a:prstGeom prst="rect">
            <a:avLst/>
          </a:prstGeom>
          <a:gradFill rotWithShape="0">
            <a:gsLst>
              <a:gs pos="0">
                <a:srgbClr val="9EB5FD"/>
              </a:gs>
              <a:gs pos="50000">
                <a:srgbClr val="9EB5FD">
                  <a:gamma/>
                  <a:tint val="50196"/>
                  <a:invGamma/>
                </a:srgbClr>
              </a:gs>
              <a:gs pos="100000">
                <a:srgbClr val="9EB5F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17" name="Rectangle 5"/>
          <p:cNvSpPr>
            <a:spLocks noChangeArrowheads="1"/>
          </p:cNvSpPr>
          <p:nvPr/>
        </p:nvSpPr>
        <p:spPr bwMode="auto">
          <a:xfrm>
            <a:off x="4586288" y="2603500"/>
            <a:ext cx="1189037" cy="352425"/>
          </a:xfrm>
          <a:prstGeom prst="rect">
            <a:avLst/>
          </a:prstGeom>
          <a:gradFill rotWithShape="0">
            <a:gsLst>
              <a:gs pos="0">
                <a:srgbClr val="9EB5FD"/>
              </a:gs>
              <a:gs pos="50000">
                <a:srgbClr val="9EB5FD">
                  <a:gamma/>
                  <a:tint val="50196"/>
                  <a:invGamma/>
                </a:srgbClr>
              </a:gs>
              <a:gs pos="100000">
                <a:srgbClr val="9EB5F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18" name="Rectangle 6"/>
          <p:cNvSpPr>
            <a:spLocks noChangeArrowheads="1"/>
          </p:cNvSpPr>
          <p:nvPr/>
        </p:nvSpPr>
        <p:spPr bwMode="auto">
          <a:xfrm>
            <a:off x="5862638" y="2603500"/>
            <a:ext cx="1189037" cy="352425"/>
          </a:xfrm>
          <a:prstGeom prst="rect">
            <a:avLst/>
          </a:prstGeom>
          <a:gradFill rotWithShape="0">
            <a:gsLst>
              <a:gs pos="0">
                <a:srgbClr val="9EB5FD"/>
              </a:gs>
              <a:gs pos="50000">
                <a:srgbClr val="9EB5FD">
                  <a:gamma/>
                  <a:tint val="50196"/>
                  <a:invGamma/>
                </a:srgbClr>
              </a:gs>
              <a:gs pos="100000">
                <a:srgbClr val="9EB5F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19" name="Rectangle 7"/>
          <p:cNvSpPr>
            <a:spLocks noChangeArrowheads="1"/>
          </p:cNvSpPr>
          <p:nvPr/>
        </p:nvSpPr>
        <p:spPr bwMode="auto">
          <a:xfrm>
            <a:off x="1958975" y="2603500"/>
            <a:ext cx="1263650" cy="352425"/>
          </a:xfrm>
          <a:prstGeom prst="rect">
            <a:avLst/>
          </a:prstGeom>
          <a:gradFill rotWithShape="0">
            <a:gsLst>
              <a:gs pos="0">
                <a:srgbClr val="9EB5FD"/>
              </a:gs>
              <a:gs pos="50000">
                <a:srgbClr val="9EB5FD">
                  <a:gamma/>
                  <a:tint val="50196"/>
                  <a:invGamma/>
                </a:srgbClr>
              </a:gs>
              <a:gs pos="100000">
                <a:srgbClr val="9EB5F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20" name="Rectangle 8"/>
          <p:cNvSpPr>
            <a:spLocks noChangeArrowheads="1"/>
          </p:cNvSpPr>
          <p:nvPr/>
        </p:nvSpPr>
        <p:spPr bwMode="auto">
          <a:xfrm>
            <a:off x="7138988" y="3027363"/>
            <a:ext cx="1189037" cy="352425"/>
          </a:xfrm>
          <a:prstGeom prst="rect">
            <a:avLst/>
          </a:prstGeom>
          <a:gradFill rotWithShape="0">
            <a:gsLst>
              <a:gs pos="0">
                <a:srgbClr val="9EB5FD"/>
              </a:gs>
              <a:gs pos="50000">
                <a:srgbClr val="9EB5FD">
                  <a:gamma/>
                  <a:tint val="50196"/>
                  <a:invGamma/>
                </a:srgbClr>
              </a:gs>
              <a:gs pos="100000">
                <a:srgbClr val="9EB5F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21" name="Rectangle 9"/>
          <p:cNvSpPr>
            <a:spLocks noChangeArrowheads="1"/>
          </p:cNvSpPr>
          <p:nvPr/>
        </p:nvSpPr>
        <p:spPr bwMode="auto">
          <a:xfrm>
            <a:off x="3309938" y="3027363"/>
            <a:ext cx="1189037" cy="352425"/>
          </a:xfrm>
          <a:prstGeom prst="rect">
            <a:avLst/>
          </a:prstGeom>
          <a:gradFill rotWithShape="0">
            <a:gsLst>
              <a:gs pos="0">
                <a:srgbClr val="9EB5FD"/>
              </a:gs>
              <a:gs pos="50000">
                <a:srgbClr val="9EB5FD">
                  <a:gamma/>
                  <a:tint val="50196"/>
                  <a:invGamma/>
                </a:srgbClr>
              </a:gs>
              <a:gs pos="100000">
                <a:srgbClr val="9EB5F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22" name="Rectangle 10"/>
          <p:cNvSpPr>
            <a:spLocks noChangeArrowheads="1"/>
          </p:cNvSpPr>
          <p:nvPr/>
        </p:nvSpPr>
        <p:spPr bwMode="auto">
          <a:xfrm>
            <a:off x="4586288" y="3027363"/>
            <a:ext cx="1189037" cy="352425"/>
          </a:xfrm>
          <a:prstGeom prst="rect">
            <a:avLst/>
          </a:prstGeom>
          <a:gradFill rotWithShape="0">
            <a:gsLst>
              <a:gs pos="0">
                <a:srgbClr val="9EB5FD"/>
              </a:gs>
              <a:gs pos="50000">
                <a:srgbClr val="9EB5FD">
                  <a:gamma/>
                  <a:tint val="50196"/>
                  <a:invGamma/>
                </a:srgbClr>
              </a:gs>
              <a:gs pos="100000">
                <a:srgbClr val="9EB5F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23" name="Rectangle 11"/>
          <p:cNvSpPr>
            <a:spLocks noChangeArrowheads="1"/>
          </p:cNvSpPr>
          <p:nvPr/>
        </p:nvSpPr>
        <p:spPr bwMode="auto">
          <a:xfrm>
            <a:off x="5862638" y="3027363"/>
            <a:ext cx="1189037" cy="352425"/>
          </a:xfrm>
          <a:prstGeom prst="rect">
            <a:avLst/>
          </a:prstGeom>
          <a:gradFill rotWithShape="0">
            <a:gsLst>
              <a:gs pos="0">
                <a:srgbClr val="9EB5FD"/>
              </a:gs>
              <a:gs pos="50000">
                <a:srgbClr val="9EB5FD">
                  <a:gamma/>
                  <a:tint val="50196"/>
                  <a:invGamma/>
                </a:srgbClr>
              </a:gs>
              <a:gs pos="100000">
                <a:srgbClr val="9EB5F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24" name="Rectangle 12"/>
          <p:cNvSpPr>
            <a:spLocks noChangeArrowheads="1"/>
          </p:cNvSpPr>
          <p:nvPr/>
        </p:nvSpPr>
        <p:spPr bwMode="auto">
          <a:xfrm>
            <a:off x="1958975" y="3027363"/>
            <a:ext cx="1263650" cy="352425"/>
          </a:xfrm>
          <a:prstGeom prst="rect">
            <a:avLst/>
          </a:prstGeom>
          <a:gradFill rotWithShape="0">
            <a:gsLst>
              <a:gs pos="0">
                <a:srgbClr val="9EB5FD"/>
              </a:gs>
              <a:gs pos="50000">
                <a:srgbClr val="9EB5FD">
                  <a:gamma/>
                  <a:tint val="50196"/>
                  <a:invGamma/>
                </a:srgbClr>
              </a:gs>
              <a:gs pos="100000">
                <a:srgbClr val="9EB5F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25" name="Rectangle 13"/>
          <p:cNvSpPr>
            <a:spLocks noChangeArrowheads="1"/>
          </p:cNvSpPr>
          <p:nvPr/>
        </p:nvSpPr>
        <p:spPr bwMode="auto">
          <a:xfrm>
            <a:off x="7138988" y="3810000"/>
            <a:ext cx="1189037" cy="354013"/>
          </a:xfrm>
          <a:prstGeom prst="rect">
            <a:avLst/>
          </a:prstGeom>
          <a:gradFill rotWithShape="0">
            <a:gsLst>
              <a:gs pos="0">
                <a:srgbClr val="9EB5FD"/>
              </a:gs>
              <a:gs pos="50000">
                <a:srgbClr val="9EB5FD">
                  <a:gamma/>
                  <a:tint val="50196"/>
                  <a:invGamma/>
                </a:srgbClr>
              </a:gs>
              <a:gs pos="100000">
                <a:srgbClr val="9EB5F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26" name="Rectangle 14"/>
          <p:cNvSpPr>
            <a:spLocks noChangeArrowheads="1"/>
          </p:cNvSpPr>
          <p:nvPr/>
        </p:nvSpPr>
        <p:spPr bwMode="auto">
          <a:xfrm>
            <a:off x="3309938" y="3810000"/>
            <a:ext cx="1189037" cy="354013"/>
          </a:xfrm>
          <a:prstGeom prst="rect">
            <a:avLst/>
          </a:prstGeom>
          <a:gradFill rotWithShape="0">
            <a:gsLst>
              <a:gs pos="0">
                <a:srgbClr val="9EB5FD"/>
              </a:gs>
              <a:gs pos="50000">
                <a:srgbClr val="9EB5FD">
                  <a:gamma/>
                  <a:tint val="50196"/>
                  <a:invGamma/>
                </a:srgbClr>
              </a:gs>
              <a:gs pos="100000">
                <a:srgbClr val="9EB5F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27" name="Rectangle 15"/>
          <p:cNvSpPr>
            <a:spLocks noChangeArrowheads="1"/>
          </p:cNvSpPr>
          <p:nvPr/>
        </p:nvSpPr>
        <p:spPr bwMode="auto">
          <a:xfrm>
            <a:off x="4586288" y="3810000"/>
            <a:ext cx="1189037" cy="354013"/>
          </a:xfrm>
          <a:prstGeom prst="rect">
            <a:avLst/>
          </a:prstGeom>
          <a:gradFill rotWithShape="0">
            <a:gsLst>
              <a:gs pos="0">
                <a:srgbClr val="9EB5FD"/>
              </a:gs>
              <a:gs pos="50000">
                <a:srgbClr val="9EB5FD">
                  <a:gamma/>
                  <a:tint val="50196"/>
                  <a:invGamma/>
                </a:srgbClr>
              </a:gs>
              <a:gs pos="100000">
                <a:srgbClr val="9EB5F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28" name="Rectangle 16"/>
          <p:cNvSpPr>
            <a:spLocks noChangeArrowheads="1"/>
          </p:cNvSpPr>
          <p:nvPr/>
        </p:nvSpPr>
        <p:spPr bwMode="auto">
          <a:xfrm>
            <a:off x="5862638" y="3810000"/>
            <a:ext cx="1189037" cy="354013"/>
          </a:xfrm>
          <a:prstGeom prst="rect">
            <a:avLst/>
          </a:prstGeom>
          <a:gradFill rotWithShape="0">
            <a:gsLst>
              <a:gs pos="0">
                <a:srgbClr val="9EB5FD"/>
              </a:gs>
              <a:gs pos="50000">
                <a:srgbClr val="9EB5FD">
                  <a:gamma/>
                  <a:tint val="50196"/>
                  <a:invGamma/>
                </a:srgbClr>
              </a:gs>
              <a:gs pos="100000">
                <a:srgbClr val="9EB5F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29" name="Rectangle 17"/>
          <p:cNvSpPr>
            <a:spLocks noChangeArrowheads="1"/>
          </p:cNvSpPr>
          <p:nvPr/>
        </p:nvSpPr>
        <p:spPr bwMode="auto">
          <a:xfrm>
            <a:off x="1958975" y="3810000"/>
            <a:ext cx="1263650" cy="354013"/>
          </a:xfrm>
          <a:prstGeom prst="rect">
            <a:avLst/>
          </a:prstGeom>
          <a:gradFill rotWithShape="0">
            <a:gsLst>
              <a:gs pos="0">
                <a:srgbClr val="9EB5FD"/>
              </a:gs>
              <a:gs pos="50000">
                <a:srgbClr val="9EB5FD">
                  <a:gamma/>
                  <a:tint val="50196"/>
                  <a:invGamma/>
                </a:srgbClr>
              </a:gs>
              <a:gs pos="100000">
                <a:srgbClr val="9EB5F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30" name="Rectangle 18"/>
          <p:cNvSpPr>
            <a:spLocks noChangeArrowheads="1"/>
          </p:cNvSpPr>
          <p:nvPr/>
        </p:nvSpPr>
        <p:spPr bwMode="auto">
          <a:xfrm>
            <a:off x="7138988" y="4233863"/>
            <a:ext cx="1189037" cy="352425"/>
          </a:xfrm>
          <a:prstGeom prst="rect">
            <a:avLst/>
          </a:prstGeom>
          <a:gradFill rotWithShape="0">
            <a:gsLst>
              <a:gs pos="0">
                <a:srgbClr val="9EB5FD"/>
              </a:gs>
              <a:gs pos="50000">
                <a:srgbClr val="9EB5FD">
                  <a:gamma/>
                  <a:tint val="50196"/>
                  <a:invGamma/>
                </a:srgbClr>
              </a:gs>
              <a:gs pos="100000">
                <a:srgbClr val="9EB5F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31" name="Rectangle 19"/>
          <p:cNvSpPr>
            <a:spLocks noChangeArrowheads="1"/>
          </p:cNvSpPr>
          <p:nvPr/>
        </p:nvSpPr>
        <p:spPr bwMode="auto">
          <a:xfrm>
            <a:off x="3309938" y="4233863"/>
            <a:ext cx="1189037" cy="352425"/>
          </a:xfrm>
          <a:prstGeom prst="rect">
            <a:avLst/>
          </a:prstGeom>
          <a:gradFill rotWithShape="0">
            <a:gsLst>
              <a:gs pos="0">
                <a:srgbClr val="9EB5FD"/>
              </a:gs>
              <a:gs pos="50000">
                <a:srgbClr val="9EB5FD">
                  <a:gamma/>
                  <a:tint val="50196"/>
                  <a:invGamma/>
                </a:srgbClr>
              </a:gs>
              <a:gs pos="100000">
                <a:srgbClr val="9EB5F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32" name="Rectangle 20"/>
          <p:cNvSpPr>
            <a:spLocks noChangeArrowheads="1"/>
          </p:cNvSpPr>
          <p:nvPr/>
        </p:nvSpPr>
        <p:spPr bwMode="auto">
          <a:xfrm>
            <a:off x="4586288" y="4233863"/>
            <a:ext cx="1189037" cy="352425"/>
          </a:xfrm>
          <a:prstGeom prst="rect">
            <a:avLst/>
          </a:prstGeom>
          <a:gradFill rotWithShape="0">
            <a:gsLst>
              <a:gs pos="0">
                <a:srgbClr val="9EB5FD"/>
              </a:gs>
              <a:gs pos="50000">
                <a:srgbClr val="9EB5FD">
                  <a:gamma/>
                  <a:tint val="50196"/>
                  <a:invGamma/>
                </a:srgbClr>
              </a:gs>
              <a:gs pos="100000">
                <a:srgbClr val="9EB5F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33" name="Rectangle 21"/>
          <p:cNvSpPr>
            <a:spLocks noChangeArrowheads="1"/>
          </p:cNvSpPr>
          <p:nvPr/>
        </p:nvSpPr>
        <p:spPr bwMode="auto">
          <a:xfrm>
            <a:off x="5862638" y="4233863"/>
            <a:ext cx="1189037" cy="352425"/>
          </a:xfrm>
          <a:prstGeom prst="rect">
            <a:avLst/>
          </a:prstGeom>
          <a:gradFill rotWithShape="0">
            <a:gsLst>
              <a:gs pos="0">
                <a:srgbClr val="9EB5FD"/>
              </a:gs>
              <a:gs pos="50000">
                <a:srgbClr val="9EB5FD">
                  <a:gamma/>
                  <a:tint val="50196"/>
                  <a:invGamma/>
                </a:srgbClr>
              </a:gs>
              <a:gs pos="100000">
                <a:srgbClr val="9EB5F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34" name="Rectangle 22"/>
          <p:cNvSpPr>
            <a:spLocks noChangeArrowheads="1"/>
          </p:cNvSpPr>
          <p:nvPr/>
        </p:nvSpPr>
        <p:spPr bwMode="auto">
          <a:xfrm>
            <a:off x="1958975" y="4233863"/>
            <a:ext cx="1263650" cy="352425"/>
          </a:xfrm>
          <a:prstGeom prst="rect">
            <a:avLst/>
          </a:prstGeom>
          <a:gradFill rotWithShape="0">
            <a:gsLst>
              <a:gs pos="0">
                <a:srgbClr val="9EB5FD"/>
              </a:gs>
              <a:gs pos="50000">
                <a:srgbClr val="9EB5FD">
                  <a:gamma/>
                  <a:tint val="50196"/>
                  <a:invGamma/>
                </a:srgbClr>
              </a:gs>
              <a:gs pos="100000">
                <a:srgbClr val="9EB5F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35" name="Rectangle 23"/>
          <p:cNvSpPr>
            <a:spLocks noChangeArrowheads="1"/>
          </p:cNvSpPr>
          <p:nvPr/>
        </p:nvSpPr>
        <p:spPr bwMode="auto">
          <a:xfrm>
            <a:off x="7138988" y="4694238"/>
            <a:ext cx="1189037" cy="352425"/>
          </a:xfrm>
          <a:prstGeom prst="rect">
            <a:avLst/>
          </a:prstGeom>
          <a:gradFill rotWithShape="0">
            <a:gsLst>
              <a:gs pos="0">
                <a:srgbClr val="9EB5FD"/>
              </a:gs>
              <a:gs pos="50000">
                <a:srgbClr val="9EB5FD">
                  <a:gamma/>
                  <a:tint val="50196"/>
                  <a:invGamma/>
                </a:srgbClr>
              </a:gs>
              <a:gs pos="100000">
                <a:srgbClr val="9EB5F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36" name="Rectangle 24"/>
          <p:cNvSpPr>
            <a:spLocks noChangeArrowheads="1"/>
          </p:cNvSpPr>
          <p:nvPr/>
        </p:nvSpPr>
        <p:spPr bwMode="auto">
          <a:xfrm>
            <a:off x="3309938" y="4694238"/>
            <a:ext cx="1189037" cy="352425"/>
          </a:xfrm>
          <a:prstGeom prst="rect">
            <a:avLst/>
          </a:prstGeom>
          <a:gradFill rotWithShape="0">
            <a:gsLst>
              <a:gs pos="0">
                <a:srgbClr val="9EB5FD"/>
              </a:gs>
              <a:gs pos="50000">
                <a:srgbClr val="9EB5FD">
                  <a:gamma/>
                  <a:tint val="50196"/>
                  <a:invGamma/>
                </a:srgbClr>
              </a:gs>
              <a:gs pos="100000">
                <a:srgbClr val="9EB5F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37" name="Rectangle 25"/>
          <p:cNvSpPr>
            <a:spLocks noChangeArrowheads="1"/>
          </p:cNvSpPr>
          <p:nvPr/>
        </p:nvSpPr>
        <p:spPr bwMode="auto">
          <a:xfrm>
            <a:off x="4586288" y="4694238"/>
            <a:ext cx="1189037" cy="352425"/>
          </a:xfrm>
          <a:prstGeom prst="rect">
            <a:avLst/>
          </a:prstGeom>
          <a:gradFill rotWithShape="0">
            <a:gsLst>
              <a:gs pos="0">
                <a:srgbClr val="9EB5FD"/>
              </a:gs>
              <a:gs pos="50000">
                <a:srgbClr val="9EB5FD">
                  <a:gamma/>
                  <a:tint val="50196"/>
                  <a:invGamma/>
                </a:srgbClr>
              </a:gs>
              <a:gs pos="100000">
                <a:srgbClr val="9EB5F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38" name="Rectangle 26"/>
          <p:cNvSpPr>
            <a:spLocks noChangeArrowheads="1"/>
          </p:cNvSpPr>
          <p:nvPr/>
        </p:nvSpPr>
        <p:spPr bwMode="auto">
          <a:xfrm>
            <a:off x="5862638" y="4694238"/>
            <a:ext cx="1189037" cy="352425"/>
          </a:xfrm>
          <a:prstGeom prst="rect">
            <a:avLst/>
          </a:prstGeom>
          <a:gradFill rotWithShape="0">
            <a:gsLst>
              <a:gs pos="0">
                <a:srgbClr val="9EB5FD"/>
              </a:gs>
              <a:gs pos="50000">
                <a:srgbClr val="9EB5FD">
                  <a:gamma/>
                  <a:tint val="50196"/>
                  <a:invGamma/>
                </a:srgbClr>
              </a:gs>
              <a:gs pos="100000">
                <a:srgbClr val="9EB5F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39" name="Rectangle 27"/>
          <p:cNvSpPr>
            <a:spLocks noChangeArrowheads="1"/>
          </p:cNvSpPr>
          <p:nvPr/>
        </p:nvSpPr>
        <p:spPr bwMode="auto">
          <a:xfrm>
            <a:off x="1958975" y="4694238"/>
            <a:ext cx="1263650" cy="352425"/>
          </a:xfrm>
          <a:prstGeom prst="rect">
            <a:avLst/>
          </a:prstGeom>
          <a:gradFill rotWithShape="0">
            <a:gsLst>
              <a:gs pos="0">
                <a:srgbClr val="9EB5FD"/>
              </a:gs>
              <a:gs pos="50000">
                <a:srgbClr val="9EB5FD">
                  <a:gamma/>
                  <a:tint val="50196"/>
                  <a:invGamma/>
                </a:srgbClr>
              </a:gs>
              <a:gs pos="100000">
                <a:srgbClr val="9EB5F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40" name="Rectangle 28"/>
          <p:cNvSpPr>
            <a:spLocks noChangeArrowheads="1"/>
          </p:cNvSpPr>
          <p:nvPr/>
        </p:nvSpPr>
        <p:spPr bwMode="auto">
          <a:xfrm>
            <a:off x="7138988" y="5118100"/>
            <a:ext cx="1189037" cy="352425"/>
          </a:xfrm>
          <a:prstGeom prst="rect">
            <a:avLst/>
          </a:prstGeom>
          <a:gradFill rotWithShape="0">
            <a:gsLst>
              <a:gs pos="0">
                <a:srgbClr val="9EB5FD"/>
              </a:gs>
              <a:gs pos="50000">
                <a:srgbClr val="9EB5FD">
                  <a:gamma/>
                  <a:tint val="50196"/>
                  <a:invGamma/>
                </a:srgbClr>
              </a:gs>
              <a:gs pos="100000">
                <a:srgbClr val="9EB5F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41" name="Rectangle 29"/>
          <p:cNvSpPr>
            <a:spLocks noChangeArrowheads="1"/>
          </p:cNvSpPr>
          <p:nvPr/>
        </p:nvSpPr>
        <p:spPr bwMode="auto">
          <a:xfrm>
            <a:off x="3309938" y="5118100"/>
            <a:ext cx="1189037" cy="352425"/>
          </a:xfrm>
          <a:prstGeom prst="rect">
            <a:avLst/>
          </a:prstGeom>
          <a:gradFill rotWithShape="0">
            <a:gsLst>
              <a:gs pos="0">
                <a:srgbClr val="9EB5FD"/>
              </a:gs>
              <a:gs pos="50000">
                <a:srgbClr val="9EB5FD">
                  <a:gamma/>
                  <a:tint val="50196"/>
                  <a:invGamma/>
                </a:srgbClr>
              </a:gs>
              <a:gs pos="100000">
                <a:srgbClr val="9EB5F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42" name="Rectangle 30"/>
          <p:cNvSpPr>
            <a:spLocks noChangeArrowheads="1"/>
          </p:cNvSpPr>
          <p:nvPr/>
        </p:nvSpPr>
        <p:spPr bwMode="auto">
          <a:xfrm>
            <a:off x="4586288" y="5118100"/>
            <a:ext cx="1189037" cy="352425"/>
          </a:xfrm>
          <a:prstGeom prst="rect">
            <a:avLst/>
          </a:prstGeom>
          <a:gradFill rotWithShape="0">
            <a:gsLst>
              <a:gs pos="0">
                <a:srgbClr val="9EB5FD"/>
              </a:gs>
              <a:gs pos="50000">
                <a:srgbClr val="9EB5FD">
                  <a:gamma/>
                  <a:tint val="50196"/>
                  <a:invGamma/>
                </a:srgbClr>
              </a:gs>
              <a:gs pos="100000">
                <a:srgbClr val="9EB5F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43" name="Rectangle 31"/>
          <p:cNvSpPr>
            <a:spLocks noChangeArrowheads="1"/>
          </p:cNvSpPr>
          <p:nvPr/>
        </p:nvSpPr>
        <p:spPr bwMode="auto">
          <a:xfrm>
            <a:off x="5862638" y="5118100"/>
            <a:ext cx="1189037" cy="352425"/>
          </a:xfrm>
          <a:prstGeom prst="rect">
            <a:avLst/>
          </a:prstGeom>
          <a:gradFill rotWithShape="0">
            <a:gsLst>
              <a:gs pos="0">
                <a:srgbClr val="9EB5FD"/>
              </a:gs>
              <a:gs pos="50000">
                <a:srgbClr val="9EB5FD">
                  <a:gamma/>
                  <a:tint val="50196"/>
                  <a:invGamma/>
                </a:srgbClr>
              </a:gs>
              <a:gs pos="100000">
                <a:srgbClr val="9EB5F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44" name="Rectangle 32"/>
          <p:cNvSpPr>
            <a:spLocks noChangeArrowheads="1"/>
          </p:cNvSpPr>
          <p:nvPr/>
        </p:nvSpPr>
        <p:spPr bwMode="auto">
          <a:xfrm>
            <a:off x="1958975" y="5118100"/>
            <a:ext cx="1263650" cy="352425"/>
          </a:xfrm>
          <a:prstGeom prst="rect">
            <a:avLst/>
          </a:prstGeom>
          <a:gradFill rotWithShape="0">
            <a:gsLst>
              <a:gs pos="0">
                <a:srgbClr val="9EB5FD"/>
              </a:gs>
              <a:gs pos="50000">
                <a:srgbClr val="9EB5FD">
                  <a:gamma/>
                  <a:tint val="50196"/>
                  <a:invGamma/>
                </a:srgbClr>
              </a:gs>
              <a:gs pos="100000">
                <a:srgbClr val="9EB5F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45" name="Rectangle 33"/>
          <p:cNvSpPr>
            <a:spLocks noChangeArrowheads="1"/>
          </p:cNvSpPr>
          <p:nvPr/>
        </p:nvSpPr>
        <p:spPr bwMode="auto">
          <a:xfrm>
            <a:off x="7138988" y="5540375"/>
            <a:ext cx="1189037" cy="354013"/>
          </a:xfrm>
          <a:prstGeom prst="rect">
            <a:avLst/>
          </a:prstGeom>
          <a:gradFill rotWithShape="0">
            <a:gsLst>
              <a:gs pos="0">
                <a:srgbClr val="9EB5FD"/>
              </a:gs>
              <a:gs pos="50000">
                <a:srgbClr val="9EB5FD">
                  <a:gamma/>
                  <a:tint val="50196"/>
                  <a:invGamma/>
                </a:srgbClr>
              </a:gs>
              <a:gs pos="100000">
                <a:srgbClr val="9EB5F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46" name="Rectangle 34"/>
          <p:cNvSpPr>
            <a:spLocks noChangeArrowheads="1"/>
          </p:cNvSpPr>
          <p:nvPr/>
        </p:nvSpPr>
        <p:spPr bwMode="auto">
          <a:xfrm>
            <a:off x="3309938" y="5540375"/>
            <a:ext cx="1189037" cy="354013"/>
          </a:xfrm>
          <a:prstGeom prst="rect">
            <a:avLst/>
          </a:prstGeom>
          <a:gradFill rotWithShape="0">
            <a:gsLst>
              <a:gs pos="0">
                <a:srgbClr val="9EB5FD"/>
              </a:gs>
              <a:gs pos="50000">
                <a:srgbClr val="9EB5FD">
                  <a:gamma/>
                  <a:tint val="50196"/>
                  <a:invGamma/>
                </a:srgbClr>
              </a:gs>
              <a:gs pos="100000">
                <a:srgbClr val="9EB5F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47" name="Rectangle 35"/>
          <p:cNvSpPr>
            <a:spLocks noChangeArrowheads="1"/>
          </p:cNvSpPr>
          <p:nvPr/>
        </p:nvSpPr>
        <p:spPr bwMode="auto">
          <a:xfrm>
            <a:off x="4586288" y="5540375"/>
            <a:ext cx="1189037" cy="354013"/>
          </a:xfrm>
          <a:prstGeom prst="rect">
            <a:avLst/>
          </a:prstGeom>
          <a:gradFill rotWithShape="0">
            <a:gsLst>
              <a:gs pos="0">
                <a:srgbClr val="9EB5FD"/>
              </a:gs>
              <a:gs pos="50000">
                <a:srgbClr val="9EB5FD">
                  <a:gamma/>
                  <a:tint val="50196"/>
                  <a:invGamma/>
                </a:srgbClr>
              </a:gs>
              <a:gs pos="100000">
                <a:srgbClr val="9EB5F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48" name="Rectangle 36"/>
          <p:cNvSpPr>
            <a:spLocks noChangeArrowheads="1"/>
          </p:cNvSpPr>
          <p:nvPr/>
        </p:nvSpPr>
        <p:spPr bwMode="auto">
          <a:xfrm>
            <a:off x="5862638" y="5540375"/>
            <a:ext cx="1189037" cy="354013"/>
          </a:xfrm>
          <a:prstGeom prst="rect">
            <a:avLst/>
          </a:prstGeom>
          <a:gradFill rotWithShape="0">
            <a:gsLst>
              <a:gs pos="0">
                <a:srgbClr val="9EB5FD"/>
              </a:gs>
              <a:gs pos="50000">
                <a:srgbClr val="9EB5FD">
                  <a:gamma/>
                  <a:tint val="50196"/>
                  <a:invGamma/>
                </a:srgbClr>
              </a:gs>
              <a:gs pos="100000">
                <a:srgbClr val="9EB5F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49" name="Rectangle 37"/>
          <p:cNvSpPr>
            <a:spLocks noChangeArrowheads="1"/>
          </p:cNvSpPr>
          <p:nvPr/>
        </p:nvSpPr>
        <p:spPr bwMode="auto">
          <a:xfrm>
            <a:off x="1958975" y="5540375"/>
            <a:ext cx="1263650" cy="354013"/>
          </a:xfrm>
          <a:prstGeom prst="rect">
            <a:avLst/>
          </a:prstGeom>
          <a:gradFill rotWithShape="0">
            <a:gsLst>
              <a:gs pos="0">
                <a:srgbClr val="9EB5FD"/>
              </a:gs>
              <a:gs pos="50000">
                <a:srgbClr val="9EB5FD">
                  <a:gamma/>
                  <a:tint val="50196"/>
                  <a:invGamma/>
                </a:srgbClr>
              </a:gs>
              <a:gs pos="100000">
                <a:srgbClr val="9EB5F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50" name="Rectangle 38"/>
          <p:cNvSpPr>
            <a:spLocks noChangeArrowheads="1"/>
          </p:cNvSpPr>
          <p:nvPr/>
        </p:nvSpPr>
        <p:spPr bwMode="auto">
          <a:xfrm>
            <a:off x="7138988" y="5964238"/>
            <a:ext cx="1189037" cy="352425"/>
          </a:xfrm>
          <a:prstGeom prst="rect">
            <a:avLst/>
          </a:prstGeom>
          <a:gradFill rotWithShape="0">
            <a:gsLst>
              <a:gs pos="0">
                <a:srgbClr val="9EB5FD"/>
              </a:gs>
              <a:gs pos="50000">
                <a:srgbClr val="9EB5FD">
                  <a:gamma/>
                  <a:tint val="50196"/>
                  <a:invGamma/>
                </a:srgbClr>
              </a:gs>
              <a:gs pos="100000">
                <a:srgbClr val="9EB5F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51" name="Rectangle 39"/>
          <p:cNvSpPr>
            <a:spLocks noChangeArrowheads="1"/>
          </p:cNvSpPr>
          <p:nvPr/>
        </p:nvSpPr>
        <p:spPr bwMode="auto">
          <a:xfrm>
            <a:off x="3309938" y="5964238"/>
            <a:ext cx="1189037" cy="352425"/>
          </a:xfrm>
          <a:prstGeom prst="rect">
            <a:avLst/>
          </a:prstGeom>
          <a:gradFill rotWithShape="0">
            <a:gsLst>
              <a:gs pos="0">
                <a:srgbClr val="9EB5FD"/>
              </a:gs>
              <a:gs pos="50000">
                <a:srgbClr val="9EB5FD">
                  <a:gamma/>
                  <a:tint val="50196"/>
                  <a:invGamma/>
                </a:srgbClr>
              </a:gs>
              <a:gs pos="100000">
                <a:srgbClr val="9EB5F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52" name="Rectangle 40"/>
          <p:cNvSpPr>
            <a:spLocks noChangeArrowheads="1"/>
          </p:cNvSpPr>
          <p:nvPr/>
        </p:nvSpPr>
        <p:spPr bwMode="auto">
          <a:xfrm>
            <a:off x="4586288" y="5964238"/>
            <a:ext cx="1189037" cy="352425"/>
          </a:xfrm>
          <a:prstGeom prst="rect">
            <a:avLst/>
          </a:prstGeom>
          <a:gradFill rotWithShape="0">
            <a:gsLst>
              <a:gs pos="0">
                <a:srgbClr val="9EB5FD"/>
              </a:gs>
              <a:gs pos="50000">
                <a:srgbClr val="9EB5FD">
                  <a:gamma/>
                  <a:tint val="50196"/>
                  <a:invGamma/>
                </a:srgbClr>
              </a:gs>
              <a:gs pos="100000">
                <a:srgbClr val="9EB5F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53" name="Rectangle 41"/>
          <p:cNvSpPr>
            <a:spLocks noChangeArrowheads="1"/>
          </p:cNvSpPr>
          <p:nvPr/>
        </p:nvSpPr>
        <p:spPr bwMode="auto">
          <a:xfrm>
            <a:off x="5862638" y="5964238"/>
            <a:ext cx="1189037" cy="352425"/>
          </a:xfrm>
          <a:prstGeom prst="rect">
            <a:avLst/>
          </a:prstGeom>
          <a:gradFill rotWithShape="0">
            <a:gsLst>
              <a:gs pos="0">
                <a:srgbClr val="9EB5FD"/>
              </a:gs>
              <a:gs pos="50000">
                <a:srgbClr val="9EB5FD">
                  <a:gamma/>
                  <a:tint val="50196"/>
                  <a:invGamma/>
                </a:srgbClr>
              </a:gs>
              <a:gs pos="100000">
                <a:srgbClr val="9EB5F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54" name="Rectangle 42"/>
          <p:cNvSpPr>
            <a:spLocks noChangeArrowheads="1"/>
          </p:cNvSpPr>
          <p:nvPr/>
        </p:nvSpPr>
        <p:spPr bwMode="auto">
          <a:xfrm>
            <a:off x="1958975" y="5964238"/>
            <a:ext cx="1263650" cy="352425"/>
          </a:xfrm>
          <a:prstGeom prst="rect">
            <a:avLst/>
          </a:prstGeom>
          <a:gradFill rotWithShape="0">
            <a:gsLst>
              <a:gs pos="0">
                <a:srgbClr val="9EB5FD"/>
              </a:gs>
              <a:gs pos="50000">
                <a:srgbClr val="9EB5FD">
                  <a:gamma/>
                  <a:tint val="50196"/>
                  <a:invGamma/>
                </a:srgbClr>
              </a:gs>
              <a:gs pos="100000">
                <a:srgbClr val="9EB5F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55" name="Rectangle 43"/>
          <p:cNvSpPr>
            <a:spLocks noChangeArrowheads="1"/>
          </p:cNvSpPr>
          <p:nvPr/>
        </p:nvSpPr>
        <p:spPr bwMode="auto">
          <a:xfrm>
            <a:off x="7138988" y="1587500"/>
            <a:ext cx="1189037" cy="860425"/>
          </a:xfrm>
          <a:prstGeom prst="rect">
            <a:avLst/>
          </a:prstGeom>
          <a:gradFill rotWithShape="0">
            <a:gsLst>
              <a:gs pos="0">
                <a:srgbClr val="063DE8">
                  <a:gamma/>
                  <a:shade val="29804"/>
                  <a:invGamma/>
                </a:srgbClr>
              </a:gs>
              <a:gs pos="50000">
                <a:srgbClr val="063DE8"/>
              </a:gs>
              <a:gs pos="100000">
                <a:srgbClr val="063DE8">
                  <a:gamma/>
                  <a:shade val="29804"/>
                  <a:invGamma/>
                </a:srgbClr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56" name="Rectangle 44"/>
          <p:cNvSpPr>
            <a:spLocks noChangeArrowheads="1"/>
          </p:cNvSpPr>
          <p:nvPr/>
        </p:nvSpPr>
        <p:spPr bwMode="auto">
          <a:xfrm>
            <a:off x="3309938" y="1587500"/>
            <a:ext cx="1189037" cy="860425"/>
          </a:xfrm>
          <a:prstGeom prst="rect">
            <a:avLst/>
          </a:prstGeom>
          <a:gradFill rotWithShape="0">
            <a:gsLst>
              <a:gs pos="0">
                <a:srgbClr val="063DE8">
                  <a:gamma/>
                  <a:shade val="29804"/>
                  <a:invGamma/>
                </a:srgbClr>
              </a:gs>
              <a:gs pos="50000">
                <a:srgbClr val="063DE8"/>
              </a:gs>
              <a:gs pos="100000">
                <a:srgbClr val="063DE8">
                  <a:gamma/>
                  <a:shade val="29804"/>
                  <a:invGamma/>
                </a:srgbClr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57" name="Rectangle 45"/>
          <p:cNvSpPr>
            <a:spLocks noChangeArrowheads="1"/>
          </p:cNvSpPr>
          <p:nvPr/>
        </p:nvSpPr>
        <p:spPr bwMode="auto">
          <a:xfrm>
            <a:off x="4586288" y="1587500"/>
            <a:ext cx="1189037" cy="860425"/>
          </a:xfrm>
          <a:prstGeom prst="rect">
            <a:avLst/>
          </a:prstGeom>
          <a:gradFill rotWithShape="0">
            <a:gsLst>
              <a:gs pos="0">
                <a:srgbClr val="063DE8">
                  <a:gamma/>
                  <a:shade val="29804"/>
                  <a:invGamma/>
                </a:srgbClr>
              </a:gs>
              <a:gs pos="50000">
                <a:srgbClr val="063DE8"/>
              </a:gs>
              <a:gs pos="100000">
                <a:srgbClr val="063DE8">
                  <a:gamma/>
                  <a:shade val="29804"/>
                  <a:invGamma/>
                </a:srgbClr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58" name="Rectangle 46"/>
          <p:cNvSpPr>
            <a:spLocks noChangeArrowheads="1"/>
          </p:cNvSpPr>
          <p:nvPr/>
        </p:nvSpPr>
        <p:spPr bwMode="auto">
          <a:xfrm>
            <a:off x="5862638" y="1587500"/>
            <a:ext cx="1189037" cy="860425"/>
          </a:xfrm>
          <a:prstGeom prst="rect">
            <a:avLst/>
          </a:prstGeom>
          <a:gradFill rotWithShape="0">
            <a:gsLst>
              <a:gs pos="0">
                <a:srgbClr val="063DE8">
                  <a:gamma/>
                  <a:shade val="29804"/>
                  <a:invGamma/>
                </a:srgbClr>
              </a:gs>
              <a:gs pos="50000">
                <a:srgbClr val="063DE8"/>
              </a:gs>
              <a:gs pos="100000">
                <a:srgbClr val="063DE8">
                  <a:gamma/>
                  <a:shade val="29804"/>
                  <a:invGamma/>
                </a:srgbClr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59" name="Rectangle 47"/>
          <p:cNvSpPr>
            <a:spLocks noChangeArrowheads="1"/>
          </p:cNvSpPr>
          <p:nvPr/>
        </p:nvSpPr>
        <p:spPr bwMode="auto">
          <a:xfrm>
            <a:off x="711200" y="2589213"/>
            <a:ext cx="1114425" cy="339725"/>
          </a:xfrm>
          <a:prstGeom prst="rect">
            <a:avLst/>
          </a:prstGeom>
          <a:gradFill rotWithShape="0">
            <a:gsLst>
              <a:gs pos="0">
                <a:srgbClr val="063DE8">
                  <a:gamma/>
                  <a:shade val="29804"/>
                  <a:invGamma/>
                </a:srgbClr>
              </a:gs>
              <a:gs pos="50000">
                <a:srgbClr val="063DE8"/>
              </a:gs>
              <a:gs pos="100000">
                <a:srgbClr val="063DE8">
                  <a:gamma/>
                  <a:shade val="29804"/>
                  <a:invGamma/>
                </a:srgbClr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60" name="Rectangle 48"/>
          <p:cNvSpPr>
            <a:spLocks noChangeArrowheads="1"/>
          </p:cNvSpPr>
          <p:nvPr/>
        </p:nvSpPr>
        <p:spPr bwMode="auto">
          <a:xfrm>
            <a:off x="711200" y="3006725"/>
            <a:ext cx="1114425" cy="354013"/>
          </a:xfrm>
          <a:prstGeom prst="rect">
            <a:avLst/>
          </a:prstGeom>
          <a:gradFill rotWithShape="0">
            <a:gsLst>
              <a:gs pos="0">
                <a:srgbClr val="063DE8">
                  <a:gamma/>
                  <a:shade val="29804"/>
                  <a:invGamma/>
                </a:srgbClr>
              </a:gs>
              <a:gs pos="50000">
                <a:srgbClr val="063DE8"/>
              </a:gs>
              <a:gs pos="100000">
                <a:srgbClr val="063DE8">
                  <a:gamma/>
                  <a:shade val="29804"/>
                  <a:invGamma/>
                </a:srgbClr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61" name="Rectangle 49"/>
          <p:cNvSpPr>
            <a:spLocks noChangeArrowheads="1"/>
          </p:cNvSpPr>
          <p:nvPr/>
        </p:nvSpPr>
        <p:spPr bwMode="auto">
          <a:xfrm>
            <a:off x="711200" y="4694238"/>
            <a:ext cx="1114425" cy="776287"/>
          </a:xfrm>
          <a:prstGeom prst="rect">
            <a:avLst/>
          </a:prstGeom>
          <a:gradFill rotWithShape="0">
            <a:gsLst>
              <a:gs pos="0">
                <a:srgbClr val="063DE8">
                  <a:gamma/>
                  <a:shade val="29804"/>
                  <a:invGamma/>
                </a:srgbClr>
              </a:gs>
              <a:gs pos="50000">
                <a:srgbClr val="063DE8"/>
              </a:gs>
              <a:gs pos="100000">
                <a:srgbClr val="063DE8">
                  <a:gamma/>
                  <a:shade val="29804"/>
                  <a:invGamma/>
                </a:srgbClr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62" name="Rectangle 50"/>
          <p:cNvSpPr>
            <a:spLocks noChangeArrowheads="1"/>
          </p:cNvSpPr>
          <p:nvPr/>
        </p:nvSpPr>
        <p:spPr bwMode="auto">
          <a:xfrm>
            <a:off x="711200" y="5537200"/>
            <a:ext cx="1114425" cy="747713"/>
          </a:xfrm>
          <a:prstGeom prst="rect">
            <a:avLst/>
          </a:prstGeom>
          <a:gradFill rotWithShape="0">
            <a:gsLst>
              <a:gs pos="0">
                <a:srgbClr val="063DE8">
                  <a:gamma/>
                  <a:shade val="29804"/>
                  <a:invGamma/>
                </a:srgbClr>
              </a:gs>
              <a:gs pos="50000">
                <a:srgbClr val="063DE8"/>
              </a:gs>
              <a:gs pos="100000">
                <a:srgbClr val="063DE8">
                  <a:gamma/>
                  <a:shade val="29804"/>
                  <a:invGamma/>
                </a:srgbClr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63" name="Rectangle 51"/>
          <p:cNvSpPr>
            <a:spLocks noChangeArrowheads="1"/>
          </p:cNvSpPr>
          <p:nvPr/>
        </p:nvSpPr>
        <p:spPr bwMode="auto">
          <a:xfrm>
            <a:off x="1958975" y="1587500"/>
            <a:ext cx="1263650" cy="860425"/>
          </a:xfrm>
          <a:prstGeom prst="rect">
            <a:avLst/>
          </a:prstGeom>
          <a:gradFill rotWithShape="0">
            <a:gsLst>
              <a:gs pos="0">
                <a:srgbClr val="063DE8">
                  <a:gamma/>
                  <a:shade val="29804"/>
                  <a:invGamma/>
                </a:srgbClr>
              </a:gs>
              <a:gs pos="50000">
                <a:srgbClr val="063DE8"/>
              </a:gs>
              <a:gs pos="100000">
                <a:srgbClr val="063DE8">
                  <a:gamma/>
                  <a:shade val="29804"/>
                  <a:invGamma/>
                </a:srgbClr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64" name="Rectangle 52"/>
          <p:cNvSpPr>
            <a:spLocks noChangeArrowheads="1"/>
          </p:cNvSpPr>
          <p:nvPr/>
        </p:nvSpPr>
        <p:spPr bwMode="auto">
          <a:xfrm>
            <a:off x="711200" y="1587500"/>
            <a:ext cx="1114425" cy="860425"/>
          </a:xfrm>
          <a:prstGeom prst="rect">
            <a:avLst/>
          </a:prstGeom>
          <a:gradFill rotWithShape="0">
            <a:gsLst>
              <a:gs pos="0">
                <a:srgbClr val="063DE8">
                  <a:gamma/>
                  <a:shade val="29804"/>
                  <a:invGamma/>
                </a:srgbClr>
              </a:gs>
              <a:gs pos="50000">
                <a:srgbClr val="063DE8"/>
              </a:gs>
              <a:gs pos="100000">
                <a:srgbClr val="063DE8">
                  <a:gamma/>
                  <a:shade val="29804"/>
                  <a:invGamma/>
                </a:srgbClr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565" name="Rectangle 53"/>
          <p:cNvSpPr>
            <a:spLocks noChangeArrowheads="1"/>
          </p:cNvSpPr>
          <p:nvPr/>
        </p:nvSpPr>
        <p:spPr bwMode="auto">
          <a:xfrm>
            <a:off x="1952625" y="1524000"/>
            <a:ext cx="12763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63" tIns="46032" rIns="92063" bIns="46032" anchor="ctr"/>
          <a:lstStyle/>
          <a:p>
            <a:pPr>
              <a:defRPr/>
            </a:pPr>
            <a:r>
              <a:rPr lang="en-US" sz="1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Freq</a:t>
            </a:r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Range MHz</a:t>
            </a:r>
          </a:p>
        </p:txBody>
      </p:sp>
      <p:sp>
        <p:nvSpPr>
          <p:cNvPr id="1600566" name="Rectangle 54"/>
          <p:cNvSpPr>
            <a:spLocks noChangeArrowheads="1"/>
          </p:cNvSpPr>
          <p:nvPr/>
        </p:nvSpPr>
        <p:spPr bwMode="auto">
          <a:xfrm>
            <a:off x="750888" y="1693863"/>
            <a:ext cx="105092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  <a:defRPr/>
            </a:pPr>
            <a:r>
              <a:rPr lang="en-US" sz="1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TDMA</a:t>
            </a:r>
          </a:p>
          <a:p>
            <a:pPr>
              <a:lnSpc>
                <a:spcPct val="100000"/>
              </a:lnSpc>
              <a:defRPr/>
            </a:pPr>
            <a:r>
              <a:rPr lang="en-US" sz="1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Carrier</a:t>
            </a:r>
          </a:p>
        </p:txBody>
      </p:sp>
      <p:sp>
        <p:nvSpPr>
          <p:cNvPr id="1600567" name="Rectangle 55"/>
          <p:cNvSpPr>
            <a:spLocks noChangeArrowheads="1"/>
          </p:cNvSpPr>
          <p:nvPr/>
        </p:nvSpPr>
        <p:spPr bwMode="auto">
          <a:xfrm>
            <a:off x="750888" y="2581275"/>
            <a:ext cx="1077912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  <a:defRPr/>
            </a:pPr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256-QAM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00568" name="Rectangle 56"/>
          <p:cNvSpPr>
            <a:spLocks noChangeArrowheads="1"/>
          </p:cNvSpPr>
          <p:nvPr/>
        </p:nvSpPr>
        <p:spPr bwMode="auto">
          <a:xfrm>
            <a:off x="750888" y="3028950"/>
            <a:ext cx="1050925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  <a:defRPr/>
            </a:pPr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64-QAM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00569" name="Rectangle 57"/>
          <p:cNvSpPr>
            <a:spLocks noChangeArrowheads="1"/>
          </p:cNvSpPr>
          <p:nvPr/>
        </p:nvSpPr>
        <p:spPr bwMode="auto">
          <a:xfrm>
            <a:off x="750888" y="4714875"/>
            <a:ext cx="10509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  <a:defRPr/>
            </a:pPr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16-QAM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>
              <a:lnSpc>
                <a:spcPct val="100000"/>
              </a:lnSpc>
              <a:defRPr/>
            </a:pPr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4 </a:t>
            </a:r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b/</a:t>
            </a:r>
            <a:r>
              <a:rPr lang="en-US" sz="1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</a:t>
            </a:r>
            <a:r>
              <a:rPr lang="en-US" sz="1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ym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00570" name="Rectangle 58"/>
          <p:cNvSpPr>
            <a:spLocks noChangeArrowheads="1"/>
          </p:cNvSpPr>
          <p:nvPr/>
        </p:nvSpPr>
        <p:spPr bwMode="auto">
          <a:xfrm>
            <a:off x="750888" y="5530850"/>
            <a:ext cx="10509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  <a:defRPr/>
            </a:pPr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QPSK</a:t>
            </a:r>
          </a:p>
          <a:p>
            <a:pPr>
              <a:lnSpc>
                <a:spcPct val="100000"/>
              </a:lnSpc>
              <a:defRPr/>
            </a:pPr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 </a:t>
            </a:r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b/</a:t>
            </a:r>
            <a:r>
              <a:rPr lang="en-US" sz="1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</a:t>
            </a:r>
            <a:r>
              <a:rPr lang="en-US" sz="1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ym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1499" name="Rectangle 59"/>
          <p:cNvSpPr>
            <a:spLocks noChangeArrowheads="1"/>
          </p:cNvSpPr>
          <p:nvPr/>
        </p:nvSpPr>
        <p:spPr bwMode="auto">
          <a:xfrm>
            <a:off x="2065338" y="2624138"/>
            <a:ext cx="10509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</a:pPr>
            <a:r>
              <a:rPr lang="en-US" sz="1800" b="1">
                <a:latin typeface="Times New Roman" pitchFamily="18" charset="0"/>
              </a:rPr>
              <a:t>54-860</a:t>
            </a:r>
          </a:p>
        </p:txBody>
      </p:sp>
      <p:sp>
        <p:nvSpPr>
          <p:cNvPr id="61500" name="Rectangle 60"/>
          <p:cNvSpPr>
            <a:spLocks noChangeArrowheads="1"/>
          </p:cNvSpPr>
          <p:nvPr/>
        </p:nvSpPr>
        <p:spPr bwMode="auto">
          <a:xfrm>
            <a:off x="2065338" y="3048000"/>
            <a:ext cx="10509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</a:pPr>
            <a:r>
              <a:rPr lang="en-US" sz="1800" b="1">
                <a:latin typeface="Times New Roman" pitchFamily="18" charset="0"/>
              </a:rPr>
              <a:t>54-860</a:t>
            </a:r>
          </a:p>
        </p:txBody>
      </p:sp>
      <p:sp>
        <p:nvSpPr>
          <p:cNvPr id="1600573" name="Rectangle 61"/>
          <p:cNvSpPr>
            <a:spLocks noChangeArrowheads="1"/>
          </p:cNvSpPr>
          <p:nvPr/>
        </p:nvSpPr>
        <p:spPr bwMode="auto">
          <a:xfrm>
            <a:off x="2065338" y="3832225"/>
            <a:ext cx="10509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5-42</a:t>
            </a:r>
          </a:p>
        </p:txBody>
      </p:sp>
      <p:sp>
        <p:nvSpPr>
          <p:cNvPr id="61502" name="Rectangle 62"/>
          <p:cNvSpPr>
            <a:spLocks noChangeArrowheads="1"/>
          </p:cNvSpPr>
          <p:nvPr/>
        </p:nvSpPr>
        <p:spPr bwMode="auto">
          <a:xfrm>
            <a:off x="2065338" y="4254500"/>
            <a:ext cx="10509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</a:pPr>
            <a:r>
              <a:rPr lang="en-US" sz="1800" b="1">
                <a:latin typeface="Times New Roman" pitchFamily="18" charset="0"/>
              </a:rPr>
              <a:t>5-42</a:t>
            </a:r>
          </a:p>
        </p:txBody>
      </p:sp>
      <p:sp>
        <p:nvSpPr>
          <p:cNvPr id="61504" name="Rectangle 64"/>
          <p:cNvSpPr>
            <a:spLocks noChangeArrowheads="1"/>
          </p:cNvSpPr>
          <p:nvPr/>
        </p:nvSpPr>
        <p:spPr bwMode="auto">
          <a:xfrm>
            <a:off x="2065338" y="4724400"/>
            <a:ext cx="10509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</a:pPr>
            <a:r>
              <a:rPr lang="en-US" sz="1800" b="1" dirty="0">
                <a:latin typeface="Times New Roman" pitchFamily="18" charset="0"/>
              </a:rPr>
              <a:t>5-42</a:t>
            </a:r>
          </a:p>
        </p:txBody>
      </p:sp>
      <p:sp>
        <p:nvSpPr>
          <p:cNvPr id="1600577" name="Rectangle 65"/>
          <p:cNvSpPr>
            <a:spLocks noChangeArrowheads="1"/>
          </p:cNvSpPr>
          <p:nvPr/>
        </p:nvSpPr>
        <p:spPr bwMode="auto">
          <a:xfrm>
            <a:off x="2065338" y="5562600"/>
            <a:ext cx="10509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5-42</a:t>
            </a:r>
          </a:p>
        </p:txBody>
      </p:sp>
      <p:sp>
        <p:nvSpPr>
          <p:cNvPr id="61506" name="Rectangle 66"/>
          <p:cNvSpPr>
            <a:spLocks noChangeArrowheads="1"/>
          </p:cNvSpPr>
          <p:nvPr/>
        </p:nvSpPr>
        <p:spPr bwMode="auto">
          <a:xfrm>
            <a:off x="2065338" y="5984875"/>
            <a:ext cx="10509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</a:pPr>
            <a:r>
              <a:rPr lang="en-US" sz="1800" b="1">
                <a:latin typeface="Times New Roman" pitchFamily="18" charset="0"/>
              </a:rPr>
              <a:t>5-42</a:t>
            </a:r>
          </a:p>
        </p:txBody>
      </p:sp>
      <p:sp>
        <p:nvSpPr>
          <p:cNvPr id="1600579" name="Rectangle 67"/>
          <p:cNvSpPr>
            <a:spLocks noChangeArrowheads="1"/>
          </p:cNvSpPr>
          <p:nvPr/>
        </p:nvSpPr>
        <p:spPr bwMode="auto">
          <a:xfrm>
            <a:off x="3378200" y="1524000"/>
            <a:ext cx="10509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63" tIns="46032" rIns="92063" bIns="46032" anchor="ctr"/>
          <a:lstStyle/>
          <a:p>
            <a:pPr>
              <a:defRPr/>
            </a:pPr>
            <a:r>
              <a:rPr lang="en-US" sz="1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Channel</a:t>
            </a:r>
          </a:p>
          <a:p>
            <a:pPr>
              <a:defRPr/>
            </a:pPr>
            <a:r>
              <a:rPr lang="en-US" sz="1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Width MHz</a:t>
            </a:r>
          </a:p>
        </p:txBody>
      </p:sp>
      <p:sp>
        <p:nvSpPr>
          <p:cNvPr id="61508" name="Rectangle 68"/>
          <p:cNvSpPr>
            <a:spLocks noChangeArrowheads="1"/>
          </p:cNvSpPr>
          <p:nvPr/>
        </p:nvSpPr>
        <p:spPr bwMode="auto">
          <a:xfrm>
            <a:off x="3378200" y="2624138"/>
            <a:ext cx="10509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</a:pPr>
            <a:r>
              <a:rPr lang="en-US" sz="1800" b="1">
                <a:latin typeface="Times New Roman" pitchFamily="18" charset="0"/>
              </a:rPr>
              <a:t>6</a:t>
            </a:r>
          </a:p>
        </p:txBody>
      </p:sp>
      <p:sp>
        <p:nvSpPr>
          <p:cNvPr id="61509" name="Rectangle 69"/>
          <p:cNvSpPr>
            <a:spLocks noChangeArrowheads="1"/>
          </p:cNvSpPr>
          <p:nvPr/>
        </p:nvSpPr>
        <p:spPr bwMode="auto">
          <a:xfrm>
            <a:off x="3378200" y="3048000"/>
            <a:ext cx="10509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</a:pPr>
            <a:r>
              <a:rPr lang="en-US" sz="1800" b="1">
                <a:latin typeface="Times New Roman" pitchFamily="18" charset="0"/>
              </a:rPr>
              <a:t>6</a:t>
            </a:r>
          </a:p>
        </p:txBody>
      </p:sp>
      <p:sp>
        <p:nvSpPr>
          <p:cNvPr id="1600582" name="Rectangle 70"/>
          <p:cNvSpPr>
            <a:spLocks noChangeArrowheads="1"/>
          </p:cNvSpPr>
          <p:nvPr/>
        </p:nvSpPr>
        <p:spPr bwMode="auto">
          <a:xfrm>
            <a:off x="3378200" y="3832225"/>
            <a:ext cx="10509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3.2</a:t>
            </a:r>
          </a:p>
        </p:txBody>
      </p:sp>
      <p:sp>
        <p:nvSpPr>
          <p:cNvPr id="61511" name="Rectangle 71"/>
          <p:cNvSpPr>
            <a:spLocks noChangeArrowheads="1"/>
          </p:cNvSpPr>
          <p:nvPr/>
        </p:nvSpPr>
        <p:spPr bwMode="auto">
          <a:xfrm>
            <a:off x="3378200" y="4254500"/>
            <a:ext cx="10509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</a:pPr>
            <a:r>
              <a:rPr lang="en-US" sz="1800" b="1">
                <a:latin typeface="Times New Roman" pitchFamily="18" charset="0"/>
              </a:rPr>
              <a:t>6.4</a:t>
            </a:r>
          </a:p>
        </p:txBody>
      </p:sp>
      <p:sp>
        <p:nvSpPr>
          <p:cNvPr id="61513" name="Rectangle 73"/>
          <p:cNvSpPr>
            <a:spLocks noChangeArrowheads="1"/>
          </p:cNvSpPr>
          <p:nvPr/>
        </p:nvSpPr>
        <p:spPr bwMode="auto">
          <a:xfrm>
            <a:off x="3378200" y="4724400"/>
            <a:ext cx="10509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</a:pPr>
            <a:r>
              <a:rPr lang="en-US" sz="1800" b="1">
                <a:latin typeface="Times New Roman" pitchFamily="18" charset="0"/>
              </a:rPr>
              <a:t>3.2</a:t>
            </a:r>
          </a:p>
        </p:txBody>
      </p:sp>
      <p:sp>
        <p:nvSpPr>
          <p:cNvPr id="1600586" name="Rectangle 74"/>
          <p:cNvSpPr>
            <a:spLocks noChangeArrowheads="1"/>
          </p:cNvSpPr>
          <p:nvPr/>
        </p:nvSpPr>
        <p:spPr bwMode="auto">
          <a:xfrm>
            <a:off x="3378200" y="5562600"/>
            <a:ext cx="10509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1.6</a:t>
            </a:r>
          </a:p>
        </p:txBody>
      </p:sp>
      <p:sp>
        <p:nvSpPr>
          <p:cNvPr id="61515" name="Rectangle 75"/>
          <p:cNvSpPr>
            <a:spLocks noChangeArrowheads="1"/>
          </p:cNvSpPr>
          <p:nvPr/>
        </p:nvSpPr>
        <p:spPr bwMode="auto">
          <a:xfrm>
            <a:off x="3378200" y="5984875"/>
            <a:ext cx="10509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</a:pPr>
            <a:r>
              <a:rPr lang="en-US" sz="1800" b="1">
                <a:latin typeface="Times New Roman" pitchFamily="18" charset="0"/>
              </a:rPr>
              <a:t>3.2</a:t>
            </a:r>
          </a:p>
        </p:txBody>
      </p:sp>
      <p:sp>
        <p:nvSpPr>
          <p:cNvPr id="1600588" name="Rectangle 76"/>
          <p:cNvSpPr>
            <a:spLocks noChangeArrowheads="1"/>
          </p:cNvSpPr>
          <p:nvPr/>
        </p:nvSpPr>
        <p:spPr bwMode="auto">
          <a:xfrm>
            <a:off x="4654550" y="1524000"/>
            <a:ext cx="10493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63" tIns="46032" rIns="92063" bIns="46032" anchor="ctr"/>
          <a:lstStyle/>
          <a:p>
            <a:pPr>
              <a:defRPr/>
            </a:pPr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Baud</a:t>
            </a:r>
          </a:p>
          <a:p>
            <a:pPr>
              <a:defRPr/>
            </a:pPr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Msym/s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1517" name="Rectangle 77"/>
          <p:cNvSpPr>
            <a:spLocks noChangeArrowheads="1"/>
          </p:cNvSpPr>
          <p:nvPr/>
        </p:nvSpPr>
        <p:spPr bwMode="auto">
          <a:xfrm>
            <a:off x="4654550" y="2624138"/>
            <a:ext cx="10493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</a:pPr>
            <a:r>
              <a:rPr lang="en-US" sz="1800" b="1">
                <a:latin typeface="Times New Roman" pitchFamily="18" charset="0"/>
              </a:rPr>
              <a:t>5.3605</a:t>
            </a:r>
          </a:p>
        </p:txBody>
      </p:sp>
      <p:sp>
        <p:nvSpPr>
          <p:cNvPr id="61518" name="Rectangle 78"/>
          <p:cNvSpPr>
            <a:spLocks noChangeArrowheads="1"/>
          </p:cNvSpPr>
          <p:nvPr/>
        </p:nvSpPr>
        <p:spPr bwMode="auto">
          <a:xfrm>
            <a:off x="4654550" y="3048000"/>
            <a:ext cx="10493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</a:pPr>
            <a:r>
              <a:rPr lang="en-US" sz="1800" b="1">
                <a:latin typeface="Times New Roman" pitchFamily="18" charset="0"/>
              </a:rPr>
              <a:t>5.057</a:t>
            </a:r>
          </a:p>
        </p:txBody>
      </p:sp>
      <p:sp>
        <p:nvSpPr>
          <p:cNvPr id="1600591" name="Rectangle 79"/>
          <p:cNvSpPr>
            <a:spLocks noChangeArrowheads="1"/>
          </p:cNvSpPr>
          <p:nvPr/>
        </p:nvSpPr>
        <p:spPr bwMode="auto">
          <a:xfrm>
            <a:off x="4654550" y="3832225"/>
            <a:ext cx="10493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2.56</a:t>
            </a:r>
          </a:p>
        </p:txBody>
      </p:sp>
      <p:sp>
        <p:nvSpPr>
          <p:cNvPr id="61520" name="Rectangle 80"/>
          <p:cNvSpPr>
            <a:spLocks noChangeArrowheads="1"/>
          </p:cNvSpPr>
          <p:nvPr/>
        </p:nvSpPr>
        <p:spPr bwMode="auto">
          <a:xfrm>
            <a:off x="4654550" y="4254500"/>
            <a:ext cx="10493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</a:pPr>
            <a:r>
              <a:rPr lang="en-US" sz="1800" b="1">
                <a:latin typeface="Times New Roman" pitchFamily="18" charset="0"/>
              </a:rPr>
              <a:t>5.12</a:t>
            </a:r>
          </a:p>
        </p:txBody>
      </p:sp>
      <p:sp>
        <p:nvSpPr>
          <p:cNvPr id="61522" name="Rectangle 82"/>
          <p:cNvSpPr>
            <a:spLocks noChangeArrowheads="1"/>
          </p:cNvSpPr>
          <p:nvPr/>
        </p:nvSpPr>
        <p:spPr bwMode="auto">
          <a:xfrm>
            <a:off x="4654550" y="4724400"/>
            <a:ext cx="10493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</a:pPr>
            <a:r>
              <a:rPr lang="en-US" sz="1800" b="1">
                <a:latin typeface="Times New Roman" pitchFamily="18" charset="0"/>
              </a:rPr>
              <a:t>2.56</a:t>
            </a:r>
          </a:p>
        </p:txBody>
      </p:sp>
      <p:sp>
        <p:nvSpPr>
          <p:cNvPr id="1600595" name="Rectangle 83"/>
          <p:cNvSpPr>
            <a:spLocks noChangeArrowheads="1"/>
          </p:cNvSpPr>
          <p:nvPr/>
        </p:nvSpPr>
        <p:spPr bwMode="auto">
          <a:xfrm>
            <a:off x="4654550" y="5562600"/>
            <a:ext cx="10493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1.28</a:t>
            </a:r>
          </a:p>
        </p:txBody>
      </p:sp>
      <p:sp>
        <p:nvSpPr>
          <p:cNvPr id="61524" name="Rectangle 84"/>
          <p:cNvSpPr>
            <a:spLocks noChangeArrowheads="1"/>
          </p:cNvSpPr>
          <p:nvPr/>
        </p:nvSpPr>
        <p:spPr bwMode="auto">
          <a:xfrm>
            <a:off x="4654550" y="5984875"/>
            <a:ext cx="10493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</a:pPr>
            <a:r>
              <a:rPr lang="en-US" sz="1800" b="1">
                <a:latin typeface="Times New Roman" pitchFamily="18" charset="0"/>
              </a:rPr>
              <a:t>2.56</a:t>
            </a:r>
          </a:p>
        </p:txBody>
      </p:sp>
      <p:sp>
        <p:nvSpPr>
          <p:cNvPr id="1600597" name="Rectangle 85"/>
          <p:cNvSpPr>
            <a:spLocks noChangeArrowheads="1"/>
          </p:cNvSpPr>
          <p:nvPr/>
        </p:nvSpPr>
        <p:spPr bwMode="auto">
          <a:xfrm>
            <a:off x="5930900" y="1524000"/>
            <a:ext cx="10509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63" tIns="46032" rIns="92063" bIns="46032" anchor="ctr"/>
          <a:lstStyle/>
          <a:p>
            <a:pPr>
              <a:defRPr/>
            </a:pPr>
            <a:r>
              <a:rPr lang="en-US" sz="1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Raw Bit</a:t>
            </a:r>
          </a:p>
          <a:p>
            <a:pPr>
              <a:defRPr/>
            </a:pPr>
            <a:r>
              <a:rPr lang="en-US" sz="1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Rate Mbps</a:t>
            </a:r>
          </a:p>
        </p:txBody>
      </p:sp>
      <p:sp>
        <p:nvSpPr>
          <p:cNvPr id="61526" name="Rectangle 86"/>
          <p:cNvSpPr>
            <a:spLocks noChangeArrowheads="1"/>
          </p:cNvSpPr>
          <p:nvPr/>
        </p:nvSpPr>
        <p:spPr bwMode="auto">
          <a:xfrm>
            <a:off x="5930900" y="2624138"/>
            <a:ext cx="10509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</a:pPr>
            <a:r>
              <a:rPr lang="en-US" sz="1800" b="1">
                <a:latin typeface="Times New Roman" pitchFamily="18" charset="0"/>
              </a:rPr>
              <a:t>42.88</a:t>
            </a:r>
          </a:p>
        </p:txBody>
      </p:sp>
      <p:sp>
        <p:nvSpPr>
          <p:cNvPr id="61527" name="Rectangle 87"/>
          <p:cNvSpPr>
            <a:spLocks noChangeArrowheads="1"/>
          </p:cNvSpPr>
          <p:nvPr/>
        </p:nvSpPr>
        <p:spPr bwMode="auto">
          <a:xfrm>
            <a:off x="5930900" y="3048000"/>
            <a:ext cx="10509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</a:pPr>
            <a:r>
              <a:rPr lang="en-US" sz="1800" b="1">
                <a:latin typeface="Times New Roman" pitchFamily="18" charset="0"/>
              </a:rPr>
              <a:t>30.34</a:t>
            </a:r>
          </a:p>
        </p:txBody>
      </p:sp>
      <p:sp>
        <p:nvSpPr>
          <p:cNvPr id="1600600" name="Rectangle 88"/>
          <p:cNvSpPr>
            <a:spLocks noChangeArrowheads="1"/>
          </p:cNvSpPr>
          <p:nvPr/>
        </p:nvSpPr>
        <p:spPr bwMode="auto">
          <a:xfrm>
            <a:off x="5930900" y="3832225"/>
            <a:ext cx="10509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  <a:defRPr/>
            </a:pP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15.36</a:t>
            </a:r>
          </a:p>
        </p:txBody>
      </p:sp>
      <p:sp>
        <p:nvSpPr>
          <p:cNvPr id="61529" name="Rectangle 89"/>
          <p:cNvSpPr>
            <a:spLocks noChangeArrowheads="1"/>
          </p:cNvSpPr>
          <p:nvPr/>
        </p:nvSpPr>
        <p:spPr bwMode="auto">
          <a:xfrm>
            <a:off x="5930900" y="4254500"/>
            <a:ext cx="10509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</a:pPr>
            <a:r>
              <a:rPr lang="en-US" sz="1800" b="1" dirty="0">
                <a:latin typeface="Times New Roman" pitchFamily="18" charset="0"/>
              </a:rPr>
              <a:t>30.72</a:t>
            </a:r>
          </a:p>
        </p:txBody>
      </p:sp>
      <p:sp>
        <p:nvSpPr>
          <p:cNvPr id="61531" name="Rectangle 91"/>
          <p:cNvSpPr>
            <a:spLocks noChangeArrowheads="1"/>
          </p:cNvSpPr>
          <p:nvPr/>
        </p:nvSpPr>
        <p:spPr bwMode="auto">
          <a:xfrm>
            <a:off x="5930900" y="4724400"/>
            <a:ext cx="10509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</a:pPr>
            <a:r>
              <a:rPr lang="en-US" sz="1800" b="1" dirty="0">
                <a:latin typeface="Times New Roman" pitchFamily="18" charset="0"/>
              </a:rPr>
              <a:t>10.24</a:t>
            </a:r>
          </a:p>
        </p:txBody>
      </p:sp>
      <p:sp>
        <p:nvSpPr>
          <p:cNvPr id="1600604" name="Rectangle 92"/>
          <p:cNvSpPr>
            <a:spLocks noChangeArrowheads="1"/>
          </p:cNvSpPr>
          <p:nvPr/>
        </p:nvSpPr>
        <p:spPr bwMode="auto">
          <a:xfrm>
            <a:off x="5930900" y="5562600"/>
            <a:ext cx="10509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  <a:defRPr/>
            </a:pP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2.56</a:t>
            </a:r>
          </a:p>
        </p:txBody>
      </p:sp>
      <p:sp>
        <p:nvSpPr>
          <p:cNvPr id="61533" name="Rectangle 93"/>
          <p:cNvSpPr>
            <a:spLocks noChangeArrowheads="1"/>
          </p:cNvSpPr>
          <p:nvPr/>
        </p:nvSpPr>
        <p:spPr bwMode="auto">
          <a:xfrm>
            <a:off x="5930900" y="5984875"/>
            <a:ext cx="10509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</a:pPr>
            <a:r>
              <a:rPr lang="en-US" sz="1800" b="1" dirty="0">
                <a:latin typeface="Times New Roman" pitchFamily="18" charset="0"/>
              </a:rPr>
              <a:t>5.12</a:t>
            </a:r>
          </a:p>
        </p:txBody>
      </p:sp>
      <p:sp>
        <p:nvSpPr>
          <p:cNvPr id="1600606" name="Rectangle 94"/>
          <p:cNvSpPr>
            <a:spLocks noChangeArrowheads="1"/>
          </p:cNvSpPr>
          <p:nvPr/>
        </p:nvSpPr>
        <p:spPr bwMode="auto">
          <a:xfrm>
            <a:off x="7132638" y="1524000"/>
            <a:ext cx="12763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63" tIns="46032" rIns="92063" bIns="46032" anchor="ctr"/>
          <a:lstStyle/>
          <a:p>
            <a:pPr>
              <a:defRPr/>
            </a:pPr>
            <a:r>
              <a:rPr lang="en-US" sz="1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Payload</a:t>
            </a:r>
          </a:p>
          <a:p>
            <a:pPr>
              <a:defRPr/>
            </a:pPr>
            <a:r>
              <a:rPr lang="en-US" sz="1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Rate Mbps</a:t>
            </a:r>
          </a:p>
        </p:txBody>
      </p:sp>
      <p:sp>
        <p:nvSpPr>
          <p:cNvPr id="61535" name="Rectangle 95"/>
          <p:cNvSpPr>
            <a:spLocks noChangeArrowheads="1"/>
          </p:cNvSpPr>
          <p:nvPr/>
        </p:nvSpPr>
        <p:spPr bwMode="auto">
          <a:xfrm>
            <a:off x="7245350" y="2624138"/>
            <a:ext cx="10509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</a:pPr>
            <a:r>
              <a:rPr lang="en-US" sz="1800" b="1" dirty="0">
                <a:latin typeface="Times New Roman" pitchFamily="18" charset="0"/>
              </a:rPr>
              <a:t>~</a:t>
            </a:r>
            <a:r>
              <a:rPr lang="en-US" sz="1800" b="1" dirty="0" smtClean="0">
                <a:solidFill>
                  <a:srgbClr val="FF0000"/>
                </a:solidFill>
                <a:latin typeface="Times New Roman" pitchFamily="18" charset="0"/>
              </a:rPr>
              <a:t>36</a:t>
            </a:r>
            <a:endParaRPr lang="en-US" sz="1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61536" name="Rectangle 96"/>
          <p:cNvSpPr>
            <a:spLocks noChangeArrowheads="1"/>
          </p:cNvSpPr>
          <p:nvPr/>
        </p:nvSpPr>
        <p:spPr bwMode="auto">
          <a:xfrm>
            <a:off x="7245350" y="3048000"/>
            <a:ext cx="10509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</a:pPr>
            <a:r>
              <a:rPr lang="en-US" sz="1800" b="1">
                <a:latin typeface="Times New Roman" pitchFamily="18" charset="0"/>
              </a:rPr>
              <a:t>~27</a:t>
            </a:r>
          </a:p>
        </p:txBody>
      </p:sp>
      <p:sp>
        <p:nvSpPr>
          <p:cNvPr id="1600609" name="Rectangle 97"/>
          <p:cNvSpPr>
            <a:spLocks noChangeArrowheads="1"/>
          </p:cNvSpPr>
          <p:nvPr/>
        </p:nvSpPr>
        <p:spPr bwMode="auto">
          <a:xfrm>
            <a:off x="7245350" y="3832225"/>
            <a:ext cx="10509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  <a:defRPr/>
            </a:pPr>
            <a:r>
              <a:rPr lang="en-US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~</a:t>
            </a:r>
            <a:r>
              <a:rPr lang="en-US" sz="1800" b="1" dirty="0" smtClean="0">
                <a:latin typeface="Times New Roman" pitchFamily="18" charset="0"/>
              </a:rPr>
              <a:t>13</a:t>
            </a:r>
            <a:endParaRPr lang="en-US" sz="1800" b="1" dirty="0">
              <a:latin typeface="Times New Roman" pitchFamily="18" charset="0"/>
            </a:endParaRPr>
          </a:p>
        </p:txBody>
      </p:sp>
      <p:sp>
        <p:nvSpPr>
          <p:cNvPr id="61538" name="Rectangle 98"/>
          <p:cNvSpPr>
            <a:spLocks noChangeArrowheads="1"/>
          </p:cNvSpPr>
          <p:nvPr/>
        </p:nvSpPr>
        <p:spPr bwMode="auto">
          <a:xfrm>
            <a:off x="7245350" y="4254500"/>
            <a:ext cx="10509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</a:pPr>
            <a:r>
              <a:rPr lang="en-US" sz="1800" b="1" dirty="0">
                <a:latin typeface="Times New Roman" pitchFamily="18" charset="0"/>
              </a:rPr>
              <a:t>~</a:t>
            </a:r>
            <a:r>
              <a:rPr lang="en-US" sz="1800" b="1" dirty="0" smtClean="0">
                <a:solidFill>
                  <a:srgbClr val="FF0000"/>
                </a:solidFill>
                <a:latin typeface="Times New Roman" pitchFamily="18" charset="0"/>
              </a:rPr>
              <a:t>27</a:t>
            </a:r>
            <a:endParaRPr lang="en-US" sz="1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61540" name="Rectangle 100"/>
          <p:cNvSpPr>
            <a:spLocks noChangeArrowheads="1"/>
          </p:cNvSpPr>
          <p:nvPr/>
        </p:nvSpPr>
        <p:spPr bwMode="auto">
          <a:xfrm>
            <a:off x="7245350" y="4724400"/>
            <a:ext cx="10509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</a:pPr>
            <a:r>
              <a:rPr lang="en-US" sz="1800" b="1">
                <a:latin typeface="Times New Roman" pitchFamily="18" charset="0"/>
              </a:rPr>
              <a:t>~9</a:t>
            </a:r>
          </a:p>
        </p:txBody>
      </p:sp>
      <p:sp>
        <p:nvSpPr>
          <p:cNvPr id="1600613" name="Rectangle 101"/>
          <p:cNvSpPr>
            <a:spLocks noChangeArrowheads="1"/>
          </p:cNvSpPr>
          <p:nvPr/>
        </p:nvSpPr>
        <p:spPr bwMode="auto">
          <a:xfrm>
            <a:off x="7245350" y="5562600"/>
            <a:ext cx="10509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  <a:defRPr/>
            </a:pP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~</a:t>
            </a:r>
            <a:r>
              <a:rPr lang="en-US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2.2</a:t>
            </a:r>
            <a:endParaRPr lang="en-US" sz="18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1542" name="Rectangle 102"/>
          <p:cNvSpPr>
            <a:spLocks noChangeArrowheads="1"/>
          </p:cNvSpPr>
          <p:nvPr/>
        </p:nvSpPr>
        <p:spPr bwMode="auto">
          <a:xfrm>
            <a:off x="7245350" y="5984875"/>
            <a:ext cx="10509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</a:pPr>
            <a:r>
              <a:rPr lang="en-US" sz="1800" b="1" dirty="0">
                <a:latin typeface="Times New Roman" pitchFamily="18" charset="0"/>
              </a:rPr>
              <a:t>~</a:t>
            </a:r>
            <a:r>
              <a:rPr lang="en-US" sz="1800" b="1" dirty="0" smtClean="0">
                <a:latin typeface="Times New Roman" pitchFamily="18" charset="0"/>
              </a:rPr>
              <a:t>4.5</a:t>
            </a:r>
            <a:endParaRPr lang="en-US" sz="1800" b="1" dirty="0">
              <a:latin typeface="Times New Roman" pitchFamily="18" charset="0"/>
            </a:endParaRPr>
          </a:p>
        </p:txBody>
      </p:sp>
      <p:sp>
        <p:nvSpPr>
          <p:cNvPr id="1600615" name="Rectangle 103"/>
          <p:cNvSpPr>
            <a:spLocks noChangeArrowheads="1"/>
          </p:cNvSpPr>
          <p:nvPr/>
        </p:nvSpPr>
        <p:spPr bwMode="auto">
          <a:xfrm>
            <a:off x="714375" y="3810000"/>
            <a:ext cx="1114425" cy="784225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0616" name="Rectangle 104"/>
          <p:cNvSpPr>
            <a:spLocks noChangeArrowheads="1"/>
          </p:cNvSpPr>
          <p:nvPr/>
        </p:nvSpPr>
        <p:spPr bwMode="auto">
          <a:xfrm>
            <a:off x="746125" y="3810000"/>
            <a:ext cx="10509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  <a:defRPr/>
            </a:pPr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64-QAM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>
              <a:lnSpc>
                <a:spcPct val="100000"/>
              </a:lnSpc>
              <a:defRPr/>
            </a:pPr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6 </a:t>
            </a:r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b/</a:t>
            </a:r>
            <a:r>
              <a:rPr lang="en-US" sz="1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sym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5" name="Rectangle 64"/>
          <p:cNvSpPr>
            <a:spLocks noChangeArrowheads="1"/>
          </p:cNvSpPr>
          <p:nvPr/>
        </p:nvSpPr>
        <p:spPr bwMode="auto">
          <a:xfrm>
            <a:off x="2057400" y="5148263"/>
            <a:ext cx="10509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</a:pPr>
            <a:r>
              <a:rPr lang="en-US" sz="1800" b="1" dirty="0">
                <a:latin typeface="Times New Roman" pitchFamily="18" charset="0"/>
              </a:rPr>
              <a:t>5-42</a:t>
            </a:r>
          </a:p>
        </p:txBody>
      </p:sp>
      <p:sp>
        <p:nvSpPr>
          <p:cNvPr id="116" name="Rectangle 73"/>
          <p:cNvSpPr>
            <a:spLocks noChangeArrowheads="1"/>
          </p:cNvSpPr>
          <p:nvPr/>
        </p:nvSpPr>
        <p:spPr bwMode="auto">
          <a:xfrm>
            <a:off x="3370262" y="5148263"/>
            <a:ext cx="10509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</a:pPr>
            <a:r>
              <a:rPr lang="en-US" sz="1800" b="1" dirty="0" smtClean="0">
                <a:latin typeface="Times New Roman" pitchFamily="18" charset="0"/>
              </a:rPr>
              <a:t>6.4</a:t>
            </a:r>
            <a:endParaRPr lang="en-US" sz="1800" b="1" dirty="0">
              <a:latin typeface="Times New Roman" pitchFamily="18" charset="0"/>
            </a:endParaRPr>
          </a:p>
        </p:txBody>
      </p:sp>
      <p:sp>
        <p:nvSpPr>
          <p:cNvPr id="117" name="Rectangle 82"/>
          <p:cNvSpPr>
            <a:spLocks noChangeArrowheads="1"/>
          </p:cNvSpPr>
          <p:nvPr/>
        </p:nvSpPr>
        <p:spPr bwMode="auto">
          <a:xfrm>
            <a:off x="4646612" y="5148263"/>
            <a:ext cx="10493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</a:pPr>
            <a:r>
              <a:rPr lang="en-US" sz="1800" b="1" dirty="0" smtClean="0">
                <a:latin typeface="Times New Roman" pitchFamily="18" charset="0"/>
              </a:rPr>
              <a:t>5.12</a:t>
            </a:r>
            <a:endParaRPr lang="en-US" sz="1800" b="1" dirty="0">
              <a:latin typeface="Times New Roman" pitchFamily="18" charset="0"/>
            </a:endParaRPr>
          </a:p>
        </p:txBody>
      </p:sp>
      <p:sp>
        <p:nvSpPr>
          <p:cNvPr id="118" name="Rectangle 91"/>
          <p:cNvSpPr>
            <a:spLocks noChangeArrowheads="1"/>
          </p:cNvSpPr>
          <p:nvPr/>
        </p:nvSpPr>
        <p:spPr bwMode="auto">
          <a:xfrm>
            <a:off x="5922962" y="5148263"/>
            <a:ext cx="10509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</a:pPr>
            <a:r>
              <a:rPr lang="en-US" sz="1800" b="1" dirty="0" smtClean="0">
                <a:latin typeface="Times New Roman" pitchFamily="18" charset="0"/>
              </a:rPr>
              <a:t>20.48</a:t>
            </a:r>
            <a:endParaRPr lang="en-US" sz="1800" b="1" dirty="0">
              <a:latin typeface="Times New Roman" pitchFamily="18" charset="0"/>
            </a:endParaRPr>
          </a:p>
        </p:txBody>
      </p:sp>
      <p:sp>
        <p:nvSpPr>
          <p:cNvPr id="119" name="Rectangle 100"/>
          <p:cNvSpPr>
            <a:spLocks noChangeArrowheads="1"/>
          </p:cNvSpPr>
          <p:nvPr/>
        </p:nvSpPr>
        <p:spPr bwMode="auto">
          <a:xfrm>
            <a:off x="7237412" y="5148263"/>
            <a:ext cx="10509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63" tIns="46032" rIns="92063" bIns="46032" anchor="ctr"/>
          <a:lstStyle/>
          <a:p>
            <a:pPr>
              <a:lnSpc>
                <a:spcPct val="100000"/>
              </a:lnSpc>
            </a:pPr>
            <a:r>
              <a:rPr lang="en-US" sz="1800" b="1" dirty="0" smtClean="0">
                <a:latin typeface="Times New Roman" pitchFamily="18" charset="0"/>
              </a:rPr>
              <a:t>~18</a:t>
            </a:r>
            <a:endParaRPr lang="en-US" sz="18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560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rapezoid 36"/>
          <p:cNvSpPr/>
          <p:nvPr/>
        </p:nvSpPr>
        <p:spPr>
          <a:xfrm>
            <a:off x="4247087" y="2204184"/>
            <a:ext cx="3607544" cy="1077432"/>
          </a:xfrm>
          <a:prstGeom prst="trapezoid">
            <a:avLst>
              <a:gd name="adj" fmla="val 8272"/>
            </a:avLst>
          </a:prstGeom>
          <a:pattFill prst="wdUpDiag">
            <a:fgClr>
              <a:srgbClr val="00DA05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pic>
        <p:nvPicPr>
          <p:cNvPr id="35" name="Picture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1008" y="2227767"/>
            <a:ext cx="155448" cy="1072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35" y="2224985"/>
            <a:ext cx="155448" cy="1072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" name="Trapezoid 35"/>
          <p:cNvSpPr/>
          <p:nvPr/>
        </p:nvSpPr>
        <p:spPr>
          <a:xfrm>
            <a:off x="2910647" y="2211480"/>
            <a:ext cx="837247" cy="1077432"/>
          </a:xfrm>
          <a:prstGeom prst="trapezoid">
            <a:avLst>
              <a:gd name="adj" fmla="val 8272"/>
            </a:avLst>
          </a:prstGeom>
          <a:pattFill prst="wdUpDiag">
            <a:fgClr>
              <a:srgbClr val="00DA05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305799" cy="838200"/>
          </a:xfrm>
        </p:spPr>
        <p:txBody>
          <a:bodyPr/>
          <a:lstStyle/>
          <a:p>
            <a:r>
              <a:rPr lang="en-US" dirty="0" smtClean="0"/>
              <a:t>DOCSIS 3.1 </a:t>
            </a:r>
            <a:r>
              <a:rPr lang="en-US" dirty="0"/>
              <a:t>US Frequency </a:t>
            </a:r>
            <a:r>
              <a:rPr lang="en-US" dirty="0" smtClean="0"/>
              <a:t>Usage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60" y="4267200"/>
            <a:ext cx="8460040" cy="1968237"/>
          </a:xfrm>
        </p:spPr>
        <p:txBody>
          <a:bodyPr/>
          <a:lstStyle/>
          <a:p>
            <a:r>
              <a:rPr lang="en-US" sz="2000" dirty="0" smtClean="0"/>
              <a:t>Using time division duplexing, legacy upstream SC-QAM signals can share the return spectrum with full-bandwidth OFDMA.</a:t>
            </a:r>
          </a:p>
          <a:p>
            <a:pPr lvl="1"/>
            <a:r>
              <a:rPr lang="en-US" sz="1700" dirty="0" smtClean="0"/>
              <a:t>	</a:t>
            </a:r>
            <a:r>
              <a:rPr lang="en-US" sz="1800" dirty="0" smtClean="0"/>
              <a:t>A DOCSIS 3.0 (or earlier) modem transmits when DOCSIS 3.1 modems are not transmitting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01630" y="7737407"/>
            <a:ext cx="184730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700719" y="3671777"/>
            <a:ext cx="909209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951679" y="3280445"/>
            <a:ext cx="596637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108 MHz</a:t>
            </a:r>
            <a:endParaRPr lang="en-US" sz="8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2315528" y="3288912"/>
            <a:ext cx="538929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42 MHz</a:t>
            </a:r>
            <a:endParaRPr lang="en-US" sz="800" b="1" dirty="0"/>
          </a:p>
        </p:txBody>
      </p:sp>
      <p:cxnSp>
        <p:nvCxnSpPr>
          <p:cNvPr id="57" name="Straight Connector 56"/>
          <p:cNvCxnSpPr/>
          <p:nvPr/>
        </p:nvCxnSpPr>
        <p:spPr>
          <a:xfrm>
            <a:off x="1706050" y="3201017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731180" y="3288912"/>
            <a:ext cx="538929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54 MHz</a:t>
            </a:r>
            <a:endParaRPr lang="en-US" sz="8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3472953" y="3280445"/>
            <a:ext cx="538929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88 MHz</a:t>
            </a:r>
            <a:endParaRPr lang="en-US" sz="8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1465077" y="3290691"/>
            <a:ext cx="481221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5</a:t>
            </a:r>
            <a:r>
              <a:rPr lang="en-US" sz="800" b="1" dirty="0" smtClean="0"/>
              <a:t> MHz</a:t>
            </a:r>
            <a:endParaRPr lang="en-US" sz="8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576033" y="3274290"/>
            <a:ext cx="6378893" cy="537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2609927" y="3201473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2926554" y="3199797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747893" y="3204030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4251413" y="3201017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150498" y="2496679"/>
            <a:ext cx="1914307" cy="4247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Downstream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703817" y="1324472"/>
            <a:ext cx="909345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Upstream SC-QAM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390309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rapezoid 22"/>
          <p:cNvSpPr/>
          <p:nvPr/>
        </p:nvSpPr>
        <p:spPr>
          <a:xfrm>
            <a:off x="1706913" y="2209800"/>
            <a:ext cx="897815" cy="1072896"/>
          </a:xfrm>
          <a:prstGeom prst="trapezoid">
            <a:avLst>
              <a:gd name="adj" fmla="val 4196"/>
            </a:avLst>
          </a:prstGeom>
          <a:solidFill>
            <a:srgbClr val="00D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37" name="Trapezoid 36"/>
          <p:cNvSpPr/>
          <p:nvPr/>
        </p:nvSpPr>
        <p:spPr>
          <a:xfrm>
            <a:off x="4247087" y="2204184"/>
            <a:ext cx="3607544" cy="1077432"/>
          </a:xfrm>
          <a:prstGeom prst="trapezoid">
            <a:avLst>
              <a:gd name="adj" fmla="val 8272"/>
            </a:avLst>
          </a:prstGeom>
          <a:pattFill prst="wdUpDiag">
            <a:fgClr>
              <a:srgbClr val="00DA05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36" name="Trapezoid 35"/>
          <p:cNvSpPr/>
          <p:nvPr/>
        </p:nvSpPr>
        <p:spPr>
          <a:xfrm>
            <a:off x="2910647" y="2211480"/>
            <a:ext cx="837247" cy="1077432"/>
          </a:xfrm>
          <a:prstGeom prst="trapezoid">
            <a:avLst>
              <a:gd name="adj" fmla="val 8272"/>
            </a:avLst>
          </a:prstGeom>
          <a:pattFill prst="wdUpDiag">
            <a:fgClr>
              <a:srgbClr val="00DA05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838200"/>
          </a:xfrm>
        </p:spPr>
        <p:txBody>
          <a:bodyPr/>
          <a:lstStyle/>
          <a:p>
            <a:r>
              <a:rPr lang="en-US" dirty="0" smtClean="0"/>
              <a:t>DOCSIS 3.1 </a:t>
            </a:r>
            <a:r>
              <a:rPr lang="en-US" dirty="0"/>
              <a:t>US Frequency </a:t>
            </a:r>
            <a:r>
              <a:rPr lang="en-US" dirty="0" smtClean="0"/>
              <a:t>Usage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267200"/>
            <a:ext cx="9143999" cy="2159001"/>
          </a:xfrm>
        </p:spPr>
        <p:txBody>
          <a:bodyPr/>
          <a:lstStyle/>
          <a:p>
            <a:r>
              <a:rPr lang="en-US" sz="2000" dirty="0"/>
              <a:t>Using time division duplexing, legacy </a:t>
            </a:r>
            <a:r>
              <a:rPr lang="en-US" sz="2000" dirty="0" smtClean="0"/>
              <a:t>US </a:t>
            </a:r>
            <a:r>
              <a:rPr lang="en-US" sz="2000" dirty="0" err="1" smtClean="0"/>
              <a:t>chs</a:t>
            </a:r>
            <a:r>
              <a:rPr lang="en-US" sz="2000" dirty="0" smtClean="0"/>
              <a:t> can </a:t>
            </a:r>
            <a:r>
              <a:rPr lang="en-US" sz="2000" dirty="0"/>
              <a:t>share </a:t>
            </a:r>
            <a:r>
              <a:rPr lang="en-US" sz="2000" dirty="0" smtClean="0"/>
              <a:t>US </a:t>
            </a:r>
            <a:r>
              <a:rPr lang="en-US" sz="2000" dirty="0"/>
              <a:t>spectrum with full-bandwidth </a:t>
            </a:r>
            <a:r>
              <a:rPr lang="en-US" sz="2000" dirty="0" err="1" smtClean="0"/>
              <a:t>OFDMA</a:t>
            </a:r>
            <a:endParaRPr lang="en-US" sz="2000" dirty="0" smtClean="0"/>
          </a:p>
          <a:p>
            <a:pPr marL="457200" lvl="1" indent="0"/>
            <a:r>
              <a:rPr lang="en-US" sz="1800" dirty="0" smtClean="0"/>
              <a:t>DOCSIS 3.1 CM transmits when legacy CMs not transmitting </a:t>
            </a:r>
            <a:endParaRPr lang="en-US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4501630" y="7737407"/>
            <a:ext cx="184730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700719" y="3671777"/>
            <a:ext cx="909209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951679" y="3280445"/>
            <a:ext cx="596637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108 MHz</a:t>
            </a:r>
            <a:endParaRPr lang="en-US" sz="8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2315528" y="3288912"/>
            <a:ext cx="538929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42 MHz</a:t>
            </a:r>
            <a:endParaRPr lang="en-US" sz="800" b="1" dirty="0"/>
          </a:p>
        </p:txBody>
      </p:sp>
      <p:cxnSp>
        <p:nvCxnSpPr>
          <p:cNvPr id="57" name="Straight Connector 56"/>
          <p:cNvCxnSpPr/>
          <p:nvPr/>
        </p:nvCxnSpPr>
        <p:spPr>
          <a:xfrm>
            <a:off x="1706050" y="3201017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731180" y="3288912"/>
            <a:ext cx="538929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54 MHz</a:t>
            </a:r>
            <a:endParaRPr lang="en-US" sz="8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3472953" y="3280445"/>
            <a:ext cx="538929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88 MHz</a:t>
            </a:r>
            <a:endParaRPr lang="en-US" sz="8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1465077" y="3290691"/>
            <a:ext cx="481221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5</a:t>
            </a:r>
            <a:r>
              <a:rPr lang="en-US" sz="800" b="1" dirty="0" smtClean="0"/>
              <a:t> MHz</a:t>
            </a:r>
            <a:endParaRPr lang="en-US" sz="8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576033" y="3274290"/>
            <a:ext cx="6378893" cy="537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2609927" y="3201473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2926554" y="3199797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747893" y="3204030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4251413" y="3201017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150498" y="2496679"/>
            <a:ext cx="1914307" cy="4247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Downstream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703817" y="1324472"/>
            <a:ext cx="909345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Upstream OFDMA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7976893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rapezoid 24"/>
          <p:cNvSpPr/>
          <p:nvPr/>
        </p:nvSpPr>
        <p:spPr>
          <a:xfrm>
            <a:off x="2520783" y="2206847"/>
            <a:ext cx="82084" cy="1072896"/>
          </a:xfrm>
          <a:prstGeom prst="trapezoid">
            <a:avLst>
              <a:gd name="adj" fmla="val 20280"/>
            </a:avLst>
          </a:prstGeom>
          <a:solidFill>
            <a:srgbClr val="00D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pic>
        <p:nvPicPr>
          <p:cNvPr id="24" name="Picture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35" y="2209233"/>
            <a:ext cx="155448" cy="1072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1008" y="2208717"/>
            <a:ext cx="155448" cy="1072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Trapezoid 22"/>
          <p:cNvSpPr/>
          <p:nvPr/>
        </p:nvSpPr>
        <p:spPr>
          <a:xfrm>
            <a:off x="1706913" y="2209800"/>
            <a:ext cx="494095" cy="1072896"/>
          </a:xfrm>
          <a:prstGeom prst="trapezoid">
            <a:avLst>
              <a:gd name="adj" fmla="val 6938"/>
            </a:avLst>
          </a:prstGeom>
          <a:solidFill>
            <a:srgbClr val="00D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37" name="Trapezoid 36"/>
          <p:cNvSpPr/>
          <p:nvPr/>
        </p:nvSpPr>
        <p:spPr>
          <a:xfrm>
            <a:off x="4247087" y="2204184"/>
            <a:ext cx="3607544" cy="1077432"/>
          </a:xfrm>
          <a:prstGeom prst="trapezoid">
            <a:avLst>
              <a:gd name="adj" fmla="val 8272"/>
            </a:avLst>
          </a:prstGeom>
          <a:pattFill prst="wdUpDiag">
            <a:fgClr>
              <a:srgbClr val="00DA05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36" name="Trapezoid 35"/>
          <p:cNvSpPr/>
          <p:nvPr/>
        </p:nvSpPr>
        <p:spPr>
          <a:xfrm>
            <a:off x="2910647" y="2211480"/>
            <a:ext cx="837247" cy="1077432"/>
          </a:xfrm>
          <a:prstGeom prst="trapezoid">
            <a:avLst>
              <a:gd name="adj" fmla="val 8272"/>
            </a:avLst>
          </a:prstGeom>
          <a:pattFill prst="wdUpDiag">
            <a:fgClr>
              <a:srgbClr val="00DA05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153399" cy="838200"/>
          </a:xfrm>
        </p:spPr>
        <p:txBody>
          <a:bodyPr/>
          <a:lstStyle/>
          <a:p>
            <a:r>
              <a:rPr lang="en-US" dirty="0" smtClean="0"/>
              <a:t>DOCSIS 3.1 </a:t>
            </a:r>
            <a:r>
              <a:rPr lang="en-US" dirty="0"/>
              <a:t>US Frequency </a:t>
            </a:r>
            <a:r>
              <a:rPr lang="en-US" dirty="0" smtClean="0"/>
              <a:t>Usage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267200"/>
            <a:ext cx="8713450" cy="2159001"/>
          </a:xfrm>
        </p:spPr>
        <p:txBody>
          <a:bodyPr/>
          <a:lstStyle/>
          <a:p>
            <a:r>
              <a:rPr lang="en-US" sz="2000" dirty="0" smtClean="0"/>
              <a:t>Alternatively, </a:t>
            </a:r>
            <a:r>
              <a:rPr lang="en-US" sz="2000" dirty="0" err="1" smtClean="0"/>
              <a:t>OFDMA</a:t>
            </a:r>
            <a:r>
              <a:rPr lang="en-US" sz="2000" dirty="0" smtClean="0"/>
              <a:t> ch can be configured with exclusion band to accommodate legacy </a:t>
            </a:r>
            <a:r>
              <a:rPr lang="en-US" sz="2000" dirty="0" err="1" smtClean="0"/>
              <a:t>chs</a:t>
            </a:r>
            <a:r>
              <a:rPr lang="en-US" sz="2000" dirty="0" smtClean="0"/>
              <a:t>, while </a:t>
            </a:r>
            <a:r>
              <a:rPr lang="en-US" sz="2000" dirty="0" err="1" smtClean="0"/>
              <a:t>OFDMA</a:t>
            </a:r>
            <a:r>
              <a:rPr lang="en-US" sz="2000" dirty="0" smtClean="0"/>
              <a:t> signal occupies rest of spectrum</a:t>
            </a:r>
            <a:endParaRPr lang="en-US" sz="1800" dirty="0"/>
          </a:p>
          <a:p>
            <a:pPr marL="457200" lvl="1" indent="0"/>
            <a:r>
              <a:rPr lang="en-US" sz="1800" dirty="0" smtClean="0"/>
              <a:t>Allows legacy and DOCSIS 3.1 CMs to use spectrum simultaneously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01630" y="7737407"/>
            <a:ext cx="184730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700719" y="3671777"/>
            <a:ext cx="909209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951679" y="3280445"/>
            <a:ext cx="596637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108 MHz</a:t>
            </a:r>
            <a:endParaRPr lang="en-US" sz="8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2315528" y="3288912"/>
            <a:ext cx="538929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42 MHz</a:t>
            </a:r>
            <a:endParaRPr lang="en-US" sz="800" b="1" dirty="0"/>
          </a:p>
        </p:txBody>
      </p:sp>
      <p:cxnSp>
        <p:nvCxnSpPr>
          <p:cNvPr id="57" name="Straight Connector 56"/>
          <p:cNvCxnSpPr/>
          <p:nvPr/>
        </p:nvCxnSpPr>
        <p:spPr>
          <a:xfrm>
            <a:off x="1706050" y="3201017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731180" y="3288912"/>
            <a:ext cx="538929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54 MHz</a:t>
            </a:r>
            <a:endParaRPr lang="en-US" sz="8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3472953" y="3280445"/>
            <a:ext cx="538929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88 MHz</a:t>
            </a:r>
            <a:endParaRPr lang="en-US" sz="8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1465077" y="3290691"/>
            <a:ext cx="481221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5</a:t>
            </a:r>
            <a:r>
              <a:rPr lang="en-US" sz="800" b="1" dirty="0" smtClean="0"/>
              <a:t> MHz</a:t>
            </a:r>
            <a:endParaRPr lang="en-US" sz="8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576033" y="3274290"/>
            <a:ext cx="6378893" cy="537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2609927" y="3201473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2926554" y="3199797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747893" y="3204030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4251413" y="3201017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150498" y="2496679"/>
            <a:ext cx="1914307" cy="4247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Downstream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703817" y="1324472"/>
            <a:ext cx="909345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Upstream OFDMA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411125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 for OFDM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1" y="1514932"/>
            <a:ext cx="8261354" cy="4525963"/>
          </a:xfrm>
        </p:spPr>
        <p:txBody>
          <a:bodyPr/>
          <a:lstStyle/>
          <a:p>
            <a:r>
              <a:rPr lang="en-US" dirty="0" smtClean="0"/>
              <a:t>Each subcarrier has its own MER</a:t>
            </a:r>
          </a:p>
          <a:p>
            <a:r>
              <a:rPr lang="en-US" dirty="0" smtClean="0"/>
              <a:t>Thus challenges in how to track MER for </a:t>
            </a:r>
            <a:r>
              <a:rPr lang="en-US" dirty="0" err="1" smtClean="0"/>
              <a:t>OFDM</a:t>
            </a:r>
            <a:r>
              <a:rPr lang="en-US" dirty="0" smtClean="0"/>
              <a:t> ch</a:t>
            </a:r>
          </a:p>
          <a:p>
            <a:r>
              <a:rPr lang="en-US" dirty="0" smtClean="0"/>
              <a:t>One possibility is to track average MER across ch</a:t>
            </a:r>
          </a:p>
          <a:p>
            <a:r>
              <a:rPr lang="en-US" dirty="0" smtClean="0"/>
              <a:t>Another option is to track bandwidth efficiency for ch</a:t>
            </a:r>
            <a:br>
              <a:rPr lang="en-US" dirty="0" smtClean="0"/>
            </a:br>
            <a:r>
              <a:rPr lang="en-US" dirty="0" smtClean="0"/>
              <a:t>(percentage of theoretical efficiency)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66649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763000" cy="838200"/>
          </a:xfrm>
        </p:spPr>
        <p:txBody>
          <a:bodyPr/>
          <a:lstStyle/>
          <a:p>
            <a:pPr eaLnBrk="1" hangingPunct="1"/>
            <a:r>
              <a:rPr lang="en-US" dirty="0" smtClean="0"/>
              <a:t>DOCSIS 3.1 DS Targets</a:t>
            </a:r>
            <a:endParaRPr lang="en-US" sz="2800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86800" cy="4953000"/>
          </a:xfrm>
        </p:spPr>
        <p:txBody>
          <a:bodyPr/>
          <a:lstStyle/>
          <a:p>
            <a:pPr marL="461963" indent="-342900">
              <a:lnSpc>
                <a:spcPct val="85000"/>
              </a:lnSpc>
              <a:buFont typeface="Arial" pitchFamily="34" charset="0"/>
              <a:buChar char="•"/>
            </a:pPr>
            <a:r>
              <a:rPr lang="en-US" dirty="0" smtClean="0"/>
              <a:t>1024-QAM target modulation with spec out to 16384-QAM</a:t>
            </a:r>
          </a:p>
          <a:p>
            <a:pPr marL="800100" lvl="1" indent="-342900">
              <a:lnSpc>
                <a:spcPct val="85000"/>
              </a:lnSpc>
              <a:buFont typeface="Arial" pitchFamily="34" charset="0"/>
              <a:buChar char="•"/>
            </a:pPr>
            <a:r>
              <a:rPr lang="en-US" dirty="0" smtClean="0"/>
              <a:t>If DS 256-QAM works today, </a:t>
            </a:r>
            <a:r>
              <a:rPr lang="en-US" dirty="0" err="1" smtClean="0"/>
              <a:t>D3.1</a:t>
            </a:r>
            <a:r>
              <a:rPr lang="en-US" dirty="0" smtClean="0"/>
              <a:t> 1024-QAM with LDPC should work with no changes to the plant</a:t>
            </a:r>
          </a:p>
          <a:p>
            <a:pPr marL="461963" indent="-342900">
              <a:lnSpc>
                <a:spcPct val="85000"/>
              </a:lnSpc>
              <a:buFont typeface="Arial" pitchFamily="34" charset="0"/>
              <a:buChar char="•"/>
            </a:pPr>
            <a:r>
              <a:rPr lang="en-US" dirty="0" smtClean="0"/>
              <a:t>D3.1 CMs will work with both legacy SC-QAM &amp; </a:t>
            </a:r>
            <a:r>
              <a:rPr lang="en-US" dirty="0" err="1" smtClean="0"/>
              <a:t>OFDM</a:t>
            </a:r>
            <a:r>
              <a:rPr lang="en-US" dirty="0" smtClean="0"/>
              <a:t> </a:t>
            </a:r>
          </a:p>
          <a:p>
            <a:pPr marL="461963" indent="-342900">
              <a:lnSpc>
                <a:spcPct val="85000"/>
              </a:lnSpc>
              <a:buFont typeface="Arial" pitchFamily="34" charset="0"/>
              <a:buChar char="•"/>
            </a:pPr>
            <a:r>
              <a:rPr lang="en-US" dirty="0" smtClean="0"/>
              <a:t>Target same SNR requirements as existing DOCSIS</a:t>
            </a:r>
          </a:p>
          <a:p>
            <a:pPr marL="800100" lvl="1" indent="-342900">
              <a:lnSpc>
                <a:spcPct val="85000"/>
              </a:lnSpc>
              <a:buFont typeface="Arial" pitchFamily="34" charset="0"/>
              <a:buChar char="•"/>
            </a:pPr>
            <a:r>
              <a:rPr lang="en-US" dirty="0" err="1" smtClean="0"/>
              <a:t>LDPC</a:t>
            </a:r>
            <a:r>
              <a:rPr lang="en-US" dirty="0" smtClean="0"/>
              <a:t> more effective at error correction</a:t>
            </a:r>
          </a:p>
          <a:p>
            <a:pPr marL="461963" indent="-342900">
              <a:lnSpc>
                <a:spcPct val="85000"/>
              </a:lnSpc>
              <a:buFont typeface="Arial" pitchFamily="34" charset="0"/>
              <a:buChar char="•"/>
            </a:pPr>
            <a:r>
              <a:rPr lang="en-US" dirty="0" smtClean="0"/>
              <a:t>Bonding between SC-QAM and OFDM</a:t>
            </a:r>
            <a:r>
              <a:rPr lang="en-US" dirty="0"/>
              <a:t> </a:t>
            </a:r>
            <a:r>
              <a:rPr lang="en-US" dirty="0" smtClean="0"/>
              <a:t>if required</a:t>
            </a:r>
          </a:p>
          <a:p>
            <a:pPr marL="461963" indent="-342900">
              <a:lnSpc>
                <a:spcPct val="85000"/>
              </a:lnSpc>
              <a:buFont typeface="Arial" pitchFamily="34" charset="0"/>
              <a:buChar char="•"/>
            </a:pPr>
            <a:r>
              <a:rPr lang="en-US" dirty="0"/>
              <a:t>Plant conditions can vary </a:t>
            </a:r>
            <a:r>
              <a:rPr lang="en-US" dirty="0" smtClean="0"/>
              <a:t>by location</a:t>
            </a:r>
          </a:p>
          <a:p>
            <a:pPr marL="800100" lvl="1" indent="-342900">
              <a:lnSpc>
                <a:spcPct val="85000"/>
              </a:lnSpc>
              <a:buFont typeface="Arial" pitchFamily="34" charset="0"/>
              <a:buChar char="•"/>
            </a:pPr>
            <a:r>
              <a:rPr lang="en-US" dirty="0" smtClean="0"/>
              <a:t>Can have </a:t>
            </a:r>
            <a:r>
              <a:rPr lang="en-US" dirty="0"/>
              <a:t>multiple modulation </a:t>
            </a:r>
            <a:r>
              <a:rPr lang="en-US" dirty="0" smtClean="0"/>
              <a:t>profiles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539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763000" cy="1066800"/>
          </a:xfrm>
        </p:spPr>
        <p:txBody>
          <a:bodyPr/>
          <a:lstStyle/>
          <a:p>
            <a:pPr eaLnBrk="1" hangingPunct="1"/>
            <a:r>
              <a:rPr lang="en-US" dirty="0" smtClean="0"/>
              <a:t>DOCSIS 3.1 US Targets</a:t>
            </a:r>
            <a:endParaRPr lang="en-US" sz="2800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5715000" cy="4105275"/>
          </a:xfrm>
        </p:spPr>
        <p:txBody>
          <a:bodyPr/>
          <a:lstStyle/>
          <a:p>
            <a:pPr marL="461963" indent="-342900">
              <a:lnSpc>
                <a:spcPct val="85000"/>
              </a:lnSpc>
              <a:buFont typeface="Arial" pitchFamily="34" charset="0"/>
              <a:buChar char="•"/>
            </a:pPr>
            <a:r>
              <a:rPr lang="en-US" sz="2100" dirty="0" smtClean="0"/>
              <a:t>OFDMA – users dynamically assigned subcarriers</a:t>
            </a:r>
          </a:p>
          <a:p>
            <a:pPr marL="800100" lvl="1" indent="-342900">
              <a:lnSpc>
                <a:spcPct val="85000"/>
              </a:lnSpc>
              <a:buFont typeface="Arial" pitchFamily="34" charset="0"/>
              <a:buChar char="•"/>
            </a:pPr>
            <a:r>
              <a:rPr lang="en-US" sz="1800" dirty="0"/>
              <a:t>M</a:t>
            </a:r>
            <a:r>
              <a:rPr lang="en-US" sz="1800" dirty="0" smtClean="0"/>
              <a:t>ultiple CMs talking on US</a:t>
            </a:r>
          </a:p>
          <a:p>
            <a:pPr marL="461963" indent="-342900">
              <a:lnSpc>
                <a:spcPct val="85000"/>
              </a:lnSpc>
              <a:buFont typeface="Arial" pitchFamily="34" charset="0"/>
              <a:buChar char="•"/>
            </a:pPr>
            <a:r>
              <a:rPr lang="en-US" sz="2100" dirty="0" smtClean="0"/>
              <a:t>256-QAM target modulation with spec out to 4096-QAM</a:t>
            </a:r>
          </a:p>
          <a:p>
            <a:pPr marL="800100" lvl="1" indent="-342900">
              <a:lnSpc>
                <a:spcPct val="85000"/>
              </a:lnSpc>
              <a:buFont typeface="Arial" pitchFamily="34" charset="0"/>
              <a:buChar char="•"/>
            </a:pPr>
            <a:r>
              <a:rPr lang="en-US" sz="1800" dirty="0" smtClean="0"/>
              <a:t>If US 64-QAM works today, </a:t>
            </a:r>
            <a:r>
              <a:rPr lang="en-US" sz="1800" dirty="0" err="1" smtClean="0"/>
              <a:t>D3.1</a:t>
            </a:r>
            <a:r>
              <a:rPr lang="en-US" sz="1800" dirty="0" smtClean="0"/>
              <a:t> 256-QAM with LDPC should work with no changes to the plant</a:t>
            </a:r>
          </a:p>
          <a:p>
            <a:pPr marL="461963" indent="-342900">
              <a:lnSpc>
                <a:spcPct val="85000"/>
              </a:lnSpc>
              <a:buFont typeface="Arial" pitchFamily="34" charset="0"/>
              <a:buChar char="•"/>
            </a:pPr>
            <a:r>
              <a:rPr lang="en-US" sz="2100" dirty="0" smtClean="0"/>
              <a:t>Existing spectrum shared between </a:t>
            </a:r>
            <a:r>
              <a:rPr lang="en-US" sz="2100" dirty="0" err="1" smtClean="0"/>
              <a:t>ATDMA</a:t>
            </a:r>
            <a:r>
              <a:rPr lang="en-US" sz="2100" dirty="0" smtClean="0"/>
              <a:t> / </a:t>
            </a:r>
            <a:r>
              <a:rPr lang="en-US" sz="2100" dirty="0" err="1" smtClean="0"/>
              <a:t>SCDMA</a:t>
            </a:r>
            <a:r>
              <a:rPr lang="en-US" sz="2100" dirty="0" smtClean="0"/>
              <a:t> and </a:t>
            </a:r>
            <a:r>
              <a:rPr lang="en-US" sz="2100" dirty="0" err="1" smtClean="0"/>
              <a:t>OFDMA</a:t>
            </a:r>
            <a:r>
              <a:rPr lang="en-US" sz="2100" dirty="0" smtClean="0"/>
              <a:t>; new spectrum </a:t>
            </a:r>
            <a:r>
              <a:rPr lang="en-US" sz="2100" dirty="0" err="1" smtClean="0"/>
              <a:t>OFDMA</a:t>
            </a:r>
            <a:r>
              <a:rPr lang="en-US" sz="2100" dirty="0" smtClean="0"/>
              <a:t> only</a:t>
            </a:r>
          </a:p>
          <a:p>
            <a:pPr marL="461963" indent="-342900">
              <a:lnSpc>
                <a:spcPct val="85000"/>
              </a:lnSpc>
              <a:buFont typeface="Arial" pitchFamily="34" charset="0"/>
              <a:buChar char="•"/>
            </a:pPr>
            <a:r>
              <a:rPr lang="en-US" sz="2100" dirty="0" err="1" smtClean="0"/>
              <a:t>OFDMA</a:t>
            </a:r>
            <a:r>
              <a:rPr lang="en-US" sz="2100" dirty="0" smtClean="0"/>
              <a:t> ch can span entire US spectrum and null carriers to prevent interference with existing signals</a:t>
            </a:r>
          </a:p>
          <a:p>
            <a:pPr marL="461963" indent="-342900">
              <a:lnSpc>
                <a:spcPct val="85000"/>
              </a:lnSpc>
              <a:buFont typeface="Arial" pitchFamily="34" charset="0"/>
              <a:buChar char="•"/>
            </a:pPr>
            <a:r>
              <a:rPr lang="en-US" sz="2100" dirty="0" smtClean="0"/>
              <a:t>Bonding between </a:t>
            </a:r>
            <a:r>
              <a:rPr lang="en-US" sz="2100" dirty="0" err="1" smtClean="0"/>
              <a:t>OFDMA</a:t>
            </a:r>
            <a:r>
              <a:rPr lang="en-US" sz="2100" dirty="0" smtClean="0"/>
              <a:t> and ATDMA / SCDMA if required</a:t>
            </a:r>
          </a:p>
          <a:p>
            <a:pPr marL="461963" indent="-342900">
              <a:lnSpc>
                <a:spcPct val="85000"/>
              </a:lnSpc>
              <a:buFont typeface="Arial" pitchFamily="34" charset="0"/>
              <a:buChar char="•"/>
            </a:pPr>
            <a:r>
              <a:rPr lang="en-US" sz="2100" dirty="0" smtClean="0"/>
              <a:t>SCDMA dropped from spec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867400" y="4267200"/>
            <a:ext cx="2888279" cy="2221586"/>
            <a:chOff x="2819400" y="5105400"/>
            <a:chExt cx="2888279" cy="2221586"/>
          </a:xfrm>
        </p:grpSpPr>
        <p:sp>
          <p:nvSpPr>
            <p:cNvPr id="4" name="Rounded Rectangle 3"/>
            <p:cNvSpPr/>
            <p:nvPr/>
          </p:nvSpPr>
          <p:spPr>
            <a:xfrm>
              <a:off x="3652731" y="6162784"/>
              <a:ext cx="1678005" cy="450965"/>
            </a:xfrm>
            <a:prstGeom prst="roundRect">
              <a:avLst/>
            </a:prstGeom>
            <a:solidFill>
              <a:srgbClr val="FDB813"/>
            </a:solidFill>
            <a:ln w="25400" cap="flat" cmpd="sng" algn="ctr">
              <a:solidFill>
                <a:srgbClr val="FDB813">
                  <a:shade val="50000"/>
                </a:srgbClr>
              </a:solidFill>
              <a:prstDash val="solid"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61922"/>
                  </a:solidFill>
                  <a:effectLst/>
                  <a:uLnTx/>
                  <a:uFillTx/>
                  <a:latin typeface="Neo Sans Intel" pitchFamily="34" charset="0"/>
                  <a:ea typeface="+mn-ea"/>
                  <a:cs typeface="Arial" pitchFamily="34" charset="0"/>
                </a:rPr>
                <a:t>OFDMA</a:t>
              </a:r>
            </a:p>
            <a:p>
              <a:pPr marL="0" marR="0" lvl="0" indent="0" algn="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61922"/>
                  </a:solidFill>
                  <a:effectLst/>
                  <a:uLnTx/>
                  <a:uFillTx/>
                  <a:latin typeface="Neo Sans Intel" pitchFamily="34" charset="0"/>
                  <a:ea typeface="+mn-ea"/>
                  <a:cs typeface="Arial" pitchFamily="34" charset="0"/>
                </a:rPr>
                <a:t>US PHY </a:t>
              </a:r>
            </a:p>
            <a:p>
              <a:pPr marL="0" marR="0" lvl="0" indent="0" algn="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61922"/>
                  </a:solidFill>
                  <a:effectLst/>
                  <a:uLnTx/>
                  <a:uFillTx/>
                  <a:latin typeface="Neo Sans Intel" pitchFamily="34" charset="0"/>
                  <a:ea typeface="+mn-ea"/>
                  <a:cs typeface="Arial" pitchFamily="34" charset="0"/>
                </a:rPr>
                <a:t>channel</a:t>
              </a:r>
            </a:p>
          </p:txBody>
        </p:sp>
        <p:cxnSp>
          <p:nvCxnSpPr>
            <p:cNvPr id="5" name="Straight Arrow Connector 4"/>
            <p:cNvCxnSpPr/>
            <p:nvPr/>
          </p:nvCxnSpPr>
          <p:spPr>
            <a:xfrm flipV="1">
              <a:off x="3253256" y="6607348"/>
              <a:ext cx="2247197" cy="6407"/>
            </a:xfrm>
            <a:prstGeom prst="straightConnector1">
              <a:avLst/>
            </a:prstGeom>
            <a:noFill/>
            <a:ln w="12700" cap="flat" cmpd="sng" algn="ctr">
              <a:solidFill>
                <a:srgbClr val="061922"/>
              </a:solidFill>
              <a:prstDash val="solid"/>
              <a:tailEnd type="arrow"/>
            </a:ln>
            <a:effectLst/>
          </p:spPr>
        </p:cxnSp>
        <p:cxnSp>
          <p:nvCxnSpPr>
            <p:cNvPr id="6" name="Straight Arrow Connector 5"/>
            <p:cNvCxnSpPr/>
            <p:nvPr/>
          </p:nvCxnSpPr>
          <p:spPr>
            <a:xfrm flipV="1">
              <a:off x="3531071" y="5885270"/>
              <a:ext cx="0" cy="867240"/>
            </a:xfrm>
            <a:prstGeom prst="straightConnector1">
              <a:avLst/>
            </a:prstGeom>
            <a:noFill/>
            <a:ln w="12700" cap="flat" cmpd="sng" algn="ctr">
              <a:solidFill>
                <a:srgbClr val="061922"/>
              </a:solidFill>
              <a:prstDash val="solid"/>
              <a:tailEnd type="arrow"/>
            </a:ln>
            <a:effectLst/>
          </p:spPr>
        </p:cxnSp>
        <p:sp>
          <p:nvSpPr>
            <p:cNvPr id="7" name="Rectangle 6"/>
            <p:cNvSpPr/>
            <p:nvPr/>
          </p:nvSpPr>
          <p:spPr>
            <a:xfrm>
              <a:off x="4267200" y="6060164"/>
              <a:ext cx="288927" cy="555034"/>
            </a:xfrm>
            <a:prstGeom prst="rect">
              <a:avLst/>
            </a:prstGeom>
            <a:gradFill rotWithShape="1">
              <a:gsLst>
                <a:gs pos="0">
                  <a:srgbClr val="A6CE39">
                    <a:shade val="51000"/>
                    <a:satMod val="130000"/>
                  </a:srgbClr>
                </a:gs>
                <a:gs pos="80000">
                  <a:srgbClr val="A6CE39">
                    <a:shade val="93000"/>
                    <a:satMod val="130000"/>
                  </a:srgbClr>
                </a:gs>
                <a:gs pos="100000">
                  <a:srgbClr val="A6CE39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A6CE39">
                  <a:shade val="95000"/>
                  <a:satMod val="105000"/>
                </a:srgbClr>
              </a:solidFill>
              <a:prstDash val="solid"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vert="vert270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61922"/>
                  </a:solidFill>
                  <a:effectLst/>
                  <a:uLnTx/>
                  <a:uFillTx/>
                  <a:latin typeface="Neo Sans Intel" pitchFamily="34" charset="0"/>
                  <a:ea typeface="+mn-ea"/>
                  <a:cs typeface="Arial" pitchFamily="34" charset="0"/>
                </a:rPr>
                <a:t>Legacy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819400" y="5980664"/>
              <a:ext cx="6592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</a:rPr>
                <a:t>PHY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902073" y="6060164"/>
              <a:ext cx="288927" cy="555034"/>
            </a:xfrm>
            <a:prstGeom prst="rect">
              <a:avLst/>
            </a:prstGeom>
            <a:gradFill rotWithShape="1">
              <a:gsLst>
                <a:gs pos="0">
                  <a:srgbClr val="A6CE39">
                    <a:shade val="51000"/>
                    <a:satMod val="130000"/>
                  </a:srgbClr>
                </a:gs>
                <a:gs pos="80000">
                  <a:srgbClr val="A6CE39">
                    <a:shade val="93000"/>
                    <a:satMod val="130000"/>
                  </a:srgbClr>
                </a:gs>
                <a:gs pos="100000">
                  <a:srgbClr val="A6CE39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A6CE39">
                  <a:shade val="95000"/>
                  <a:satMod val="105000"/>
                </a:srgbClr>
              </a:solidFill>
              <a:prstDash val="solid"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vert="vert270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61922"/>
                  </a:solidFill>
                  <a:effectLst/>
                  <a:uLnTx/>
                  <a:uFillTx/>
                  <a:latin typeface="Neo Sans Intel" pitchFamily="34" charset="0"/>
                  <a:ea typeface="+mn-ea"/>
                  <a:cs typeface="Arial" pitchFamily="34" charset="0"/>
                </a:rPr>
                <a:t>Legacy</a:t>
              </a:r>
            </a:p>
          </p:txBody>
        </p:sp>
        <p:cxnSp>
          <p:nvCxnSpPr>
            <p:cNvPr id="10" name="Straight Arrow Connector 9"/>
            <p:cNvCxnSpPr>
              <a:stCxn id="7" idx="0"/>
            </p:cNvCxnSpPr>
            <p:nvPr/>
          </p:nvCxnSpPr>
          <p:spPr>
            <a:xfrm flipH="1" flipV="1">
              <a:off x="4411663" y="5544152"/>
              <a:ext cx="1" cy="516012"/>
            </a:xfrm>
            <a:prstGeom prst="straightConnector1">
              <a:avLst/>
            </a:prstGeom>
            <a:noFill/>
            <a:ln w="12700" cap="flat" cmpd="sng" algn="ctr">
              <a:solidFill>
                <a:srgbClr val="061922"/>
              </a:solidFill>
              <a:prstDash val="solid"/>
              <a:tailEnd type="arrow"/>
            </a:ln>
            <a:effectLst/>
          </p:spPr>
        </p:cxnSp>
        <p:cxnSp>
          <p:nvCxnSpPr>
            <p:cNvPr id="11" name="Straight Arrow Connector 10"/>
            <p:cNvCxnSpPr>
              <a:stCxn id="9" idx="0"/>
            </p:cNvCxnSpPr>
            <p:nvPr/>
          </p:nvCxnSpPr>
          <p:spPr>
            <a:xfrm flipH="1" flipV="1">
              <a:off x="4046536" y="5561891"/>
              <a:ext cx="1" cy="498273"/>
            </a:xfrm>
            <a:prstGeom prst="straightConnector1">
              <a:avLst/>
            </a:prstGeom>
            <a:noFill/>
            <a:ln w="12700" cap="flat" cmpd="sng" algn="ctr">
              <a:solidFill>
                <a:srgbClr val="061922"/>
              </a:solidFill>
              <a:prstDash val="solid"/>
              <a:tailEnd type="arrow"/>
            </a:ln>
            <a:effectLst/>
          </p:spPr>
        </p:cxnSp>
        <p:sp>
          <p:nvSpPr>
            <p:cNvPr id="12" name="TextBox 11"/>
            <p:cNvSpPr txBox="1"/>
            <p:nvPr/>
          </p:nvSpPr>
          <p:spPr>
            <a:xfrm>
              <a:off x="5471717" y="6460671"/>
              <a:ext cx="2359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f</a:t>
              </a:r>
              <a:endPara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" name="Right Brace 12"/>
            <p:cNvSpPr/>
            <p:nvPr/>
          </p:nvSpPr>
          <p:spPr>
            <a:xfrm rot="5400000">
              <a:off x="4455983" y="5958213"/>
              <a:ext cx="248609" cy="1746533"/>
            </a:xfrm>
            <a:prstGeom prst="rightBrace">
              <a:avLst/>
            </a:prstGeom>
            <a:noFill/>
            <a:ln w="12700" cap="flat" cmpd="sng" algn="ctr">
              <a:solidFill>
                <a:srgbClr val="061922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61922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621819" y="7019209"/>
              <a:ext cx="19084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US Band</a:t>
              </a:r>
              <a:endPara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3755807" y="5105400"/>
              <a:ext cx="1608215" cy="420762"/>
            </a:xfrm>
            <a:prstGeom prst="roundRect">
              <a:avLst/>
            </a:prstGeom>
            <a:solidFill>
              <a:srgbClr val="00AEEF"/>
            </a:solidFill>
            <a:ln w="38100" cap="flat" cmpd="sng" algn="ctr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Neo Sans Intel" pitchFamily="34" charset="0"/>
                  <a:ea typeface="+mn-ea"/>
                  <a:cs typeface="Arial" pitchFamily="34" charset="0"/>
                </a:rPr>
                <a:t>Bonded Group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819400" y="5192559"/>
              <a:ext cx="6976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</a:rPr>
                <a:t>MAC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24949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763000" cy="838200"/>
          </a:xfrm>
        </p:spPr>
        <p:txBody>
          <a:bodyPr/>
          <a:lstStyle/>
          <a:p>
            <a:pPr eaLnBrk="1" hangingPunct="1"/>
            <a:r>
              <a:rPr lang="en-US" dirty="0" smtClean="0"/>
              <a:t>What Can We Do Now with DOCSIS 3.0?</a:t>
            </a:r>
            <a:endParaRPr lang="en-US" sz="2800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305800" cy="4876800"/>
          </a:xfrm>
        </p:spPr>
        <p:txBody>
          <a:bodyPr/>
          <a:lstStyle/>
          <a:p>
            <a:pPr>
              <a:lnSpc>
                <a:spcPct val="85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Downstream </a:t>
            </a:r>
          </a:p>
          <a:p>
            <a:pPr marL="800100" lvl="1" indent="-342900">
              <a:lnSpc>
                <a:spcPct val="85000"/>
              </a:lnSpc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256-QAM on 6 MHz ch in DS (~36 Mbps/ch)</a:t>
            </a:r>
          </a:p>
          <a:p>
            <a:pPr marL="800100" lvl="1" indent="-342900">
              <a:lnSpc>
                <a:spcPct val="85000"/>
              </a:lnSpc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4.8 Gbps / (36 Mbps/ch) = 133 </a:t>
            </a:r>
            <a:r>
              <a:rPr lang="en-US" sz="2400" dirty="0" err="1" smtClean="0"/>
              <a:t>chs</a:t>
            </a:r>
            <a:endParaRPr lang="en-US" sz="2400" dirty="0" smtClean="0"/>
          </a:p>
          <a:p>
            <a:pPr marL="800100" lvl="1" indent="-342900">
              <a:lnSpc>
                <a:spcPct val="85000"/>
              </a:lnSpc>
              <a:spcBef>
                <a:spcPts val="0"/>
              </a:spcBef>
              <a:spcAft>
                <a:spcPts val="3000"/>
              </a:spcAft>
              <a:buFont typeface="Arial" pitchFamily="34" charset="0"/>
              <a:buChar char="•"/>
            </a:pPr>
            <a:r>
              <a:rPr lang="en-US" sz="2400" dirty="0" smtClean="0"/>
              <a:t>Full forward capacity of 860 MHz plant</a:t>
            </a:r>
            <a:endParaRPr lang="en-US" dirty="0" smtClean="0"/>
          </a:p>
          <a:p>
            <a:pPr>
              <a:lnSpc>
                <a:spcPct val="85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Upstream</a:t>
            </a:r>
          </a:p>
          <a:p>
            <a:pPr marL="800100" lvl="1" indent="-342900">
              <a:lnSpc>
                <a:spcPct val="85000"/>
              </a:lnSpc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64-QAM on 6.4 MHz ch in US (~27 Mbps)</a:t>
            </a:r>
          </a:p>
          <a:p>
            <a:pPr marL="800100" lvl="1" indent="-342900">
              <a:lnSpc>
                <a:spcPct val="85000"/>
              </a:lnSpc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1 Gbps / (27 Mbps / 6.4 MHz ch) = 37 </a:t>
            </a:r>
            <a:r>
              <a:rPr lang="en-US" sz="2400" dirty="0" err="1" smtClean="0"/>
              <a:t>chs</a:t>
            </a:r>
            <a:r>
              <a:rPr lang="en-US" sz="2400" dirty="0" smtClean="0"/>
              <a:t> or 237 MHz of US spectrum</a:t>
            </a:r>
          </a:p>
          <a:p>
            <a:pPr marL="800100" lvl="1" indent="-342900">
              <a:lnSpc>
                <a:spcPct val="85000"/>
              </a:lnSpc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5 – 42 MHz only provides 37 MHz</a:t>
            </a:r>
          </a:p>
        </p:txBody>
      </p:sp>
    </p:spTree>
    <p:extLst>
      <p:ext uri="{BB962C8B-B14F-4D97-AF65-F5344CB8AC3E}">
        <p14:creationId xmlns:p14="http://schemas.microsoft.com/office/powerpoint/2010/main" val="2245528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DOCSIS 3.1 Speeds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893093"/>
              </p:ext>
            </p:extLst>
          </p:nvPr>
        </p:nvGraphicFramePr>
        <p:xfrm>
          <a:off x="685800" y="1524000"/>
          <a:ext cx="7773989" cy="46482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887855"/>
                <a:gridCol w="1222693"/>
                <a:gridCol w="1335405"/>
                <a:gridCol w="1902143"/>
                <a:gridCol w="1425893"/>
              </a:tblGrid>
              <a:tr h="43061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60960" marB="6096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DOCSIS</a:t>
                      </a:r>
                      <a:r>
                        <a:rPr lang="en-US" sz="1800" baseline="0" dirty="0" smtClean="0"/>
                        <a:t> 3.0</a:t>
                      </a:r>
                      <a:endParaRPr lang="en-US" sz="1800" dirty="0"/>
                    </a:p>
                  </a:txBody>
                  <a:tcPr marT="60960" marB="60960"/>
                </a:tc>
                <a:tc hMerge="1">
                  <a:txBody>
                    <a:bodyPr/>
                    <a:lstStyle/>
                    <a:p>
                      <a:pPr algn="dist"/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DOCSIS 3.1</a:t>
                      </a:r>
                      <a:endParaRPr lang="en-US" sz="1800" dirty="0"/>
                    </a:p>
                  </a:txBody>
                  <a:tcPr marT="60960" marB="6096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061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Initial</a:t>
                      </a:r>
                      <a:endParaRPr lang="en-US" sz="18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Future</a:t>
                      </a:r>
                      <a:endParaRPr lang="en-US" sz="18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Initial </a:t>
                      </a:r>
                      <a:endParaRPr lang="en-US" sz="18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Future</a:t>
                      </a:r>
                      <a:endParaRPr lang="en-US" sz="1800" dirty="0"/>
                    </a:p>
                  </a:txBody>
                  <a:tcPr marT="60960" marB="60960"/>
                </a:tc>
              </a:tr>
              <a:tr h="43417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DS Range (MHz)</a:t>
                      </a:r>
                      <a:endParaRPr lang="en-US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54 – 1002</a:t>
                      </a:r>
                      <a:endParaRPr lang="en-US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108 – 1002</a:t>
                      </a:r>
                      <a:endParaRPr lang="en-US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258 – 1218</a:t>
                      </a:r>
                      <a:endParaRPr lang="en-US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504 - 1794</a:t>
                      </a:r>
                      <a:endParaRPr lang="en-US" sz="1600" dirty="0"/>
                    </a:p>
                  </a:txBody>
                  <a:tcPr marT="60960" marB="60960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DS QAM Level</a:t>
                      </a:r>
                      <a:endParaRPr lang="en-US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256</a:t>
                      </a:r>
                      <a:endParaRPr lang="en-US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256</a:t>
                      </a:r>
                      <a:endParaRPr lang="en-US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256 – 4096</a:t>
                      </a:r>
                      <a:endParaRPr lang="en-US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256 – 16,384</a:t>
                      </a:r>
                      <a:endParaRPr lang="en-US" sz="1600" dirty="0"/>
                    </a:p>
                  </a:txBody>
                  <a:tcPr marT="60960" marB="60960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# DS Channels</a:t>
                      </a:r>
                      <a:endParaRPr lang="en-US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 SC-QAM</a:t>
                      </a:r>
                      <a:endParaRPr lang="en-US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32 SC-QAM</a:t>
                      </a:r>
                      <a:endParaRPr lang="en-US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 x 192 MHz</a:t>
                      </a:r>
                      <a:endParaRPr lang="en-US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 x 192 MHz</a:t>
                      </a:r>
                      <a:endParaRPr lang="en-US" sz="1600" dirty="0"/>
                    </a:p>
                  </a:txBody>
                  <a:tcPr marT="60960" marB="60960"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DS Capacity (bps)</a:t>
                      </a:r>
                      <a:endParaRPr lang="en-US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300 Mbps</a:t>
                      </a:r>
                      <a:endParaRPr lang="en-US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1.2 Gbps</a:t>
                      </a:r>
                      <a:endParaRPr lang="en-US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 Gbps</a:t>
                      </a:r>
                      <a:endParaRPr lang="en-US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 Gbps</a:t>
                      </a:r>
                      <a:endParaRPr lang="en-US" sz="1600" dirty="0"/>
                    </a:p>
                  </a:txBody>
                  <a:tcPr marT="60960" marB="60960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US Range (MHz)</a:t>
                      </a:r>
                      <a:endParaRPr lang="en-US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 – 42</a:t>
                      </a:r>
                      <a:endParaRPr lang="en-US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 – 85</a:t>
                      </a:r>
                      <a:endParaRPr lang="en-US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5-85, 5-204</a:t>
                      </a:r>
                      <a:endParaRPr lang="en-US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5 - 400</a:t>
                      </a:r>
                      <a:endParaRPr lang="en-US" sz="1600" dirty="0"/>
                    </a:p>
                  </a:txBody>
                  <a:tcPr marT="60960" marB="60960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US QAM Level</a:t>
                      </a:r>
                      <a:endParaRPr lang="en-US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64</a:t>
                      </a:r>
                      <a:endParaRPr lang="en-US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64</a:t>
                      </a:r>
                      <a:endParaRPr lang="en-US" sz="1600" dirty="0"/>
                    </a:p>
                  </a:txBody>
                  <a:tcPr marT="60960" marB="6096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256 - 4096</a:t>
                      </a:r>
                      <a:endParaRPr lang="en-US" sz="1600" dirty="0"/>
                    </a:p>
                  </a:txBody>
                  <a:tcPr marT="60960" marB="60960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# US Channels</a:t>
                      </a:r>
                      <a:endParaRPr lang="en-US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 SC-QAM</a:t>
                      </a:r>
                      <a:endParaRPr lang="en-US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 SC-QAM</a:t>
                      </a:r>
                      <a:endParaRPr lang="en-US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 x 96 MHz</a:t>
                      </a:r>
                      <a:endParaRPr lang="en-US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 x 96 MHz</a:t>
                      </a:r>
                      <a:endParaRPr lang="en-US" sz="1600" dirty="0"/>
                    </a:p>
                  </a:txBody>
                  <a:tcPr marT="60960" marB="60960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US Capacity (bps)</a:t>
                      </a:r>
                      <a:endParaRPr lang="en-US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100 Mbps</a:t>
                      </a:r>
                      <a:endParaRPr lang="en-US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300 Mbps</a:t>
                      </a:r>
                      <a:endParaRPr lang="en-US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400 Mbps, 1 Gbps</a:t>
                      </a:r>
                      <a:endParaRPr lang="en-US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2.5 Gbps</a:t>
                      </a:r>
                      <a:endParaRPr lang="en-US" sz="1600" dirty="0"/>
                    </a:p>
                  </a:txBody>
                  <a:tcPr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93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Profile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1846" y="1600201"/>
            <a:ext cx="5265616" cy="4525963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CM</a:t>
            </a:r>
          </a:p>
          <a:p>
            <a:r>
              <a:rPr lang="en-US" dirty="0" smtClean="0"/>
              <a:t>Reports MER and receive power of each subcarrier</a:t>
            </a:r>
          </a:p>
          <a:p>
            <a:r>
              <a:rPr lang="en-US" dirty="0" smtClean="0"/>
              <a:t>Can test its ability to receive unused profiles and report result</a:t>
            </a:r>
          </a:p>
          <a:p>
            <a:pPr marL="0" indent="0">
              <a:buNone/>
            </a:pPr>
            <a:r>
              <a:rPr lang="en-US" u="sng" dirty="0" smtClean="0"/>
              <a:t>CMTS</a:t>
            </a:r>
          </a:p>
          <a:p>
            <a:r>
              <a:rPr lang="en-US" dirty="0"/>
              <a:t>U</a:t>
            </a:r>
            <a:r>
              <a:rPr lang="en-US" dirty="0" smtClean="0"/>
              <a:t>pdates and publishes profiles</a:t>
            </a:r>
          </a:p>
          <a:p>
            <a:r>
              <a:rPr lang="en-US" dirty="0" smtClean="0"/>
              <a:t>Assigns CMs to profiles</a:t>
            </a:r>
            <a:endParaRPr lang="en-US" dirty="0"/>
          </a:p>
        </p:txBody>
      </p:sp>
      <p:pic>
        <p:nvPicPr>
          <p:cNvPr id="4" name="Picture 3" descr="Screen Shot 2014-07-06 at 3.22.2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947" y="1263487"/>
            <a:ext cx="3078285" cy="5314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60948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Profile Management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9846" y="1378765"/>
            <a:ext cx="8485553" cy="5199184"/>
          </a:xfrm>
        </p:spPr>
        <p:txBody>
          <a:bodyPr/>
          <a:lstStyle/>
          <a:p>
            <a:r>
              <a:rPr lang="en-US" dirty="0" smtClean="0"/>
              <a:t>Single-profile system works by providing </a:t>
            </a:r>
            <a:r>
              <a:rPr lang="en-US" i="1" u="sng" dirty="0" smtClean="0"/>
              <a:t>worst</a:t>
            </a:r>
            <a:r>
              <a:rPr lang="en-US" dirty="0" smtClean="0"/>
              <a:t> service to all CMs</a:t>
            </a:r>
          </a:p>
          <a:p>
            <a:r>
              <a:rPr lang="en-US" dirty="0" smtClean="0"/>
              <a:t>Multi-profile system works by providing </a:t>
            </a:r>
            <a:r>
              <a:rPr lang="en-US" i="1" u="sng" dirty="0" smtClean="0"/>
              <a:t>best</a:t>
            </a:r>
            <a:r>
              <a:rPr lang="en-US" dirty="0" smtClean="0"/>
              <a:t> overall service to all CMs</a:t>
            </a:r>
          </a:p>
          <a:p>
            <a:r>
              <a:rPr lang="en-US" dirty="0" smtClean="0"/>
              <a:t>Profile defines bit loading for each subcarrier</a:t>
            </a:r>
          </a:p>
          <a:p>
            <a:r>
              <a:rPr lang="en-US" dirty="0" smtClean="0"/>
              <a:t>CM reports MER/SNR and RX power of each subcarrier</a:t>
            </a:r>
          </a:p>
          <a:p>
            <a:r>
              <a:rPr lang="en-US" dirty="0" smtClean="0"/>
              <a:t>CM can test its ability to receive unused profiles and report result</a:t>
            </a:r>
          </a:p>
          <a:p>
            <a:r>
              <a:rPr lang="en-US" dirty="0" smtClean="0"/>
              <a:t>CMTS updates and publishes profiles</a:t>
            </a:r>
          </a:p>
          <a:p>
            <a:r>
              <a:rPr lang="en-US" dirty="0" smtClean="0"/>
              <a:t>CMTS assigns CMs to profiles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04360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490" y="304800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DOCSIS 1.x Implementation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3" name="Text Placeholder 3"/>
          <p:cNvSpPr txBox="1">
            <a:spLocks/>
          </p:cNvSpPr>
          <p:nvPr/>
        </p:nvSpPr>
        <p:spPr>
          <a:xfrm>
            <a:off x="239713" y="3810000"/>
            <a:ext cx="8306081" cy="18096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tx2"/>
              </a:buClr>
              <a:buSzPct val="90000"/>
              <a:buFont typeface="Arial" pitchFamily="34" charset="0"/>
              <a:buChar char="•"/>
              <a:tabLst/>
              <a:defRPr lang="en-US" sz="2000" kern="1200" dirty="0" smtClean="0">
                <a:solidFill>
                  <a:srgbClr val="546568"/>
                </a:solidFill>
                <a:latin typeface="+mj-lt"/>
                <a:ea typeface="+mn-ea"/>
                <a:cs typeface="+mn-cs"/>
              </a:defRPr>
            </a:lvl1pPr>
            <a:lvl2pPr marL="406400" indent="0" algn="l" defTabSz="914400" rtl="0" eaLnBrk="1" latinLnBrk="0" hangingPunct="1">
              <a:lnSpc>
                <a:spcPct val="95000"/>
              </a:lnSpc>
              <a:spcBef>
                <a:spcPts val="840"/>
              </a:spcBef>
              <a:buClr>
                <a:schemeClr val="tx2"/>
              </a:buClr>
              <a:buFontTx/>
              <a:buNone/>
              <a:defRPr lang="en-US" sz="1800" kern="1200" dirty="0" smtClean="0">
                <a:solidFill>
                  <a:srgbClr val="546568"/>
                </a:solidFill>
                <a:latin typeface="+mj-lt"/>
                <a:ea typeface="+mn-ea"/>
                <a:cs typeface="+mn-cs"/>
              </a:defRPr>
            </a:lvl2pPr>
            <a:lvl3pPr marL="571500" indent="-1588" algn="l" defTabSz="914400" rtl="0" eaLnBrk="1" latinLnBrk="0" hangingPunct="1">
              <a:lnSpc>
                <a:spcPct val="95000"/>
              </a:lnSpc>
              <a:spcBef>
                <a:spcPts val="840"/>
              </a:spcBef>
              <a:buFont typeface="Arial" pitchFamily="34" charset="0"/>
              <a:buNone/>
              <a:defRPr lang="en-US" sz="1600" kern="1200" dirty="0" smtClean="0">
                <a:solidFill>
                  <a:srgbClr val="546568"/>
                </a:solidFill>
                <a:latin typeface="+mj-lt"/>
                <a:ea typeface="+mn-ea"/>
                <a:cs typeface="+mn-cs"/>
              </a:defRPr>
            </a:lvl3pPr>
            <a:lvl4pPr marL="688975" indent="0" algn="l" defTabSz="914400" rtl="0" eaLnBrk="1" latinLnBrk="0" hangingPunct="1">
              <a:lnSpc>
                <a:spcPct val="95000"/>
              </a:lnSpc>
              <a:spcBef>
                <a:spcPts val="840"/>
              </a:spcBef>
              <a:buFont typeface="Arial" pitchFamily="34" charset="0"/>
              <a:buNone/>
              <a:defRPr lang="en-US" sz="1400" kern="1200" dirty="0" smtClean="0">
                <a:solidFill>
                  <a:srgbClr val="546568"/>
                </a:solidFill>
                <a:latin typeface="+mj-lt"/>
                <a:ea typeface="+mn-ea"/>
                <a:cs typeface="+mn-cs"/>
              </a:defRPr>
            </a:lvl4pPr>
            <a:lvl5pPr marL="801688" indent="0" algn="l" defTabSz="914400" rtl="0" eaLnBrk="1" latinLnBrk="0" hangingPunct="1">
              <a:lnSpc>
                <a:spcPct val="95000"/>
              </a:lnSpc>
              <a:spcBef>
                <a:spcPts val="840"/>
              </a:spcBef>
              <a:buFont typeface="Arial" pitchFamily="34" charset="0"/>
              <a:buNone/>
              <a:defRPr lang="en-US" sz="1400" kern="1200" dirty="0">
                <a:solidFill>
                  <a:srgbClr val="546568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chemeClr val="tx1"/>
                </a:solidFill>
                <a:latin typeface="+mn-lt"/>
              </a:rPr>
              <a:t>One US ch (typically 1.6 MHz or 3.2 MHz)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+mn-lt"/>
              </a:rPr>
              <a:t>One 6 MHz DS ch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1121777" y="2495310"/>
            <a:ext cx="7184025" cy="1"/>
          </a:xfrm>
          <a:prstGeom prst="straightConnector1">
            <a:avLst/>
          </a:prstGeom>
          <a:noFill/>
          <a:ln w="12700" cap="flat" cmpd="sng" algn="ctr">
            <a:solidFill>
              <a:srgbClr val="061922"/>
            </a:solidFill>
            <a:prstDash val="solid"/>
            <a:tailEnd type="arrow"/>
          </a:ln>
          <a:effectLst/>
        </p:spPr>
      </p:cxnSp>
      <p:cxnSp>
        <p:nvCxnSpPr>
          <p:cNvPr id="40" name="Straight Arrow Connector 39"/>
          <p:cNvCxnSpPr/>
          <p:nvPr/>
        </p:nvCxnSpPr>
        <p:spPr>
          <a:xfrm flipV="1">
            <a:off x="1399591" y="1524000"/>
            <a:ext cx="0" cy="1156320"/>
          </a:xfrm>
          <a:prstGeom prst="straightConnector1">
            <a:avLst/>
          </a:prstGeom>
          <a:noFill/>
          <a:ln w="12700" cap="flat" cmpd="sng" algn="ctr">
            <a:solidFill>
              <a:srgbClr val="061922"/>
            </a:solidFill>
            <a:prstDash val="solid"/>
            <a:tailEnd type="arrow"/>
          </a:ln>
          <a:effectLst/>
        </p:spPr>
      </p:cxnSp>
      <p:sp>
        <p:nvSpPr>
          <p:cNvPr id="47" name="Rectangle 46"/>
          <p:cNvSpPr/>
          <p:nvPr/>
        </p:nvSpPr>
        <p:spPr>
          <a:xfrm>
            <a:off x="2133600" y="1757192"/>
            <a:ext cx="144463" cy="740045"/>
          </a:xfrm>
          <a:prstGeom prst="rect">
            <a:avLst/>
          </a:prstGeom>
          <a:gradFill rotWithShape="1">
            <a:gsLst>
              <a:gs pos="0">
                <a:srgbClr val="A6CE39">
                  <a:shade val="51000"/>
                  <a:satMod val="130000"/>
                </a:srgbClr>
              </a:gs>
              <a:gs pos="80000">
                <a:srgbClr val="A6CE39">
                  <a:shade val="93000"/>
                  <a:satMod val="130000"/>
                </a:srgbClr>
              </a:gs>
              <a:gs pos="100000">
                <a:srgbClr val="A6CE3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A6CE3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61922"/>
              </a:solidFill>
              <a:effectLst/>
              <a:uLnTx/>
              <a:uFillTx/>
              <a:latin typeface="Neo Sans Intel" pitchFamily="34" charset="0"/>
              <a:ea typeface="+mn-ea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581576" y="2466201"/>
            <a:ext cx="9092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Frequency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689749" y="2968613"/>
            <a:ext cx="19084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US Band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388601" y="2975741"/>
            <a:ext cx="9028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DS Band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1" name="Right Brace 50"/>
          <p:cNvSpPr/>
          <p:nvPr/>
        </p:nvSpPr>
        <p:spPr>
          <a:xfrm rot="5400000">
            <a:off x="2069831" y="2125586"/>
            <a:ext cx="331479" cy="1320058"/>
          </a:xfrm>
          <a:prstGeom prst="rightBrace">
            <a:avLst>
              <a:gd name="adj1" fmla="val 119441"/>
              <a:gd name="adj2" fmla="val 50000"/>
            </a:avLst>
          </a:prstGeom>
          <a:noFill/>
          <a:ln w="12700" cap="flat" cmpd="sng" algn="ctr">
            <a:solidFill>
              <a:srgbClr val="06192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61922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52" name="Right Brace 51"/>
          <p:cNvSpPr/>
          <p:nvPr/>
        </p:nvSpPr>
        <p:spPr>
          <a:xfrm rot="5400000">
            <a:off x="4803220" y="1383238"/>
            <a:ext cx="103947" cy="2852388"/>
          </a:xfrm>
          <a:prstGeom prst="rightBrace">
            <a:avLst/>
          </a:prstGeom>
          <a:noFill/>
          <a:ln w="12700" cap="flat" cmpd="sng" algn="ctr">
            <a:solidFill>
              <a:srgbClr val="06192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61922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625719" y="2511234"/>
            <a:ext cx="7665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1002 MHz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6870290" y="2467573"/>
            <a:ext cx="0" cy="80033"/>
          </a:xfrm>
          <a:prstGeom prst="line">
            <a:avLst/>
          </a:prstGeom>
          <a:noFill/>
          <a:ln w="12700" cap="flat" cmpd="sng" algn="ctr">
            <a:solidFill>
              <a:srgbClr val="061922"/>
            </a:solidFill>
            <a:prstDash val="solid"/>
          </a:ln>
          <a:effectLst/>
        </p:spPr>
      </p:cxnSp>
      <p:sp>
        <p:nvSpPr>
          <p:cNvPr id="27" name="Rectangle 26"/>
          <p:cNvSpPr/>
          <p:nvPr/>
        </p:nvSpPr>
        <p:spPr>
          <a:xfrm>
            <a:off x="4800600" y="1757192"/>
            <a:ext cx="231681" cy="740045"/>
          </a:xfrm>
          <a:prstGeom prst="rect">
            <a:avLst/>
          </a:prstGeom>
          <a:gradFill rotWithShape="1">
            <a:gsLst>
              <a:gs pos="0">
                <a:srgbClr val="A6CE39">
                  <a:shade val="51000"/>
                  <a:satMod val="130000"/>
                </a:srgbClr>
              </a:gs>
              <a:gs pos="80000">
                <a:srgbClr val="A6CE39">
                  <a:shade val="93000"/>
                  <a:satMod val="130000"/>
                </a:srgbClr>
              </a:gs>
              <a:gs pos="100000">
                <a:srgbClr val="A6CE3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A6CE3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61922"/>
              </a:solidFill>
              <a:effectLst/>
              <a:uLnTx/>
              <a:uFillTx/>
              <a:latin typeface="Neo Sans Intel" pitchFamily="34" charset="0"/>
              <a:ea typeface="+mn-ea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04448" y="2514600"/>
            <a:ext cx="6960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 smtClean="0">
                <a:solidFill>
                  <a:sysClr val="windowText" lastClr="000000"/>
                </a:solidFill>
              </a:rPr>
              <a:t>750 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MHz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33376" y="2514517"/>
            <a:ext cx="6960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 smtClean="0">
                <a:solidFill>
                  <a:sysClr val="windowText" lastClr="000000"/>
                </a:solidFill>
              </a:rPr>
              <a:t>860 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MHz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346150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Downstream Profiles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348372" y="1550876"/>
            <a:ext cx="4630476" cy="4575288"/>
          </a:xfrm>
        </p:spPr>
        <p:txBody>
          <a:bodyPr/>
          <a:lstStyle/>
          <a:p>
            <a:r>
              <a:rPr lang="en-US" dirty="0" smtClean="0"/>
              <a:t>HFC plant has at least an 8 dB variation in SNR (MER) across plant</a:t>
            </a:r>
          </a:p>
          <a:p>
            <a:r>
              <a:rPr lang="en-US" dirty="0" smtClean="0"/>
              <a:t>Multiple DS profiles </a:t>
            </a:r>
            <a:r>
              <a:rPr lang="en-US" dirty="0"/>
              <a:t>could enable operators to leverage </a:t>
            </a:r>
            <a:r>
              <a:rPr lang="en-US" dirty="0" smtClean="0"/>
              <a:t>SNR/MER </a:t>
            </a:r>
            <a:r>
              <a:rPr lang="en-US" dirty="0"/>
              <a:t>variation to improve system </a:t>
            </a:r>
            <a:r>
              <a:rPr lang="en-US" dirty="0" smtClean="0"/>
              <a:t>capacity</a:t>
            </a:r>
          </a:p>
          <a:p>
            <a:r>
              <a:rPr lang="en-US" dirty="0" smtClean="0"/>
              <a:t>Example with four profiles:</a:t>
            </a:r>
          </a:p>
          <a:p>
            <a:pPr lvl="1"/>
            <a:r>
              <a:rPr lang="en-US" dirty="0" smtClean="0"/>
              <a:t>A: Worst</a:t>
            </a:r>
            <a:r>
              <a:rPr lang="en-US" dirty="0"/>
              <a:t> </a:t>
            </a:r>
            <a:r>
              <a:rPr lang="en-US" dirty="0" smtClean="0"/>
              <a:t>(say mostly 256-QAM) </a:t>
            </a:r>
          </a:p>
          <a:p>
            <a:pPr lvl="1"/>
            <a:r>
              <a:rPr lang="en-US" dirty="0" smtClean="0"/>
              <a:t>B: Average (say mostly 1K-QAM)</a:t>
            </a:r>
          </a:p>
          <a:p>
            <a:pPr lvl="1"/>
            <a:r>
              <a:rPr lang="en-US" dirty="0" smtClean="0"/>
              <a:t>C: Better (say mostly 2K-QAM)</a:t>
            </a:r>
          </a:p>
          <a:p>
            <a:pPr lvl="1"/>
            <a:r>
              <a:rPr lang="en-US" dirty="0" smtClean="0"/>
              <a:t>D: Best (say mostly 4K-QAM)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7463" b="24680"/>
          <a:stretch/>
        </p:blipFill>
        <p:spPr>
          <a:xfrm>
            <a:off x="147517" y="2474971"/>
            <a:ext cx="4230202" cy="3006248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888217" y="5473568"/>
            <a:ext cx="717035" cy="68359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9" tIns="34295" rIns="68589" bIns="34295"/>
          <a:lstStyle/>
          <a:p>
            <a:pPr algn="ctr"/>
            <a:r>
              <a:rPr lang="en-US" sz="1400" dirty="0" smtClean="0">
                <a:solidFill>
                  <a:srgbClr val="FFFF00"/>
                </a:solidFill>
              </a:rPr>
              <a:t>Worst Case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673397" y="5473568"/>
            <a:ext cx="1088830" cy="683597"/>
          </a:xfrm>
          <a:prstGeom prst="roundRect">
            <a:avLst/>
          </a:prstGeom>
          <a:solidFill>
            <a:srgbClr val="008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9" tIns="34295" rIns="68589" bIns="34295"/>
          <a:lstStyle/>
          <a:p>
            <a:pPr algn="ctr"/>
            <a:r>
              <a:rPr lang="en-US" sz="1400" dirty="0" smtClean="0">
                <a:solidFill>
                  <a:srgbClr val="FFFF00"/>
                </a:solidFill>
              </a:rPr>
              <a:t>Average</a:t>
            </a:r>
          </a:p>
          <a:p>
            <a:pPr algn="ctr"/>
            <a:r>
              <a:rPr lang="en-US" sz="1400" dirty="0" smtClean="0">
                <a:solidFill>
                  <a:srgbClr val="FFFF00"/>
                </a:solidFill>
              </a:rPr>
              <a:t>Case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820652" y="5473568"/>
            <a:ext cx="717035" cy="683597"/>
          </a:xfrm>
          <a:prstGeom prst="roundRect">
            <a:avLst/>
          </a:prstGeom>
          <a:solidFill>
            <a:srgbClr val="0000FF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9" tIns="34295" rIns="68589" bIns="34295"/>
          <a:lstStyle/>
          <a:p>
            <a:pPr algn="ctr"/>
            <a:r>
              <a:rPr lang="en-US" sz="1400" dirty="0">
                <a:solidFill>
                  <a:srgbClr val="FFFF00"/>
                </a:solidFill>
              </a:rPr>
              <a:t>Best</a:t>
            </a:r>
          </a:p>
          <a:p>
            <a:pPr algn="ctr"/>
            <a:r>
              <a:rPr lang="en-US" sz="1400" dirty="0">
                <a:solidFill>
                  <a:srgbClr val="FFFF00"/>
                </a:solidFill>
              </a:rPr>
              <a:t>Case</a:t>
            </a:r>
          </a:p>
        </p:txBody>
      </p:sp>
    </p:spTree>
    <p:extLst>
      <p:ext uri="{BB962C8B-B14F-4D97-AF65-F5344CB8AC3E}">
        <p14:creationId xmlns:p14="http://schemas.microsoft.com/office/powerpoint/2010/main" val="11260616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908" y="292440"/>
            <a:ext cx="7769834" cy="838200"/>
          </a:xfrm>
        </p:spPr>
        <p:txBody>
          <a:bodyPr/>
          <a:lstStyle/>
          <a:p>
            <a:r>
              <a:rPr lang="en-US" dirty="0" smtClean="0"/>
              <a:t>Upstream Profiles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9168" y="1235045"/>
            <a:ext cx="8608342" cy="5182095"/>
          </a:xfrm>
        </p:spPr>
        <p:txBody>
          <a:bodyPr>
            <a:noAutofit/>
          </a:bodyPr>
          <a:lstStyle/>
          <a:p>
            <a:r>
              <a:rPr lang="en-US" sz="2000" dirty="0" smtClean="0"/>
              <a:t>Profiles are described by pilot structure and modulation scheme per </a:t>
            </a:r>
            <a:r>
              <a:rPr lang="en-US" sz="2000" dirty="0" err="1" smtClean="0"/>
              <a:t>minislot</a:t>
            </a:r>
            <a:endParaRPr lang="en-US" sz="2000" dirty="0" smtClean="0"/>
          </a:p>
          <a:p>
            <a:r>
              <a:rPr lang="en-US" sz="2000" dirty="0" smtClean="0"/>
              <a:t>Efficient profiles are assigned to CMs with good SNR, robust profiles to CMs with lower SNR</a:t>
            </a:r>
          </a:p>
          <a:p>
            <a:r>
              <a:rPr lang="en-US" sz="2000" dirty="0" smtClean="0"/>
              <a:t>Up to 7 US profiles allowed; identified by IUC in UCD message </a:t>
            </a:r>
            <a:br>
              <a:rPr lang="en-US" sz="2000" dirty="0" smtClean="0"/>
            </a:br>
            <a:r>
              <a:rPr lang="en-US" sz="2000" dirty="0" smtClean="0"/>
              <a:t>(IUCs 5, 6, 9, 10, 11, 12, 13)</a:t>
            </a:r>
          </a:p>
          <a:p>
            <a:r>
              <a:rPr lang="en-US" sz="2000" dirty="0" smtClean="0"/>
              <a:t>IUC 13 used prior to registration (all CMs must support)</a:t>
            </a:r>
          </a:p>
          <a:p>
            <a:r>
              <a:rPr lang="en-US" sz="2000" dirty="0" smtClean="0"/>
              <a:t>No energy is transmitted in excluded subcarriers or zero value subcarriers</a:t>
            </a:r>
          </a:p>
          <a:p>
            <a:r>
              <a:rPr lang="en-US" sz="2000" dirty="0" smtClean="0"/>
              <a:t>Excluded subcarriers skip over narrowband interferers, very noisy spectrum, and legacy carriers</a:t>
            </a:r>
          </a:p>
          <a:p>
            <a:r>
              <a:rPr lang="en-US" sz="2000" dirty="0" smtClean="0"/>
              <a:t>CM required to support 2 profiles per OFDMA channel at a time; CMTS required to support 4 profiles at one time</a:t>
            </a:r>
          </a:p>
        </p:txBody>
      </p:sp>
    </p:spTree>
    <p:extLst>
      <p:ext uri="{BB962C8B-B14F-4D97-AF65-F5344CB8AC3E}">
        <p14:creationId xmlns:p14="http://schemas.microsoft.com/office/powerpoint/2010/main" val="237138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638" y="457200"/>
            <a:ext cx="8145462" cy="609600"/>
          </a:xfrm>
        </p:spPr>
        <p:txBody>
          <a:bodyPr/>
          <a:lstStyle/>
          <a:p>
            <a:r>
              <a:rPr lang="en-US" dirty="0" smtClean="0"/>
              <a:t>Proactive Network Maintenance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33600"/>
            <a:ext cx="8321675" cy="3962400"/>
          </a:xfrm>
        </p:spPr>
        <p:txBody>
          <a:bodyPr>
            <a:normAutofit/>
          </a:bodyPr>
          <a:lstStyle/>
          <a:p>
            <a:r>
              <a:rPr lang="en-US" dirty="0" smtClean="0"/>
              <a:t>Spectrum Analyzer</a:t>
            </a:r>
          </a:p>
          <a:p>
            <a:pPr lvl="1"/>
            <a:r>
              <a:rPr lang="en-US" dirty="0" smtClean="0"/>
              <a:t>Full bandwidth capture</a:t>
            </a:r>
          </a:p>
          <a:p>
            <a:pPr lvl="1"/>
            <a:r>
              <a:rPr lang="en-US" dirty="0" smtClean="0"/>
              <a:t>Zero span view of band of subcarriers</a:t>
            </a:r>
          </a:p>
          <a:p>
            <a:pPr lvl="1"/>
            <a:r>
              <a:rPr lang="en-US" dirty="0" smtClean="0"/>
              <a:t>Noise power ratio (NPR) notch test</a:t>
            </a:r>
          </a:p>
          <a:p>
            <a:r>
              <a:rPr lang="en-US" dirty="0" smtClean="0"/>
              <a:t> Vector Signal Analyzer</a:t>
            </a:r>
          </a:p>
          <a:p>
            <a:pPr lvl="1"/>
            <a:r>
              <a:rPr lang="en-US" dirty="0" smtClean="0"/>
              <a:t>Equalizer coefficients</a:t>
            </a:r>
          </a:p>
          <a:p>
            <a:pPr lvl="1"/>
            <a:r>
              <a:rPr lang="en-US" dirty="0" smtClean="0"/>
              <a:t>Constellation display</a:t>
            </a:r>
          </a:p>
          <a:p>
            <a:pPr lvl="1"/>
            <a:r>
              <a:rPr lang="en-US" dirty="0" smtClean="0"/>
              <a:t>Per-Subcarrier RX Modulation Error Ratio (MER)	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4294967295"/>
          </p:nvPr>
        </p:nvSpPr>
        <p:spPr>
          <a:xfrm>
            <a:off x="228600" y="1308100"/>
            <a:ext cx="8915400" cy="73183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4200" dirty="0" smtClean="0"/>
              <a:t>CM and CMTS features incorporated in </a:t>
            </a:r>
            <a:r>
              <a:rPr lang="en-US" sz="4200" dirty="0" err="1" smtClean="0"/>
              <a:t>D3.1</a:t>
            </a:r>
            <a:r>
              <a:rPr lang="en-US" sz="4200" dirty="0" smtClean="0"/>
              <a:t> enable functionality of: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4294967295"/>
          </p:nvPr>
        </p:nvSpPr>
        <p:spPr>
          <a:xfrm>
            <a:off x="5048250" y="2093913"/>
            <a:ext cx="3943350" cy="3355975"/>
          </a:xfrm>
        </p:spPr>
        <p:txBody>
          <a:bodyPr>
            <a:normAutofit/>
          </a:bodyPr>
          <a:lstStyle/>
          <a:p>
            <a:r>
              <a:rPr lang="en-US" dirty="0" smtClean="0"/>
              <a:t>Vector Network Analyzer</a:t>
            </a:r>
          </a:p>
          <a:p>
            <a:pPr lvl="1"/>
            <a:r>
              <a:rPr lang="en-US" dirty="0" smtClean="0"/>
              <a:t>CMTS and CM sampling provide useful cable plant input/output</a:t>
            </a:r>
          </a:p>
          <a:p>
            <a:r>
              <a:rPr lang="en-US" dirty="0"/>
              <a:t> </a:t>
            </a:r>
            <a:r>
              <a:rPr lang="en-US" dirty="0" smtClean="0"/>
              <a:t>Other Tools</a:t>
            </a:r>
          </a:p>
          <a:p>
            <a:pPr lvl="1"/>
            <a:r>
              <a:rPr lang="en-US" dirty="0" smtClean="0"/>
              <a:t>FEC statistics</a:t>
            </a:r>
          </a:p>
          <a:p>
            <a:pPr lvl="1"/>
            <a:r>
              <a:rPr lang="en-US" dirty="0" smtClean="0"/>
              <a:t>Histogram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293798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638" y="457200"/>
            <a:ext cx="8145462" cy="533400"/>
          </a:xfrm>
        </p:spPr>
        <p:txBody>
          <a:bodyPr/>
          <a:lstStyle/>
          <a:p>
            <a:r>
              <a:rPr lang="en-US" dirty="0" smtClean="0"/>
              <a:t>Other MAC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1" y="1219200"/>
            <a:ext cx="8489950" cy="5410199"/>
          </a:xfrm>
        </p:spPr>
        <p:txBody>
          <a:bodyPr/>
          <a:lstStyle/>
          <a:p>
            <a:r>
              <a:rPr lang="en-US" dirty="0" smtClean="0"/>
              <a:t>Backup Primary Channel</a:t>
            </a:r>
          </a:p>
          <a:p>
            <a:pPr lvl="1"/>
            <a:r>
              <a:rPr lang="en-US" dirty="0" smtClean="0"/>
              <a:t>CMTS may assign additional Primary DS (avoids CM reboot)</a:t>
            </a:r>
          </a:p>
          <a:p>
            <a:pPr lvl="1"/>
            <a:r>
              <a:rPr lang="en-US" dirty="0" smtClean="0"/>
              <a:t>Assigned in RCC; CM communicates move in CM-STATUS</a:t>
            </a:r>
          </a:p>
          <a:p>
            <a:r>
              <a:rPr lang="en-US" dirty="0" smtClean="0"/>
              <a:t>Active Queue Management</a:t>
            </a:r>
          </a:p>
          <a:p>
            <a:pPr lvl="1"/>
            <a:r>
              <a:rPr lang="en-US" dirty="0" smtClean="0"/>
              <a:t>Attempts to maintain low queue occupancy is US while supporting the ability to absorb a momentary traffic burst (avoids buffer </a:t>
            </a:r>
            <a:r>
              <a:rPr lang="en-US" dirty="0"/>
              <a:t>b</a:t>
            </a:r>
            <a:r>
              <a:rPr lang="en-US" dirty="0" smtClean="0"/>
              <a:t>loat)</a:t>
            </a:r>
          </a:p>
          <a:p>
            <a:pPr lvl="1"/>
            <a:r>
              <a:rPr lang="en-US" dirty="0" smtClean="0"/>
              <a:t>Applicable for all BE and </a:t>
            </a:r>
            <a:r>
              <a:rPr lang="en-US" dirty="0" err="1" smtClean="0"/>
              <a:t>nRTPS</a:t>
            </a:r>
            <a:r>
              <a:rPr lang="en-US" dirty="0" smtClean="0"/>
              <a:t> upstream flows and all downstream flows</a:t>
            </a:r>
          </a:p>
          <a:p>
            <a:pPr lvl="1"/>
            <a:r>
              <a:rPr lang="en-US" dirty="0" smtClean="0"/>
              <a:t>PIE algorithm is mandated on CMs</a:t>
            </a:r>
          </a:p>
          <a:p>
            <a:r>
              <a:rPr lang="en-US" dirty="0" smtClean="0"/>
              <a:t>Hierarchical QoS</a:t>
            </a:r>
          </a:p>
          <a:p>
            <a:pPr lvl="1"/>
            <a:r>
              <a:rPr lang="en-US" dirty="0" smtClean="0"/>
              <a:t>Defines scheduling hierarchy between service flows and channels</a:t>
            </a:r>
          </a:p>
          <a:p>
            <a:pPr lvl="1"/>
            <a:r>
              <a:rPr lang="en-US" dirty="0" smtClean="0"/>
              <a:t>Manage QoS for a group of service flows</a:t>
            </a:r>
          </a:p>
          <a:p>
            <a:pPr lvl="1"/>
            <a:r>
              <a:rPr lang="en-US" dirty="0" smtClean="0"/>
              <a:t>Sharing common property across service flows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5174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DOCSIS 3.1 </a:t>
            </a:r>
            <a:r>
              <a:rPr lang="en-US" dirty="0"/>
              <a:t>D</a:t>
            </a:r>
            <a:r>
              <a:rPr lang="en-US" dirty="0" smtClean="0"/>
              <a:t>eployment </a:t>
            </a:r>
            <a:r>
              <a:rPr lang="en-US" dirty="0"/>
              <a:t>E</a:t>
            </a:r>
            <a:r>
              <a:rPr lang="en-US" dirty="0" smtClean="0"/>
              <a:t>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58" y="4089664"/>
            <a:ext cx="8693342" cy="2318225"/>
          </a:xfrm>
        </p:spPr>
        <p:txBody>
          <a:bodyPr/>
          <a:lstStyle/>
          <a:p>
            <a:r>
              <a:rPr lang="en-US" sz="1800" dirty="0" smtClean="0"/>
              <a:t>Excluded subcarriers (“nulling”) can be used to facilitate coexistence of an OFDM channel with legacy </a:t>
            </a:r>
            <a:r>
              <a:rPr lang="en-US" sz="1800" dirty="0" err="1" smtClean="0"/>
              <a:t>chs</a:t>
            </a:r>
            <a:endParaRPr lang="en-US" sz="1800" dirty="0"/>
          </a:p>
          <a:p>
            <a:r>
              <a:rPr lang="en-US" sz="1800" dirty="0" err="1" smtClean="0"/>
              <a:t>OFDM</a:t>
            </a:r>
            <a:r>
              <a:rPr lang="en-US" sz="1800" dirty="0" smtClean="0"/>
              <a:t> subcarriers can be located in available spectrum</a:t>
            </a:r>
          </a:p>
          <a:p>
            <a:r>
              <a:rPr lang="en-US" sz="1800" dirty="0"/>
              <a:t>W</a:t>
            </a:r>
            <a:r>
              <a:rPr lang="en-US" sz="1800" dirty="0" smtClean="0"/>
              <a:t>indowing can be used to sharpen spectral edges of the OFDM signal</a:t>
            </a:r>
          </a:p>
          <a:p>
            <a:r>
              <a:rPr lang="en-US" sz="1800" dirty="0" smtClean="0"/>
              <a:t>Legacy DOCSIS </a:t>
            </a:r>
            <a:r>
              <a:rPr lang="en-US" sz="1800" dirty="0" err="1" smtClean="0"/>
              <a:t>chs</a:t>
            </a:r>
            <a:r>
              <a:rPr lang="en-US" sz="1800" dirty="0" smtClean="0"/>
              <a:t> and DOCSIS 3.1 OFDM can be bonded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01630" y="7737407"/>
            <a:ext cx="184730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rapezoid 8"/>
          <p:cNvSpPr/>
          <p:nvPr/>
        </p:nvSpPr>
        <p:spPr>
          <a:xfrm>
            <a:off x="2082862" y="2225749"/>
            <a:ext cx="3126036" cy="1077432"/>
          </a:xfrm>
          <a:prstGeom prst="trapezoid">
            <a:avLst>
              <a:gd name="adj" fmla="val 7288"/>
            </a:avLst>
          </a:prstGeom>
          <a:solidFill>
            <a:srgbClr val="00D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OFDM</a:t>
            </a:r>
            <a:endParaRPr lang="en-US" sz="1600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082862" y="3671777"/>
            <a:ext cx="5411984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rapezoid 13"/>
          <p:cNvSpPr/>
          <p:nvPr/>
        </p:nvSpPr>
        <p:spPr>
          <a:xfrm>
            <a:off x="5988919" y="2225751"/>
            <a:ext cx="1420867" cy="1077432"/>
          </a:xfrm>
          <a:prstGeom prst="trapezoid">
            <a:avLst>
              <a:gd name="adj" fmla="val 7288"/>
            </a:avLst>
          </a:prstGeom>
          <a:solidFill>
            <a:srgbClr val="00D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OFDM</a:t>
            </a:r>
            <a:endParaRPr lang="en-US" sz="1600" dirty="0"/>
          </a:p>
        </p:txBody>
      </p:sp>
      <p:sp>
        <p:nvSpPr>
          <p:cNvPr id="15" name="Trapezoid 14"/>
          <p:cNvSpPr/>
          <p:nvPr/>
        </p:nvSpPr>
        <p:spPr>
          <a:xfrm>
            <a:off x="5208899" y="2225750"/>
            <a:ext cx="200687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rapezoid 17"/>
          <p:cNvSpPr/>
          <p:nvPr/>
        </p:nvSpPr>
        <p:spPr>
          <a:xfrm>
            <a:off x="5405534" y="2225752"/>
            <a:ext cx="200687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rapezoid 18"/>
          <p:cNvSpPr/>
          <p:nvPr/>
        </p:nvSpPr>
        <p:spPr>
          <a:xfrm>
            <a:off x="5596883" y="2225753"/>
            <a:ext cx="200687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rapezoid 19"/>
          <p:cNvSpPr/>
          <p:nvPr/>
        </p:nvSpPr>
        <p:spPr>
          <a:xfrm>
            <a:off x="5793518" y="2225754"/>
            <a:ext cx="200687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575077" y="3345719"/>
            <a:ext cx="2600391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One 192 MHz OFDM channel</a:t>
            </a:r>
            <a:endParaRPr lang="en-US" sz="1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3787233" y="1351469"/>
            <a:ext cx="3560590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Legacy DOCSIS </a:t>
            </a:r>
            <a:r>
              <a:rPr lang="en-US" sz="1400" b="1" dirty="0" err="1" smtClean="0"/>
              <a:t>chs</a:t>
            </a:r>
            <a:endParaRPr lang="en-US" sz="1400" b="1" dirty="0" smtClean="0"/>
          </a:p>
          <a:p>
            <a:pPr algn="ctr"/>
            <a:r>
              <a:rPr lang="en-US" sz="1400" b="1" dirty="0" smtClean="0"/>
              <a:t>in exclusion band within OFDM channel</a:t>
            </a:r>
            <a:endParaRPr lang="en-US" sz="1400" b="1" dirty="0"/>
          </a:p>
        </p:txBody>
      </p:sp>
      <p:cxnSp>
        <p:nvCxnSpPr>
          <p:cNvPr id="27" name="Straight Arrow Connector 26"/>
          <p:cNvCxnSpPr>
            <a:stCxn id="23" idx="2"/>
            <a:endCxn id="45" idx="1"/>
          </p:cNvCxnSpPr>
          <p:nvPr/>
        </p:nvCxnSpPr>
        <p:spPr>
          <a:xfrm>
            <a:off x="5567528" y="1831600"/>
            <a:ext cx="24307" cy="24117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rapezoid 27"/>
          <p:cNvSpPr/>
          <p:nvPr/>
        </p:nvSpPr>
        <p:spPr>
          <a:xfrm>
            <a:off x="1894941" y="2230468"/>
            <a:ext cx="200687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rapezoid 28"/>
          <p:cNvSpPr/>
          <p:nvPr/>
        </p:nvSpPr>
        <p:spPr>
          <a:xfrm>
            <a:off x="1696391" y="2228056"/>
            <a:ext cx="200687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rapezoid 30"/>
          <p:cNvSpPr/>
          <p:nvPr/>
        </p:nvSpPr>
        <p:spPr>
          <a:xfrm>
            <a:off x="1503188" y="2225725"/>
            <a:ext cx="200687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rapezoid 31"/>
          <p:cNvSpPr/>
          <p:nvPr/>
        </p:nvSpPr>
        <p:spPr>
          <a:xfrm>
            <a:off x="1304699" y="2230442"/>
            <a:ext cx="200687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858954" y="1352222"/>
            <a:ext cx="2001204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Legacy digital video </a:t>
            </a:r>
            <a:r>
              <a:rPr lang="en-US" sz="1400" b="1" dirty="0" err="1" smtClean="0"/>
              <a:t>chs</a:t>
            </a:r>
            <a:endParaRPr lang="en-US" sz="1400" b="1" dirty="0"/>
          </a:p>
        </p:txBody>
      </p:sp>
      <p:cxnSp>
        <p:nvCxnSpPr>
          <p:cNvPr id="42" name="Straight Arrow Connector 41"/>
          <p:cNvCxnSpPr>
            <a:stCxn id="40" idx="2"/>
            <a:endCxn id="29" idx="0"/>
          </p:cNvCxnSpPr>
          <p:nvPr/>
        </p:nvCxnSpPr>
        <p:spPr>
          <a:xfrm flipH="1">
            <a:off x="1796735" y="1832353"/>
            <a:ext cx="62821" cy="39570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rapezoid 42"/>
          <p:cNvSpPr/>
          <p:nvPr/>
        </p:nvSpPr>
        <p:spPr>
          <a:xfrm>
            <a:off x="1111435" y="2228030"/>
            <a:ext cx="200687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ight Brace 44"/>
          <p:cNvSpPr/>
          <p:nvPr/>
        </p:nvSpPr>
        <p:spPr>
          <a:xfrm rot="16200000">
            <a:off x="5511933" y="1735383"/>
            <a:ext cx="159803" cy="834583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rapezoid 29"/>
          <p:cNvSpPr/>
          <p:nvPr/>
        </p:nvSpPr>
        <p:spPr>
          <a:xfrm>
            <a:off x="7404077" y="2197394"/>
            <a:ext cx="200687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rapezoid 32"/>
          <p:cNvSpPr/>
          <p:nvPr/>
        </p:nvSpPr>
        <p:spPr>
          <a:xfrm>
            <a:off x="7589480" y="2194438"/>
            <a:ext cx="200687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019618" y="3274827"/>
            <a:ext cx="686863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29967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DOCSIS 3.1 </a:t>
            </a:r>
            <a:r>
              <a:rPr lang="en-US" dirty="0"/>
              <a:t>D</a:t>
            </a:r>
            <a:r>
              <a:rPr lang="en-US" dirty="0" smtClean="0"/>
              <a:t>eployment </a:t>
            </a:r>
            <a:r>
              <a:rPr lang="en-US" dirty="0"/>
              <a:t>E</a:t>
            </a:r>
            <a:r>
              <a:rPr lang="en-US" dirty="0" smtClean="0"/>
              <a:t>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56869"/>
            <a:ext cx="8915400" cy="284873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/>
              <a:t>Upgrade split to 5-85 MHz US</a:t>
            </a:r>
          </a:p>
          <a:p>
            <a:pPr marL="800100" lvl="1" indent="-34290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Mix of </a:t>
            </a:r>
            <a:r>
              <a:rPr lang="en-US" sz="1800" dirty="0" err="1" smtClean="0"/>
              <a:t>OFDMA</a:t>
            </a:r>
            <a:r>
              <a:rPr lang="en-US" sz="1800" dirty="0" smtClean="0"/>
              <a:t> and legacy in US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/>
              <a:t>102 MHz to 1002 </a:t>
            </a:r>
            <a:r>
              <a:rPr lang="en-US" sz="2000" dirty="0"/>
              <a:t>M</a:t>
            </a:r>
            <a:r>
              <a:rPr lang="en-US" sz="2000" dirty="0" smtClean="0"/>
              <a:t>Hz (or 1218 </a:t>
            </a:r>
            <a:r>
              <a:rPr lang="en-US" sz="2000" dirty="0"/>
              <a:t>M</a:t>
            </a:r>
            <a:r>
              <a:rPr lang="en-US" sz="2000" dirty="0" smtClean="0"/>
              <a:t>Hz) DS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Legacy digital video in 108 MHz to ~600 MHz spectrum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Two 192 MHz wide OFDM signals from 618 MHz to 1002 MHz (optional third OFDM &gt;1 GHz)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DS </a:t>
            </a:r>
            <a:r>
              <a:rPr lang="en-US" sz="1800" dirty="0"/>
              <a:t>out-of-band for STB  in 102 to 108 MHz range (avoid local FM)</a:t>
            </a:r>
          </a:p>
          <a:p>
            <a:pPr marL="1082675" lvl="2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Could be anywhere in 105 to 130 MHz range, assuming available spectrum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01630" y="7737407"/>
            <a:ext cx="184730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rapezoid 8"/>
          <p:cNvSpPr/>
          <p:nvPr/>
        </p:nvSpPr>
        <p:spPr>
          <a:xfrm>
            <a:off x="5848351" y="2200879"/>
            <a:ext cx="1038225" cy="1077432"/>
          </a:xfrm>
          <a:prstGeom prst="trapezoid">
            <a:avLst>
              <a:gd name="adj" fmla="val 5320"/>
            </a:avLst>
          </a:prstGeom>
          <a:solidFill>
            <a:srgbClr val="00D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OFDM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56847" y="3280445"/>
            <a:ext cx="800219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 smtClean="0"/>
              <a:t>1218 MHz</a:t>
            </a:r>
            <a:endParaRPr lang="en-US" sz="105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6502118" y="3280445"/>
            <a:ext cx="800219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 smtClean="0"/>
              <a:t>1002 MHz</a:t>
            </a:r>
            <a:endParaRPr lang="en-US" sz="105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2558608" y="3288912"/>
            <a:ext cx="724878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 smtClean="0"/>
              <a:t>258 MHz</a:t>
            </a:r>
            <a:endParaRPr lang="en-US" sz="105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1969177" y="3535752"/>
            <a:ext cx="748924" cy="2446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105 MHz</a:t>
            </a:r>
            <a:endParaRPr lang="en-US" sz="1100" b="1" dirty="0"/>
          </a:p>
        </p:txBody>
      </p:sp>
      <p:cxnSp>
        <p:nvCxnSpPr>
          <p:cNvPr id="52" name="Straight Connector 51"/>
          <p:cNvCxnSpPr/>
          <p:nvPr/>
        </p:nvCxnSpPr>
        <p:spPr>
          <a:xfrm>
            <a:off x="8063784" y="3200394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2043702" y="3201473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237111" y="3288912"/>
            <a:ext cx="724878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 smtClean="0"/>
              <a:t>750 MHz</a:t>
            </a:r>
            <a:endParaRPr lang="en-US" sz="105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5856885" y="3280445"/>
            <a:ext cx="724878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 smtClean="0"/>
              <a:t>870 MHz</a:t>
            </a:r>
            <a:endParaRPr lang="en-US" sz="105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1288934" y="3288562"/>
            <a:ext cx="574196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 smtClean="0"/>
              <a:t>5 MHz</a:t>
            </a:r>
            <a:endParaRPr lang="en-US" sz="1050" b="1" dirty="0"/>
          </a:p>
        </p:txBody>
      </p:sp>
      <p:cxnSp>
        <p:nvCxnSpPr>
          <p:cNvPr id="58" name="Straight Connector 57"/>
          <p:cNvCxnSpPr/>
          <p:nvPr/>
        </p:nvCxnSpPr>
        <p:spPr>
          <a:xfrm>
            <a:off x="6205859" y="3204030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rapezoid 83"/>
          <p:cNvSpPr/>
          <p:nvPr/>
        </p:nvSpPr>
        <p:spPr>
          <a:xfrm>
            <a:off x="2198485" y="2203172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85" name="TextBox 84"/>
          <p:cNvSpPr txBox="1"/>
          <p:nvPr/>
        </p:nvSpPr>
        <p:spPr>
          <a:xfrm>
            <a:off x="1437381" y="3536643"/>
            <a:ext cx="670376" cy="2446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85 MHz</a:t>
            </a:r>
            <a:endParaRPr lang="en-US" sz="1100" b="1" dirty="0"/>
          </a:p>
        </p:txBody>
      </p:sp>
      <p:cxnSp>
        <p:nvCxnSpPr>
          <p:cNvPr id="87" name="Straight Arrow Connector 86"/>
          <p:cNvCxnSpPr>
            <a:stCxn id="85" idx="0"/>
          </p:cNvCxnSpPr>
          <p:nvPr/>
        </p:nvCxnSpPr>
        <p:spPr>
          <a:xfrm flipV="1">
            <a:off x="1772569" y="3363713"/>
            <a:ext cx="207875" cy="1729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49" idx="0"/>
          </p:cNvCxnSpPr>
          <p:nvPr/>
        </p:nvCxnSpPr>
        <p:spPr>
          <a:xfrm flipH="1" flipV="1">
            <a:off x="2184999" y="3363712"/>
            <a:ext cx="158640" cy="172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rapezoid 89"/>
          <p:cNvSpPr/>
          <p:nvPr/>
        </p:nvSpPr>
        <p:spPr>
          <a:xfrm>
            <a:off x="4791076" y="2210084"/>
            <a:ext cx="1038225" cy="1077432"/>
          </a:xfrm>
          <a:prstGeom prst="trapezoid">
            <a:avLst>
              <a:gd name="adj" fmla="val 6304"/>
            </a:avLst>
          </a:prstGeom>
          <a:solidFill>
            <a:srgbClr val="00D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OFDM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1" name="Trapezoid 90"/>
          <p:cNvSpPr/>
          <p:nvPr/>
        </p:nvSpPr>
        <p:spPr>
          <a:xfrm>
            <a:off x="2244766" y="2203204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92" name="Trapezoid 91"/>
          <p:cNvSpPr/>
          <p:nvPr/>
        </p:nvSpPr>
        <p:spPr>
          <a:xfrm>
            <a:off x="2291047" y="2203236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93" name="Trapezoid 92"/>
          <p:cNvSpPr/>
          <p:nvPr/>
        </p:nvSpPr>
        <p:spPr>
          <a:xfrm>
            <a:off x="2337328" y="2203268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94" name="Trapezoid 93"/>
          <p:cNvSpPr/>
          <p:nvPr/>
        </p:nvSpPr>
        <p:spPr>
          <a:xfrm>
            <a:off x="2383609" y="2203300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95" name="Trapezoid 94"/>
          <p:cNvSpPr/>
          <p:nvPr/>
        </p:nvSpPr>
        <p:spPr>
          <a:xfrm>
            <a:off x="2429890" y="2203332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96" name="Trapezoid 95"/>
          <p:cNvSpPr/>
          <p:nvPr/>
        </p:nvSpPr>
        <p:spPr>
          <a:xfrm>
            <a:off x="2476171" y="2203364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97" name="Trapezoid 96"/>
          <p:cNvSpPr/>
          <p:nvPr/>
        </p:nvSpPr>
        <p:spPr>
          <a:xfrm>
            <a:off x="2522452" y="2203396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98" name="Trapezoid 97"/>
          <p:cNvSpPr/>
          <p:nvPr/>
        </p:nvSpPr>
        <p:spPr>
          <a:xfrm>
            <a:off x="2568733" y="2203428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99" name="Trapezoid 98"/>
          <p:cNvSpPr/>
          <p:nvPr/>
        </p:nvSpPr>
        <p:spPr>
          <a:xfrm>
            <a:off x="2615014" y="2203460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00" name="Trapezoid 99"/>
          <p:cNvSpPr/>
          <p:nvPr/>
        </p:nvSpPr>
        <p:spPr>
          <a:xfrm>
            <a:off x="2661295" y="2203492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01" name="Trapezoid 100"/>
          <p:cNvSpPr/>
          <p:nvPr/>
        </p:nvSpPr>
        <p:spPr>
          <a:xfrm>
            <a:off x="2707576" y="2203524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02" name="Trapezoid 101"/>
          <p:cNvSpPr/>
          <p:nvPr/>
        </p:nvSpPr>
        <p:spPr>
          <a:xfrm>
            <a:off x="2753857" y="2203556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03" name="Trapezoid 102"/>
          <p:cNvSpPr/>
          <p:nvPr/>
        </p:nvSpPr>
        <p:spPr>
          <a:xfrm>
            <a:off x="2800138" y="2203588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04" name="Trapezoid 103"/>
          <p:cNvSpPr/>
          <p:nvPr/>
        </p:nvSpPr>
        <p:spPr>
          <a:xfrm>
            <a:off x="2846419" y="2203620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05" name="Trapezoid 104"/>
          <p:cNvSpPr/>
          <p:nvPr/>
        </p:nvSpPr>
        <p:spPr>
          <a:xfrm>
            <a:off x="2892700" y="2203652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06" name="Trapezoid 105"/>
          <p:cNvSpPr/>
          <p:nvPr/>
        </p:nvSpPr>
        <p:spPr>
          <a:xfrm>
            <a:off x="2938981" y="2203684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07" name="Trapezoid 106"/>
          <p:cNvSpPr/>
          <p:nvPr/>
        </p:nvSpPr>
        <p:spPr>
          <a:xfrm>
            <a:off x="2985262" y="2203716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08" name="Trapezoid 107"/>
          <p:cNvSpPr/>
          <p:nvPr/>
        </p:nvSpPr>
        <p:spPr>
          <a:xfrm>
            <a:off x="3027209" y="2203748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09" name="Trapezoid 108"/>
          <p:cNvSpPr/>
          <p:nvPr/>
        </p:nvSpPr>
        <p:spPr>
          <a:xfrm>
            <a:off x="3073490" y="2203780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10" name="Trapezoid 109"/>
          <p:cNvSpPr/>
          <p:nvPr/>
        </p:nvSpPr>
        <p:spPr>
          <a:xfrm>
            <a:off x="3119770" y="2203812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11" name="Trapezoid 110"/>
          <p:cNvSpPr/>
          <p:nvPr/>
        </p:nvSpPr>
        <p:spPr>
          <a:xfrm>
            <a:off x="3161718" y="2203844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12" name="Trapezoid 111"/>
          <p:cNvSpPr/>
          <p:nvPr/>
        </p:nvSpPr>
        <p:spPr>
          <a:xfrm>
            <a:off x="3207999" y="2203876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13" name="Trapezoid 112"/>
          <p:cNvSpPr/>
          <p:nvPr/>
        </p:nvSpPr>
        <p:spPr>
          <a:xfrm>
            <a:off x="3253718" y="2206869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14" name="Trapezoid 113"/>
          <p:cNvSpPr/>
          <p:nvPr/>
        </p:nvSpPr>
        <p:spPr>
          <a:xfrm>
            <a:off x="3299999" y="2206901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15" name="Trapezoid 114"/>
          <p:cNvSpPr/>
          <p:nvPr/>
        </p:nvSpPr>
        <p:spPr>
          <a:xfrm>
            <a:off x="3346280" y="2206933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16" name="Trapezoid 115"/>
          <p:cNvSpPr/>
          <p:nvPr/>
        </p:nvSpPr>
        <p:spPr>
          <a:xfrm>
            <a:off x="3392561" y="2206965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17" name="Trapezoid 116"/>
          <p:cNvSpPr/>
          <p:nvPr/>
        </p:nvSpPr>
        <p:spPr>
          <a:xfrm>
            <a:off x="3434507" y="2206997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18" name="Trapezoid 117"/>
          <p:cNvSpPr/>
          <p:nvPr/>
        </p:nvSpPr>
        <p:spPr>
          <a:xfrm>
            <a:off x="3480789" y="2207029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19" name="Trapezoid 118"/>
          <p:cNvSpPr/>
          <p:nvPr/>
        </p:nvSpPr>
        <p:spPr>
          <a:xfrm>
            <a:off x="3527070" y="2207061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20" name="Trapezoid 119"/>
          <p:cNvSpPr/>
          <p:nvPr/>
        </p:nvSpPr>
        <p:spPr>
          <a:xfrm>
            <a:off x="3569017" y="2207093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21" name="Trapezoid 120"/>
          <p:cNvSpPr/>
          <p:nvPr/>
        </p:nvSpPr>
        <p:spPr>
          <a:xfrm>
            <a:off x="3615298" y="2203950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22" name="Trapezoid 121"/>
          <p:cNvSpPr/>
          <p:nvPr/>
        </p:nvSpPr>
        <p:spPr>
          <a:xfrm>
            <a:off x="3661579" y="2203982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23" name="Trapezoid 122"/>
          <p:cNvSpPr/>
          <p:nvPr/>
        </p:nvSpPr>
        <p:spPr>
          <a:xfrm>
            <a:off x="3703526" y="2204014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24" name="Trapezoid 123"/>
          <p:cNvSpPr/>
          <p:nvPr/>
        </p:nvSpPr>
        <p:spPr>
          <a:xfrm>
            <a:off x="3749807" y="2204046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25" name="Trapezoid 124"/>
          <p:cNvSpPr/>
          <p:nvPr/>
        </p:nvSpPr>
        <p:spPr>
          <a:xfrm>
            <a:off x="3796088" y="2200904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26" name="Trapezoid 125"/>
          <p:cNvSpPr/>
          <p:nvPr/>
        </p:nvSpPr>
        <p:spPr>
          <a:xfrm>
            <a:off x="3842369" y="2204110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27" name="Trapezoid 126"/>
          <p:cNvSpPr/>
          <p:nvPr/>
        </p:nvSpPr>
        <p:spPr>
          <a:xfrm>
            <a:off x="3888650" y="2204142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28" name="Trapezoid 127"/>
          <p:cNvSpPr/>
          <p:nvPr/>
        </p:nvSpPr>
        <p:spPr>
          <a:xfrm>
            <a:off x="3934931" y="2204174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29" name="Trapezoid 128"/>
          <p:cNvSpPr/>
          <p:nvPr/>
        </p:nvSpPr>
        <p:spPr>
          <a:xfrm>
            <a:off x="3981212" y="2204206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30" name="Trapezoid 129"/>
          <p:cNvSpPr/>
          <p:nvPr/>
        </p:nvSpPr>
        <p:spPr>
          <a:xfrm>
            <a:off x="4027493" y="2204238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31" name="Trapezoid 130"/>
          <p:cNvSpPr/>
          <p:nvPr/>
        </p:nvSpPr>
        <p:spPr>
          <a:xfrm>
            <a:off x="4073774" y="2204270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32" name="Trapezoid 131"/>
          <p:cNvSpPr/>
          <p:nvPr/>
        </p:nvSpPr>
        <p:spPr>
          <a:xfrm>
            <a:off x="4120055" y="2201698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33" name="Trapezoid 132"/>
          <p:cNvSpPr/>
          <p:nvPr/>
        </p:nvSpPr>
        <p:spPr>
          <a:xfrm>
            <a:off x="4166336" y="2201730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34" name="Trapezoid 133"/>
          <p:cNvSpPr/>
          <p:nvPr/>
        </p:nvSpPr>
        <p:spPr>
          <a:xfrm>
            <a:off x="4212617" y="2201762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35" name="Trapezoid 134"/>
          <p:cNvSpPr/>
          <p:nvPr/>
        </p:nvSpPr>
        <p:spPr>
          <a:xfrm>
            <a:off x="4260851" y="2198620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36" name="Trapezoid 135"/>
          <p:cNvSpPr/>
          <p:nvPr/>
        </p:nvSpPr>
        <p:spPr>
          <a:xfrm>
            <a:off x="4310182" y="2201826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37" name="Trapezoid 136"/>
          <p:cNvSpPr/>
          <p:nvPr/>
        </p:nvSpPr>
        <p:spPr>
          <a:xfrm>
            <a:off x="4358844" y="2201858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38" name="Trapezoid 137"/>
          <p:cNvSpPr/>
          <p:nvPr/>
        </p:nvSpPr>
        <p:spPr>
          <a:xfrm>
            <a:off x="4407506" y="2201890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39" name="Trapezoid 138"/>
          <p:cNvSpPr/>
          <p:nvPr/>
        </p:nvSpPr>
        <p:spPr>
          <a:xfrm>
            <a:off x="4453787" y="2201922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40" name="Trapezoid 139"/>
          <p:cNvSpPr/>
          <p:nvPr/>
        </p:nvSpPr>
        <p:spPr>
          <a:xfrm>
            <a:off x="4500068" y="2201954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41" name="Trapezoid 140"/>
          <p:cNvSpPr/>
          <p:nvPr/>
        </p:nvSpPr>
        <p:spPr>
          <a:xfrm>
            <a:off x="4548730" y="2201986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42" name="Trapezoid 141"/>
          <p:cNvSpPr/>
          <p:nvPr/>
        </p:nvSpPr>
        <p:spPr>
          <a:xfrm>
            <a:off x="4592630" y="2202018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43" name="Trapezoid 142"/>
          <p:cNvSpPr/>
          <p:nvPr/>
        </p:nvSpPr>
        <p:spPr>
          <a:xfrm>
            <a:off x="4641292" y="2202050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44" name="Trapezoid 143"/>
          <p:cNvSpPr/>
          <p:nvPr/>
        </p:nvSpPr>
        <p:spPr>
          <a:xfrm>
            <a:off x="4687573" y="2202082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45" name="Trapezoid 144"/>
          <p:cNvSpPr/>
          <p:nvPr/>
        </p:nvSpPr>
        <p:spPr>
          <a:xfrm>
            <a:off x="4736235" y="2202114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47" name="Trapezoid 146"/>
          <p:cNvSpPr/>
          <p:nvPr/>
        </p:nvSpPr>
        <p:spPr>
          <a:xfrm>
            <a:off x="6886576" y="2211480"/>
            <a:ext cx="1080135" cy="1061208"/>
          </a:xfrm>
          <a:prstGeom prst="trapezoid">
            <a:avLst>
              <a:gd name="adj" fmla="val 6304"/>
            </a:avLst>
          </a:prstGeom>
          <a:solidFill>
            <a:srgbClr val="00DA05">
              <a:alpha val="43922"/>
            </a:srgbClr>
          </a:solidFill>
          <a:ln>
            <a:solidFill>
              <a:srgbClr val="00DA0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OFDM</a:t>
            </a:r>
          </a:p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(future)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48" name="Trapezoid 147"/>
          <p:cNvSpPr/>
          <p:nvPr/>
        </p:nvSpPr>
        <p:spPr>
          <a:xfrm>
            <a:off x="1775911" y="2204432"/>
            <a:ext cx="250282" cy="1077432"/>
          </a:xfrm>
          <a:prstGeom prst="trapezoid">
            <a:avLst>
              <a:gd name="adj" fmla="val 12673"/>
            </a:avLst>
          </a:prstGeom>
          <a:solidFill>
            <a:srgbClr val="00D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9" name="Trapezoid 148"/>
          <p:cNvSpPr/>
          <p:nvPr/>
        </p:nvSpPr>
        <p:spPr>
          <a:xfrm>
            <a:off x="1745200" y="2206696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50" name="Trapezoid 149"/>
          <p:cNvSpPr/>
          <p:nvPr/>
        </p:nvSpPr>
        <p:spPr>
          <a:xfrm>
            <a:off x="1699375" y="2205504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51" name="Trapezoid 150"/>
          <p:cNvSpPr/>
          <p:nvPr/>
        </p:nvSpPr>
        <p:spPr>
          <a:xfrm>
            <a:off x="1576793" y="2206764"/>
            <a:ext cx="125141" cy="1077432"/>
          </a:xfrm>
          <a:prstGeom prst="trapezoid">
            <a:avLst>
              <a:gd name="adj" fmla="val 11552"/>
            </a:avLst>
          </a:prstGeom>
          <a:solidFill>
            <a:srgbClr val="00D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2" name="Straight Connector 61"/>
          <p:cNvCxnSpPr/>
          <p:nvPr/>
        </p:nvCxnSpPr>
        <p:spPr>
          <a:xfrm>
            <a:off x="1578245" y="3201017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/>
          <p:nvPr/>
        </p:nvCxnSpPr>
        <p:spPr>
          <a:xfrm>
            <a:off x="4781954" y="3666467"/>
            <a:ext cx="1066397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Arrow Connector 157"/>
          <p:cNvCxnSpPr/>
          <p:nvPr/>
        </p:nvCxnSpPr>
        <p:spPr>
          <a:xfrm>
            <a:off x="5841134" y="3666467"/>
            <a:ext cx="1066397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/>
          <p:nvPr/>
        </p:nvCxnSpPr>
        <p:spPr>
          <a:xfrm>
            <a:off x="6900314" y="3666467"/>
            <a:ext cx="1066397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4989461" y="3619112"/>
            <a:ext cx="724878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 smtClean="0"/>
              <a:t>192 MHz</a:t>
            </a:r>
            <a:endParaRPr lang="en-US" sz="1050" b="1" dirty="0"/>
          </a:p>
        </p:txBody>
      </p:sp>
      <p:sp>
        <p:nvSpPr>
          <p:cNvPr id="161" name="TextBox 160"/>
          <p:cNvSpPr txBox="1"/>
          <p:nvPr/>
        </p:nvSpPr>
        <p:spPr>
          <a:xfrm>
            <a:off x="6025781" y="3619112"/>
            <a:ext cx="724878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 smtClean="0"/>
              <a:t>192 MHz</a:t>
            </a:r>
            <a:endParaRPr lang="en-US" sz="1050" b="1" dirty="0"/>
          </a:p>
        </p:txBody>
      </p:sp>
      <p:sp>
        <p:nvSpPr>
          <p:cNvPr id="162" name="TextBox 161"/>
          <p:cNvSpPr txBox="1"/>
          <p:nvPr/>
        </p:nvSpPr>
        <p:spPr>
          <a:xfrm>
            <a:off x="7062101" y="3619112"/>
            <a:ext cx="724878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 smtClean="0"/>
              <a:t>192 MHz</a:t>
            </a:r>
            <a:endParaRPr lang="en-US" sz="1050" b="1" dirty="0"/>
          </a:p>
        </p:txBody>
      </p:sp>
      <p:cxnSp>
        <p:nvCxnSpPr>
          <p:cNvPr id="59" name="Straight Connector 58"/>
          <p:cNvCxnSpPr/>
          <p:nvPr/>
        </p:nvCxnSpPr>
        <p:spPr>
          <a:xfrm>
            <a:off x="5586734" y="3199797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6891659" y="3200394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TextBox 162"/>
          <p:cNvSpPr txBox="1"/>
          <p:nvPr/>
        </p:nvSpPr>
        <p:spPr>
          <a:xfrm>
            <a:off x="2307702" y="2599311"/>
            <a:ext cx="2437527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Legacy Digital Video</a:t>
            </a:r>
            <a:endParaRPr lang="en-US" sz="1800" b="1" dirty="0"/>
          </a:p>
        </p:txBody>
      </p:sp>
      <p:sp>
        <p:nvSpPr>
          <p:cNvPr id="164" name="Right Brace 163"/>
          <p:cNvSpPr/>
          <p:nvPr/>
        </p:nvSpPr>
        <p:spPr>
          <a:xfrm rot="16200000">
            <a:off x="1641503" y="1848460"/>
            <a:ext cx="272319" cy="442915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600" b="1" dirty="0"/>
          </a:p>
        </p:txBody>
      </p:sp>
      <p:sp>
        <p:nvSpPr>
          <p:cNvPr id="165" name="TextBox 164"/>
          <p:cNvSpPr txBox="1"/>
          <p:nvPr/>
        </p:nvSpPr>
        <p:spPr>
          <a:xfrm>
            <a:off x="1353071" y="1277217"/>
            <a:ext cx="862797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OFDMA and legacy </a:t>
            </a:r>
            <a:r>
              <a:rPr lang="en-US" sz="1200" b="1" dirty="0" err="1" smtClean="0"/>
              <a:t>chs</a:t>
            </a:r>
            <a:endParaRPr lang="en-US" sz="1200" b="1" dirty="0"/>
          </a:p>
        </p:txBody>
      </p:sp>
      <p:sp>
        <p:nvSpPr>
          <p:cNvPr id="166" name="Trapezoid 165"/>
          <p:cNvSpPr/>
          <p:nvPr/>
        </p:nvSpPr>
        <p:spPr>
          <a:xfrm>
            <a:off x="2148397" y="2210020"/>
            <a:ext cx="45719" cy="1077433"/>
          </a:xfrm>
          <a:prstGeom prst="trapezoid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cxnSp>
        <p:nvCxnSpPr>
          <p:cNvPr id="8" name="Straight Connector 7"/>
          <p:cNvCxnSpPr/>
          <p:nvPr/>
        </p:nvCxnSpPr>
        <p:spPr>
          <a:xfrm>
            <a:off x="1576032" y="3274289"/>
            <a:ext cx="648775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2138793" y="3201473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>
            <a:off x="2916668" y="3197239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39572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001000" cy="838200"/>
          </a:xfrm>
        </p:spPr>
        <p:txBody>
          <a:bodyPr/>
          <a:lstStyle/>
          <a:p>
            <a:r>
              <a:rPr lang="en-US" dirty="0" smtClean="0"/>
              <a:t>DOCSIS 3.1 </a:t>
            </a:r>
            <a:r>
              <a:rPr lang="en-US" dirty="0"/>
              <a:t>Deployment </a:t>
            </a:r>
            <a:r>
              <a:rPr lang="en-US" dirty="0" smtClean="0"/>
              <a:t>Example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924" y="3962400"/>
            <a:ext cx="8979876" cy="266700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/>
              <a:t>Upgrade split to 5-85 MHz US</a:t>
            </a:r>
          </a:p>
          <a:p>
            <a:pPr marL="742950" lvl="1" indent="-28575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Mix of </a:t>
            </a:r>
            <a:r>
              <a:rPr lang="en-US" sz="1800" dirty="0" err="1" smtClean="0"/>
              <a:t>OFDMA</a:t>
            </a:r>
            <a:r>
              <a:rPr lang="en-US" sz="1800" dirty="0" smtClean="0"/>
              <a:t> and legacy DOCSIS in US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/>
              <a:t>102 MHz to 1218 </a:t>
            </a:r>
            <a:r>
              <a:rPr lang="en-US" sz="2000" dirty="0"/>
              <a:t>M</a:t>
            </a:r>
            <a:r>
              <a:rPr lang="en-US" sz="2000" dirty="0" smtClean="0"/>
              <a:t>Hz DS</a:t>
            </a:r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Legacy digital video in the 108 MHz to 258 MHz spectrum</a:t>
            </a:r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Five 192 MHz wide OFDM signals from 258 MHz to 1218 MHz</a:t>
            </a:r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DS out-of-band for STB  in 102 to 108 MHz range (avoid local FM)</a:t>
            </a:r>
          </a:p>
          <a:p>
            <a:pPr marL="1082675" lvl="2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Could </a:t>
            </a:r>
            <a:r>
              <a:rPr lang="en-US" sz="1800" dirty="0"/>
              <a:t>be anywhere in </a:t>
            </a:r>
            <a:r>
              <a:rPr lang="en-US" sz="1800" dirty="0" smtClean="0"/>
              <a:t>105 to </a:t>
            </a:r>
            <a:r>
              <a:rPr lang="en-US" sz="1800" dirty="0"/>
              <a:t>130 MHz range, assuming available </a:t>
            </a:r>
            <a:r>
              <a:rPr lang="en-US" sz="1800" dirty="0" smtClean="0"/>
              <a:t>spectrum</a:t>
            </a:r>
            <a:endParaRPr lang="en-US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4501630" y="7737407"/>
            <a:ext cx="184730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rapezoid 8"/>
          <p:cNvSpPr/>
          <p:nvPr/>
        </p:nvSpPr>
        <p:spPr>
          <a:xfrm>
            <a:off x="5989515" y="2204000"/>
            <a:ext cx="1038225" cy="1077432"/>
          </a:xfrm>
          <a:prstGeom prst="trapezoid">
            <a:avLst>
              <a:gd name="adj" fmla="val 6256"/>
            </a:avLst>
          </a:prstGeom>
          <a:solidFill>
            <a:srgbClr val="00D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OFDM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73678" y="3280445"/>
            <a:ext cx="76655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1218 MHz</a:t>
            </a:r>
            <a:endParaRPr lang="en-US" sz="10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6518949" y="3280445"/>
            <a:ext cx="76655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1002 MHz</a:t>
            </a:r>
            <a:endParaRPr lang="en-US" sz="10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2573035" y="3288912"/>
            <a:ext cx="69602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258 MHz</a:t>
            </a:r>
            <a:endParaRPr lang="en-US" sz="10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1949424" y="3535752"/>
            <a:ext cx="69602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105 MHz</a:t>
            </a:r>
            <a:endParaRPr lang="en-US" sz="1000" b="1" dirty="0"/>
          </a:p>
        </p:txBody>
      </p:sp>
      <p:cxnSp>
        <p:nvCxnSpPr>
          <p:cNvPr id="52" name="Straight Connector 51"/>
          <p:cNvCxnSpPr/>
          <p:nvPr/>
        </p:nvCxnSpPr>
        <p:spPr>
          <a:xfrm>
            <a:off x="8063784" y="3200394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2043702" y="3201473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251538" y="3288912"/>
            <a:ext cx="69602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750 MHz</a:t>
            </a:r>
            <a:endParaRPr lang="en-US" sz="10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5871312" y="3280445"/>
            <a:ext cx="69602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870 MHz</a:t>
            </a:r>
            <a:endParaRPr lang="en-US" sz="10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1298552" y="3288562"/>
            <a:ext cx="55496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5 MHz</a:t>
            </a:r>
            <a:endParaRPr lang="en-US" sz="1000" b="1" dirty="0"/>
          </a:p>
        </p:txBody>
      </p:sp>
      <p:cxnSp>
        <p:nvCxnSpPr>
          <p:cNvPr id="58" name="Straight Connector 57"/>
          <p:cNvCxnSpPr/>
          <p:nvPr/>
        </p:nvCxnSpPr>
        <p:spPr>
          <a:xfrm>
            <a:off x="6205859" y="3204030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rapezoid 83"/>
          <p:cNvSpPr/>
          <p:nvPr/>
        </p:nvSpPr>
        <p:spPr>
          <a:xfrm>
            <a:off x="2198485" y="2203172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85" name="TextBox 84"/>
          <p:cNvSpPr txBox="1"/>
          <p:nvPr/>
        </p:nvSpPr>
        <p:spPr>
          <a:xfrm>
            <a:off x="1523080" y="3536643"/>
            <a:ext cx="62549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85 MHz</a:t>
            </a:r>
            <a:endParaRPr lang="en-US" sz="1000" b="1" dirty="0"/>
          </a:p>
        </p:txBody>
      </p:sp>
      <p:cxnSp>
        <p:nvCxnSpPr>
          <p:cNvPr id="87" name="Straight Arrow Connector 86"/>
          <p:cNvCxnSpPr>
            <a:stCxn id="85" idx="0"/>
          </p:cNvCxnSpPr>
          <p:nvPr/>
        </p:nvCxnSpPr>
        <p:spPr>
          <a:xfrm flipV="1">
            <a:off x="1835826" y="3363713"/>
            <a:ext cx="207876" cy="1729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49" idx="0"/>
          </p:cNvCxnSpPr>
          <p:nvPr/>
        </p:nvCxnSpPr>
        <p:spPr>
          <a:xfrm flipH="1" flipV="1">
            <a:off x="2138796" y="3363712"/>
            <a:ext cx="158640" cy="172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rapezoid 89"/>
          <p:cNvSpPr/>
          <p:nvPr/>
        </p:nvSpPr>
        <p:spPr>
          <a:xfrm>
            <a:off x="4971510" y="2202604"/>
            <a:ext cx="1038225" cy="1077432"/>
          </a:xfrm>
          <a:prstGeom prst="trapezoid">
            <a:avLst>
              <a:gd name="adj" fmla="val 4174"/>
            </a:avLst>
          </a:prstGeom>
          <a:solidFill>
            <a:srgbClr val="00D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OFDM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91" name="Trapezoid 90"/>
          <p:cNvSpPr/>
          <p:nvPr/>
        </p:nvSpPr>
        <p:spPr>
          <a:xfrm>
            <a:off x="2244766" y="2203204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92" name="Trapezoid 91"/>
          <p:cNvSpPr/>
          <p:nvPr/>
        </p:nvSpPr>
        <p:spPr>
          <a:xfrm>
            <a:off x="2291047" y="2203236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93" name="Trapezoid 92"/>
          <p:cNvSpPr/>
          <p:nvPr/>
        </p:nvSpPr>
        <p:spPr>
          <a:xfrm>
            <a:off x="2337328" y="2203268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94" name="Trapezoid 93"/>
          <p:cNvSpPr/>
          <p:nvPr/>
        </p:nvSpPr>
        <p:spPr>
          <a:xfrm>
            <a:off x="2383609" y="2203300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95" name="Trapezoid 94"/>
          <p:cNvSpPr/>
          <p:nvPr/>
        </p:nvSpPr>
        <p:spPr>
          <a:xfrm>
            <a:off x="2429890" y="2203332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96" name="Trapezoid 95"/>
          <p:cNvSpPr/>
          <p:nvPr/>
        </p:nvSpPr>
        <p:spPr>
          <a:xfrm>
            <a:off x="2476171" y="2203364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97" name="Trapezoid 96"/>
          <p:cNvSpPr/>
          <p:nvPr/>
        </p:nvSpPr>
        <p:spPr>
          <a:xfrm>
            <a:off x="2522452" y="2203396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98" name="Trapezoid 97"/>
          <p:cNvSpPr/>
          <p:nvPr/>
        </p:nvSpPr>
        <p:spPr>
          <a:xfrm>
            <a:off x="2568733" y="2203428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99" name="Trapezoid 98"/>
          <p:cNvSpPr/>
          <p:nvPr/>
        </p:nvSpPr>
        <p:spPr>
          <a:xfrm>
            <a:off x="2615014" y="2203460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00" name="Trapezoid 99"/>
          <p:cNvSpPr/>
          <p:nvPr/>
        </p:nvSpPr>
        <p:spPr>
          <a:xfrm>
            <a:off x="2661295" y="2203492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01" name="Trapezoid 100"/>
          <p:cNvSpPr/>
          <p:nvPr/>
        </p:nvSpPr>
        <p:spPr>
          <a:xfrm>
            <a:off x="2707576" y="2203524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02" name="Trapezoid 101"/>
          <p:cNvSpPr/>
          <p:nvPr/>
        </p:nvSpPr>
        <p:spPr>
          <a:xfrm>
            <a:off x="2753857" y="2203556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03" name="Trapezoid 102"/>
          <p:cNvSpPr/>
          <p:nvPr/>
        </p:nvSpPr>
        <p:spPr>
          <a:xfrm>
            <a:off x="2800138" y="2203588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04" name="Trapezoid 103"/>
          <p:cNvSpPr/>
          <p:nvPr/>
        </p:nvSpPr>
        <p:spPr>
          <a:xfrm>
            <a:off x="2846419" y="2203620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48" name="Trapezoid 147"/>
          <p:cNvSpPr/>
          <p:nvPr/>
        </p:nvSpPr>
        <p:spPr>
          <a:xfrm>
            <a:off x="1775911" y="2204432"/>
            <a:ext cx="250282" cy="1077432"/>
          </a:xfrm>
          <a:prstGeom prst="trapezoid">
            <a:avLst>
              <a:gd name="adj" fmla="val 11909"/>
            </a:avLst>
          </a:prstGeom>
          <a:solidFill>
            <a:srgbClr val="00D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49" name="Trapezoid 148"/>
          <p:cNvSpPr/>
          <p:nvPr/>
        </p:nvSpPr>
        <p:spPr>
          <a:xfrm>
            <a:off x="1744852" y="2206696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50" name="Trapezoid 149"/>
          <p:cNvSpPr/>
          <p:nvPr/>
        </p:nvSpPr>
        <p:spPr>
          <a:xfrm>
            <a:off x="1699027" y="2205504"/>
            <a:ext cx="45719" cy="1077433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51" name="Trapezoid 150"/>
          <p:cNvSpPr/>
          <p:nvPr/>
        </p:nvSpPr>
        <p:spPr>
          <a:xfrm>
            <a:off x="1576793" y="2206764"/>
            <a:ext cx="125141" cy="1077432"/>
          </a:xfrm>
          <a:prstGeom prst="trapezoid">
            <a:avLst>
              <a:gd name="adj" fmla="val 10720"/>
            </a:avLst>
          </a:prstGeom>
          <a:solidFill>
            <a:srgbClr val="00D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cxnSp>
        <p:nvCxnSpPr>
          <p:cNvPr id="62" name="Straight Connector 61"/>
          <p:cNvCxnSpPr/>
          <p:nvPr/>
        </p:nvCxnSpPr>
        <p:spPr>
          <a:xfrm>
            <a:off x="1578245" y="3201017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/>
          <p:nvPr/>
        </p:nvCxnSpPr>
        <p:spPr>
          <a:xfrm>
            <a:off x="4971726" y="3666467"/>
            <a:ext cx="1066397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Arrow Connector 157"/>
          <p:cNvCxnSpPr/>
          <p:nvPr/>
        </p:nvCxnSpPr>
        <p:spPr>
          <a:xfrm>
            <a:off x="6005028" y="3666467"/>
            <a:ext cx="1066397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/>
          <p:nvPr/>
        </p:nvCxnSpPr>
        <p:spPr>
          <a:xfrm>
            <a:off x="7046956" y="3666467"/>
            <a:ext cx="1066397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5189018" y="3619112"/>
            <a:ext cx="69602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192 MHz</a:t>
            </a:r>
            <a:endParaRPr lang="en-US" sz="1000" b="1" dirty="0"/>
          </a:p>
        </p:txBody>
      </p:sp>
      <p:sp>
        <p:nvSpPr>
          <p:cNvPr id="161" name="TextBox 160"/>
          <p:cNvSpPr txBox="1"/>
          <p:nvPr/>
        </p:nvSpPr>
        <p:spPr>
          <a:xfrm>
            <a:off x="6211524" y="3619112"/>
            <a:ext cx="69602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192 MHz</a:t>
            </a:r>
            <a:endParaRPr lang="en-US" sz="1000" b="1" dirty="0"/>
          </a:p>
        </p:txBody>
      </p:sp>
      <p:sp>
        <p:nvSpPr>
          <p:cNvPr id="162" name="TextBox 161"/>
          <p:cNvSpPr txBox="1"/>
          <p:nvPr/>
        </p:nvSpPr>
        <p:spPr>
          <a:xfrm>
            <a:off x="7275894" y="3619112"/>
            <a:ext cx="69602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192 MHz</a:t>
            </a:r>
            <a:endParaRPr lang="en-US" sz="1000" b="1" dirty="0"/>
          </a:p>
        </p:txBody>
      </p:sp>
      <p:cxnSp>
        <p:nvCxnSpPr>
          <p:cNvPr id="59" name="Straight Connector 58"/>
          <p:cNvCxnSpPr/>
          <p:nvPr/>
        </p:nvCxnSpPr>
        <p:spPr>
          <a:xfrm>
            <a:off x="5586734" y="3199797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6891659" y="3200394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TextBox 162"/>
          <p:cNvSpPr txBox="1"/>
          <p:nvPr/>
        </p:nvSpPr>
        <p:spPr>
          <a:xfrm>
            <a:off x="2337328" y="1365152"/>
            <a:ext cx="1215498" cy="39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Legacy digital video</a:t>
            </a:r>
            <a:endParaRPr lang="en-US" sz="1100" b="1" dirty="0"/>
          </a:p>
        </p:txBody>
      </p:sp>
      <p:sp>
        <p:nvSpPr>
          <p:cNvPr id="164" name="Right Brace 163"/>
          <p:cNvSpPr/>
          <p:nvPr/>
        </p:nvSpPr>
        <p:spPr>
          <a:xfrm rot="16200000">
            <a:off x="1641503" y="1848460"/>
            <a:ext cx="272319" cy="442915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 b="1" dirty="0"/>
          </a:p>
        </p:txBody>
      </p:sp>
      <p:sp>
        <p:nvSpPr>
          <p:cNvPr id="165" name="TextBox 164"/>
          <p:cNvSpPr txBox="1"/>
          <p:nvPr/>
        </p:nvSpPr>
        <p:spPr>
          <a:xfrm>
            <a:off x="1353071" y="1277217"/>
            <a:ext cx="862797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OFDMA and legacy DOCSIS</a:t>
            </a:r>
            <a:endParaRPr lang="en-US" sz="1100" b="1" dirty="0"/>
          </a:p>
        </p:txBody>
      </p:sp>
      <p:sp>
        <p:nvSpPr>
          <p:cNvPr id="166" name="Trapezoid 165"/>
          <p:cNvSpPr/>
          <p:nvPr/>
        </p:nvSpPr>
        <p:spPr>
          <a:xfrm>
            <a:off x="2148397" y="2210020"/>
            <a:ext cx="45719" cy="1077433"/>
          </a:xfrm>
          <a:prstGeom prst="trapezoid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cxnSp>
        <p:nvCxnSpPr>
          <p:cNvPr id="55" name="Straight Connector 54"/>
          <p:cNvCxnSpPr/>
          <p:nvPr/>
        </p:nvCxnSpPr>
        <p:spPr>
          <a:xfrm>
            <a:off x="2138793" y="3201473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rapezoid 145"/>
          <p:cNvSpPr/>
          <p:nvPr/>
        </p:nvSpPr>
        <p:spPr>
          <a:xfrm>
            <a:off x="7017083" y="2209500"/>
            <a:ext cx="1038225" cy="1077432"/>
          </a:xfrm>
          <a:prstGeom prst="trapezoid">
            <a:avLst>
              <a:gd name="adj" fmla="val 3479"/>
            </a:avLst>
          </a:prstGeom>
          <a:solidFill>
            <a:srgbClr val="00D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OFDM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53" name="Trapezoid 152"/>
          <p:cNvSpPr/>
          <p:nvPr/>
        </p:nvSpPr>
        <p:spPr>
          <a:xfrm>
            <a:off x="3944505" y="2201780"/>
            <a:ext cx="1038225" cy="1077432"/>
          </a:xfrm>
          <a:prstGeom prst="trapezoid">
            <a:avLst>
              <a:gd name="adj" fmla="val 6257"/>
            </a:avLst>
          </a:prstGeom>
          <a:solidFill>
            <a:srgbClr val="00D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OFDM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54" name="Trapezoid 153"/>
          <p:cNvSpPr/>
          <p:nvPr/>
        </p:nvSpPr>
        <p:spPr>
          <a:xfrm>
            <a:off x="2911890" y="2200956"/>
            <a:ext cx="1038225" cy="1077432"/>
          </a:xfrm>
          <a:prstGeom prst="trapezoid">
            <a:avLst>
              <a:gd name="adj" fmla="val 4173"/>
            </a:avLst>
          </a:prstGeom>
          <a:solidFill>
            <a:srgbClr val="00D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OFDM</a:t>
            </a:r>
            <a:endParaRPr lang="en-US" sz="1600" b="1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576032" y="3274289"/>
            <a:ext cx="648775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>
            <a:off x="2916668" y="3197239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Arrow Connector 155"/>
          <p:cNvCxnSpPr/>
          <p:nvPr/>
        </p:nvCxnSpPr>
        <p:spPr>
          <a:xfrm>
            <a:off x="3942364" y="3674144"/>
            <a:ext cx="1066397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>
            <a:off x="2913002" y="3681821"/>
            <a:ext cx="1066397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Box 167"/>
          <p:cNvSpPr txBox="1"/>
          <p:nvPr/>
        </p:nvSpPr>
        <p:spPr>
          <a:xfrm>
            <a:off x="4124048" y="3620352"/>
            <a:ext cx="69602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192 MHz</a:t>
            </a:r>
            <a:endParaRPr lang="en-US" sz="1000" b="1" dirty="0"/>
          </a:p>
        </p:txBody>
      </p:sp>
      <p:sp>
        <p:nvSpPr>
          <p:cNvPr id="169" name="TextBox 168"/>
          <p:cNvSpPr txBox="1"/>
          <p:nvPr/>
        </p:nvSpPr>
        <p:spPr>
          <a:xfrm>
            <a:off x="3115178" y="3621592"/>
            <a:ext cx="69602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192 MHz</a:t>
            </a:r>
            <a:endParaRPr lang="en-US" sz="1000" b="1" dirty="0"/>
          </a:p>
        </p:txBody>
      </p:sp>
      <p:cxnSp>
        <p:nvCxnSpPr>
          <p:cNvPr id="5" name="Straight Arrow Connector 4"/>
          <p:cNvCxnSpPr>
            <a:stCxn id="163" idx="2"/>
            <a:endCxn id="97" idx="0"/>
          </p:cNvCxnSpPr>
          <p:nvPr/>
        </p:nvCxnSpPr>
        <p:spPr>
          <a:xfrm flipH="1">
            <a:off x="2545312" y="1762184"/>
            <a:ext cx="399765" cy="4412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68382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rapezoid 77"/>
          <p:cNvSpPr/>
          <p:nvPr/>
        </p:nvSpPr>
        <p:spPr>
          <a:xfrm>
            <a:off x="6918475" y="2211480"/>
            <a:ext cx="1038225" cy="1061208"/>
          </a:xfrm>
          <a:prstGeom prst="trapezoid">
            <a:avLst>
              <a:gd name="adj" fmla="val 6304"/>
            </a:avLst>
          </a:prstGeom>
          <a:solidFill>
            <a:srgbClr val="00DA05">
              <a:alpha val="43922"/>
            </a:srgbClr>
          </a:solidFill>
          <a:ln>
            <a:solidFill>
              <a:srgbClr val="00DA0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OFDM</a:t>
            </a:r>
          </a:p>
        </p:txBody>
      </p:sp>
      <p:sp>
        <p:nvSpPr>
          <p:cNvPr id="79" name="Trapezoid 78"/>
          <p:cNvSpPr/>
          <p:nvPr/>
        </p:nvSpPr>
        <p:spPr>
          <a:xfrm>
            <a:off x="7950732" y="2216197"/>
            <a:ext cx="1038225" cy="1061208"/>
          </a:xfrm>
          <a:prstGeom prst="trapezoid">
            <a:avLst>
              <a:gd name="adj" fmla="val 6304"/>
            </a:avLst>
          </a:prstGeom>
          <a:solidFill>
            <a:srgbClr val="00DA05">
              <a:alpha val="43922"/>
            </a:srgbClr>
          </a:solidFill>
          <a:ln>
            <a:solidFill>
              <a:srgbClr val="00DA0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OFDM</a:t>
            </a:r>
          </a:p>
        </p:txBody>
      </p:sp>
      <p:sp>
        <p:nvSpPr>
          <p:cNvPr id="65" name="Trapezoid 64"/>
          <p:cNvSpPr/>
          <p:nvPr/>
        </p:nvSpPr>
        <p:spPr>
          <a:xfrm>
            <a:off x="478908" y="2203716"/>
            <a:ext cx="501099" cy="1077432"/>
          </a:xfrm>
          <a:prstGeom prst="trapezoid">
            <a:avLst>
              <a:gd name="adj" fmla="val 4541"/>
            </a:avLst>
          </a:prstGeom>
          <a:solidFill>
            <a:srgbClr val="00D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909" y="533400"/>
            <a:ext cx="8510048" cy="838200"/>
          </a:xfrm>
        </p:spPr>
        <p:txBody>
          <a:bodyPr/>
          <a:lstStyle/>
          <a:p>
            <a:r>
              <a:rPr lang="en-US" dirty="0" smtClean="0"/>
              <a:t>Full Spectrum D3.1 </a:t>
            </a:r>
            <a:r>
              <a:rPr lang="en-US" dirty="0"/>
              <a:t>Deployment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351" y="4178564"/>
            <a:ext cx="8294622" cy="2222236"/>
          </a:xfrm>
        </p:spPr>
        <p:txBody>
          <a:bodyPr/>
          <a:lstStyle/>
          <a:p>
            <a:r>
              <a:rPr lang="en-US" sz="2000" dirty="0" smtClean="0"/>
              <a:t>Upgrade split to 5-204 MHz US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Two 96 MHz wide </a:t>
            </a:r>
            <a:r>
              <a:rPr lang="en-US" sz="1800" dirty="0" err="1" smtClean="0"/>
              <a:t>OFDMA</a:t>
            </a:r>
            <a:r>
              <a:rPr lang="en-US" sz="1800" dirty="0" smtClean="0"/>
              <a:t> signals in the 5 to 204 MHz spectrum</a:t>
            </a:r>
          </a:p>
          <a:p>
            <a:r>
              <a:rPr lang="en-US" sz="2000" dirty="0" smtClean="0"/>
              <a:t>258 MHz to 1218 </a:t>
            </a:r>
            <a:r>
              <a:rPr lang="en-US" sz="2000" dirty="0"/>
              <a:t>M</a:t>
            </a:r>
            <a:r>
              <a:rPr lang="en-US" sz="2000" dirty="0" smtClean="0"/>
              <a:t>Hz DS (optionally to 1794 </a:t>
            </a:r>
            <a:r>
              <a:rPr lang="en-US" sz="2000" dirty="0"/>
              <a:t>M</a:t>
            </a:r>
            <a:r>
              <a:rPr lang="en-US" sz="2000" dirty="0" smtClean="0"/>
              <a:t>Hz)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Five 192 MHz wide OFDM signals from 258 MHz to 1218 MHz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Optionally another three 192 MHz wide OFDM signals between 1218 MHz and 1794 MHz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4501630" y="7737407"/>
            <a:ext cx="184730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rapezoid 8"/>
          <p:cNvSpPr/>
          <p:nvPr/>
        </p:nvSpPr>
        <p:spPr>
          <a:xfrm>
            <a:off x="4847648" y="2204000"/>
            <a:ext cx="1038225" cy="1077432"/>
          </a:xfrm>
          <a:prstGeom prst="trapezoid">
            <a:avLst>
              <a:gd name="adj" fmla="val 6256"/>
            </a:avLst>
          </a:prstGeom>
          <a:solidFill>
            <a:srgbClr val="00D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OFDM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587917" y="3280445"/>
            <a:ext cx="654345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1218 MHz</a:t>
            </a:r>
            <a:endParaRPr lang="en-US" sz="8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5433188" y="3280445"/>
            <a:ext cx="654345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1002 MHz</a:t>
            </a:r>
            <a:endParaRPr lang="en-US" sz="8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480861" y="3288912"/>
            <a:ext cx="596637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258 MHz</a:t>
            </a:r>
            <a:endParaRPr lang="en-US" sz="8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984466" y="3291921"/>
            <a:ext cx="596637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204 MHz</a:t>
            </a:r>
            <a:endParaRPr lang="en-US" sz="800" b="1" dirty="0"/>
          </a:p>
        </p:txBody>
      </p:sp>
      <p:cxnSp>
        <p:nvCxnSpPr>
          <p:cNvPr id="52" name="Straight Connector 51"/>
          <p:cNvCxnSpPr/>
          <p:nvPr/>
        </p:nvCxnSpPr>
        <p:spPr>
          <a:xfrm>
            <a:off x="6921917" y="3200394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159364" y="3288912"/>
            <a:ext cx="596637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750 MHz</a:t>
            </a:r>
            <a:endParaRPr lang="en-US" sz="8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4779138" y="3280445"/>
            <a:ext cx="596637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870 MHz</a:t>
            </a:r>
            <a:endParaRPr lang="en-US" sz="8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193554" y="3288562"/>
            <a:ext cx="481221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5 MHz</a:t>
            </a:r>
            <a:endParaRPr lang="en-US" sz="800" b="1" dirty="0"/>
          </a:p>
        </p:txBody>
      </p:sp>
      <p:cxnSp>
        <p:nvCxnSpPr>
          <p:cNvPr id="58" name="Straight Connector 57"/>
          <p:cNvCxnSpPr/>
          <p:nvPr/>
        </p:nvCxnSpPr>
        <p:spPr>
          <a:xfrm>
            <a:off x="5063992" y="3204030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rapezoid 89"/>
          <p:cNvSpPr/>
          <p:nvPr/>
        </p:nvSpPr>
        <p:spPr>
          <a:xfrm>
            <a:off x="3829643" y="2202604"/>
            <a:ext cx="1038225" cy="1077432"/>
          </a:xfrm>
          <a:prstGeom prst="trapezoid">
            <a:avLst>
              <a:gd name="adj" fmla="val 4174"/>
            </a:avLst>
          </a:prstGeom>
          <a:solidFill>
            <a:srgbClr val="00D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OFDM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48" name="Trapezoid 147"/>
          <p:cNvSpPr/>
          <p:nvPr/>
        </p:nvSpPr>
        <p:spPr>
          <a:xfrm>
            <a:off x="980006" y="2213504"/>
            <a:ext cx="501099" cy="1077432"/>
          </a:xfrm>
          <a:prstGeom prst="trapezoid">
            <a:avLst>
              <a:gd name="adj" fmla="val 5459"/>
            </a:avLst>
          </a:prstGeom>
          <a:solidFill>
            <a:srgbClr val="00D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cxnSp>
        <p:nvCxnSpPr>
          <p:cNvPr id="62" name="Straight Connector 61"/>
          <p:cNvCxnSpPr/>
          <p:nvPr/>
        </p:nvCxnSpPr>
        <p:spPr>
          <a:xfrm>
            <a:off x="436378" y="3201017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/>
          <p:nvPr/>
        </p:nvCxnSpPr>
        <p:spPr>
          <a:xfrm>
            <a:off x="3829859" y="3666467"/>
            <a:ext cx="1066397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Arrow Connector 157"/>
          <p:cNvCxnSpPr/>
          <p:nvPr/>
        </p:nvCxnSpPr>
        <p:spPr>
          <a:xfrm>
            <a:off x="4863161" y="3666467"/>
            <a:ext cx="1066397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/>
          <p:nvPr/>
        </p:nvCxnSpPr>
        <p:spPr>
          <a:xfrm>
            <a:off x="5905089" y="3666467"/>
            <a:ext cx="1066397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4096844" y="3619112"/>
            <a:ext cx="596637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192 MHz</a:t>
            </a:r>
            <a:endParaRPr lang="en-US" sz="800" b="1" dirty="0"/>
          </a:p>
        </p:txBody>
      </p:sp>
      <p:sp>
        <p:nvSpPr>
          <p:cNvPr id="161" name="TextBox 160"/>
          <p:cNvSpPr txBox="1"/>
          <p:nvPr/>
        </p:nvSpPr>
        <p:spPr>
          <a:xfrm>
            <a:off x="5119350" y="3619112"/>
            <a:ext cx="596637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192 MHz</a:t>
            </a:r>
            <a:endParaRPr lang="en-US" sz="800" b="1" dirty="0"/>
          </a:p>
        </p:txBody>
      </p:sp>
      <p:sp>
        <p:nvSpPr>
          <p:cNvPr id="162" name="TextBox 161"/>
          <p:cNvSpPr txBox="1"/>
          <p:nvPr/>
        </p:nvSpPr>
        <p:spPr>
          <a:xfrm>
            <a:off x="6183720" y="3619112"/>
            <a:ext cx="596637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192 MHz</a:t>
            </a:r>
            <a:endParaRPr lang="en-US" sz="800" b="1" dirty="0"/>
          </a:p>
        </p:txBody>
      </p:sp>
      <p:cxnSp>
        <p:nvCxnSpPr>
          <p:cNvPr id="59" name="Straight Connector 58"/>
          <p:cNvCxnSpPr/>
          <p:nvPr/>
        </p:nvCxnSpPr>
        <p:spPr>
          <a:xfrm>
            <a:off x="4444867" y="3199797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5749792" y="3200394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Box 164"/>
          <p:cNvSpPr txBox="1"/>
          <p:nvPr/>
        </p:nvSpPr>
        <p:spPr>
          <a:xfrm>
            <a:off x="431433" y="2326752"/>
            <a:ext cx="109352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/>
              <a:t>Two 96 MHz OFDMA channels</a:t>
            </a:r>
            <a:endParaRPr lang="en-US" sz="1000" b="1" dirty="0"/>
          </a:p>
        </p:txBody>
      </p:sp>
      <p:cxnSp>
        <p:nvCxnSpPr>
          <p:cNvPr id="55" name="Straight Connector 54"/>
          <p:cNvCxnSpPr/>
          <p:nvPr/>
        </p:nvCxnSpPr>
        <p:spPr>
          <a:xfrm>
            <a:off x="1483600" y="3201473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rapezoid 145"/>
          <p:cNvSpPr/>
          <p:nvPr/>
        </p:nvSpPr>
        <p:spPr>
          <a:xfrm>
            <a:off x="5875216" y="2205924"/>
            <a:ext cx="1038225" cy="1077432"/>
          </a:xfrm>
          <a:prstGeom prst="trapezoid">
            <a:avLst>
              <a:gd name="adj" fmla="val 3479"/>
            </a:avLst>
          </a:prstGeom>
          <a:solidFill>
            <a:srgbClr val="00D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OFDM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53" name="Trapezoid 152"/>
          <p:cNvSpPr/>
          <p:nvPr/>
        </p:nvSpPr>
        <p:spPr>
          <a:xfrm>
            <a:off x="2802638" y="2201780"/>
            <a:ext cx="1038225" cy="1077432"/>
          </a:xfrm>
          <a:prstGeom prst="trapezoid">
            <a:avLst>
              <a:gd name="adj" fmla="val 6257"/>
            </a:avLst>
          </a:prstGeom>
          <a:solidFill>
            <a:srgbClr val="00D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OFDM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54" name="Trapezoid 153"/>
          <p:cNvSpPr/>
          <p:nvPr/>
        </p:nvSpPr>
        <p:spPr>
          <a:xfrm>
            <a:off x="1770023" y="2200956"/>
            <a:ext cx="1038225" cy="1077432"/>
          </a:xfrm>
          <a:prstGeom prst="trapezoid">
            <a:avLst>
              <a:gd name="adj" fmla="val 4173"/>
            </a:avLst>
          </a:prstGeom>
          <a:solidFill>
            <a:srgbClr val="00D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OFDM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34165" y="3274289"/>
            <a:ext cx="648775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>
            <a:off x="1774801" y="3197239"/>
            <a:ext cx="1" cy="1489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Arrow Connector 155"/>
          <p:cNvCxnSpPr/>
          <p:nvPr/>
        </p:nvCxnSpPr>
        <p:spPr>
          <a:xfrm>
            <a:off x="2800497" y="3674144"/>
            <a:ext cx="1066397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>
            <a:off x="1771135" y="3681821"/>
            <a:ext cx="1066397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Box 167"/>
          <p:cNvSpPr txBox="1"/>
          <p:nvPr/>
        </p:nvSpPr>
        <p:spPr>
          <a:xfrm>
            <a:off x="3031874" y="3620352"/>
            <a:ext cx="596637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192 MHz</a:t>
            </a:r>
            <a:endParaRPr lang="en-US" sz="800" b="1" dirty="0"/>
          </a:p>
        </p:txBody>
      </p:sp>
      <p:sp>
        <p:nvSpPr>
          <p:cNvPr id="169" name="TextBox 168"/>
          <p:cNvSpPr txBox="1"/>
          <p:nvPr/>
        </p:nvSpPr>
        <p:spPr>
          <a:xfrm>
            <a:off x="2023004" y="3621592"/>
            <a:ext cx="596637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192 MHz</a:t>
            </a:r>
            <a:endParaRPr lang="en-US" sz="800" b="1" dirty="0"/>
          </a:p>
        </p:txBody>
      </p:sp>
      <p:cxnSp>
        <p:nvCxnSpPr>
          <p:cNvPr id="67" name="Straight Connector 66"/>
          <p:cNvCxnSpPr/>
          <p:nvPr/>
        </p:nvCxnSpPr>
        <p:spPr>
          <a:xfrm>
            <a:off x="6611894" y="3279087"/>
            <a:ext cx="2532106" cy="19024"/>
          </a:xfrm>
          <a:prstGeom prst="line">
            <a:avLst/>
          </a:prstGeom>
          <a:ln w="28575"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8206750" y="3282685"/>
            <a:ext cx="865943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...to 1794 MHz</a:t>
            </a:r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val="34276790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55638" y="457200"/>
            <a:ext cx="8145462" cy="533400"/>
          </a:xfrm>
        </p:spPr>
        <p:txBody>
          <a:bodyPr/>
          <a:lstStyle/>
          <a:p>
            <a:r>
              <a:rPr lang="en-GB" dirty="0" smtClean="0"/>
              <a:t>DOCSIS 3.1 Deployment Thoughts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1" y="1219200"/>
            <a:ext cx="8489950" cy="5334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dirty="0" smtClean="0"/>
              <a:t>DOCSIS 3.1 spec completed end of October 2013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dirty="0" smtClean="0"/>
              <a:t>Products begin to appear in 2015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dirty="0" smtClean="0"/>
              <a:t>Deployments take place in 2016 or 2017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dirty="0" smtClean="0"/>
              <a:t>Cost for new DOCSIS 3.1 CMs expected to be relatively close to DOCSIS 3.0 (compared to 2.0 / 3.0)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dirty="0" smtClean="0"/>
              <a:t>Deployments might first focus on CPE then CMTS DS then CMTS US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dirty="0" smtClean="0"/>
              <a:t>Many options for cable operators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Continue on with D3.0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U</a:t>
            </a:r>
            <a:r>
              <a:rPr lang="en-GB" dirty="0" smtClean="0"/>
              <a:t>se new modulation of D3.1 in existing spectrum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M</a:t>
            </a:r>
            <a:r>
              <a:rPr lang="en-GB" dirty="0" smtClean="0"/>
              <a:t>ake spectrum changes and use new modulation of D3.1 on part or all of plant</a:t>
            </a:r>
          </a:p>
        </p:txBody>
      </p:sp>
    </p:spTree>
    <p:extLst>
      <p:ext uri="{BB962C8B-B14F-4D97-AF65-F5344CB8AC3E}">
        <p14:creationId xmlns:p14="http://schemas.microsoft.com/office/powerpoint/2010/main" val="56271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55638" y="457200"/>
            <a:ext cx="8145462" cy="609600"/>
          </a:xfrm>
        </p:spPr>
        <p:txBody>
          <a:bodyPr/>
          <a:lstStyle/>
          <a:p>
            <a:r>
              <a:rPr lang="en-GB" dirty="0" smtClean="0"/>
              <a:t>Summary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458199" cy="5410200"/>
          </a:xfrm>
        </p:spPr>
        <p:txBody>
          <a:bodyPr/>
          <a:lstStyle/>
          <a:p>
            <a:r>
              <a:rPr lang="en-GB" dirty="0" smtClean="0"/>
              <a:t>Specifications from CableLabs enabling cable operators to continue to lead in offering IP-based services</a:t>
            </a:r>
          </a:p>
          <a:p>
            <a:r>
              <a:rPr lang="en-GB" dirty="0" smtClean="0"/>
              <a:t>DOCSIS 3.1 provides faster speeds through higher order modulation, bigger ch with subcarriers</a:t>
            </a:r>
            <a:r>
              <a:rPr lang="en-GB" dirty="0"/>
              <a:t>,</a:t>
            </a:r>
            <a:r>
              <a:rPr lang="en-GB" dirty="0" smtClean="0"/>
              <a:t> and more spectrum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Allows </a:t>
            </a:r>
            <a:r>
              <a:rPr lang="en-US" dirty="0" smtClean="0"/>
              <a:t>operators </a:t>
            </a:r>
            <a:r>
              <a:rPr lang="en-US" dirty="0" smtClean="0"/>
              <a:t>to </a:t>
            </a:r>
            <a:r>
              <a:rPr lang="en-US" dirty="0"/>
              <a:t>offer services competitive with </a:t>
            </a:r>
            <a:r>
              <a:rPr lang="en-US" dirty="0" err="1" smtClean="0"/>
              <a:t>FTTH</a:t>
            </a:r>
            <a:endParaRPr lang="en-GB" dirty="0" smtClean="0"/>
          </a:p>
          <a:p>
            <a:r>
              <a:rPr lang="en-GB" dirty="0" smtClean="0"/>
              <a:t>LDPC FEC added for better error correction, OFDM very flexible for dealing with certain impairments</a:t>
            </a:r>
            <a:endParaRPr lang="en-GB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 err="1" smtClean="0"/>
              <a:t>OFDM</a:t>
            </a:r>
            <a:r>
              <a:rPr lang="en-GB" dirty="0" smtClean="0"/>
              <a:t> also drives down CPE cost – more chip options</a:t>
            </a:r>
          </a:p>
          <a:p>
            <a:r>
              <a:rPr lang="en-GB" dirty="0" smtClean="0"/>
              <a:t>DOCSIS 3.1 will very likely require new hardware</a:t>
            </a:r>
          </a:p>
          <a:p>
            <a:r>
              <a:rPr lang="en-GB" dirty="0" smtClean="0"/>
              <a:t>Not all operators will need to move to DOCSIS 3.1, but </a:t>
            </a:r>
            <a:r>
              <a:rPr lang="en-GB" dirty="0" err="1" smtClean="0"/>
              <a:t>D3.1</a:t>
            </a:r>
            <a:r>
              <a:rPr lang="en-GB" dirty="0" smtClean="0"/>
              <a:t> can be deployed on today’s networks</a:t>
            </a:r>
          </a:p>
          <a:p>
            <a:r>
              <a:rPr lang="en-GB" dirty="0" smtClean="0"/>
              <a:t>Licensing still be worked out within industry</a:t>
            </a:r>
          </a:p>
        </p:txBody>
      </p:sp>
    </p:spTree>
    <p:extLst>
      <p:ext uri="{BB962C8B-B14F-4D97-AF65-F5344CB8AC3E}">
        <p14:creationId xmlns:p14="http://schemas.microsoft.com/office/powerpoint/2010/main" val="3426595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490" y="304800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DOCSIS 2.0 Implementation – Faster Upstream Speeds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3" name="Text Placeholder 3"/>
          <p:cNvSpPr txBox="1">
            <a:spLocks/>
          </p:cNvSpPr>
          <p:nvPr/>
        </p:nvSpPr>
        <p:spPr>
          <a:xfrm>
            <a:off x="304799" y="3505200"/>
            <a:ext cx="8686801" cy="32004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tx2"/>
              </a:buClr>
              <a:buSzPct val="90000"/>
              <a:buFont typeface="Arial" pitchFamily="34" charset="0"/>
              <a:buChar char="•"/>
              <a:tabLst/>
              <a:defRPr lang="en-US" sz="2000" kern="1200" dirty="0" smtClean="0">
                <a:solidFill>
                  <a:srgbClr val="546568"/>
                </a:solidFill>
                <a:latin typeface="+mj-lt"/>
                <a:ea typeface="+mn-ea"/>
                <a:cs typeface="+mn-cs"/>
              </a:defRPr>
            </a:lvl1pPr>
            <a:lvl2pPr marL="406400" indent="0" algn="l" defTabSz="914400" rtl="0" eaLnBrk="1" latinLnBrk="0" hangingPunct="1">
              <a:lnSpc>
                <a:spcPct val="95000"/>
              </a:lnSpc>
              <a:spcBef>
                <a:spcPts val="840"/>
              </a:spcBef>
              <a:buClr>
                <a:schemeClr val="tx2"/>
              </a:buClr>
              <a:buFontTx/>
              <a:buNone/>
              <a:defRPr lang="en-US" sz="1800" kern="1200" dirty="0" smtClean="0">
                <a:solidFill>
                  <a:srgbClr val="546568"/>
                </a:solidFill>
                <a:latin typeface="+mj-lt"/>
                <a:ea typeface="+mn-ea"/>
                <a:cs typeface="+mn-cs"/>
              </a:defRPr>
            </a:lvl2pPr>
            <a:lvl3pPr marL="571500" indent="-1588" algn="l" defTabSz="914400" rtl="0" eaLnBrk="1" latinLnBrk="0" hangingPunct="1">
              <a:lnSpc>
                <a:spcPct val="95000"/>
              </a:lnSpc>
              <a:spcBef>
                <a:spcPts val="840"/>
              </a:spcBef>
              <a:buFont typeface="Arial" pitchFamily="34" charset="0"/>
              <a:buNone/>
              <a:defRPr lang="en-US" sz="1600" kern="1200" dirty="0" smtClean="0">
                <a:solidFill>
                  <a:srgbClr val="546568"/>
                </a:solidFill>
                <a:latin typeface="+mj-lt"/>
                <a:ea typeface="+mn-ea"/>
                <a:cs typeface="+mn-cs"/>
              </a:defRPr>
            </a:lvl3pPr>
            <a:lvl4pPr marL="688975" indent="0" algn="l" defTabSz="914400" rtl="0" eaLnBrk="1" latinLnBrk="0" hangingPunct="1">
              <a:lnSpc>
                <a:spcPct val="95000"/>
              </a:lnSpc>
              <a:spcBef>
                <a:spcPts val="840"/>
              </a:spcBef>
              <a:buFont typeface="Arial" pitchFamily="34" charset="0"/>
              <a:buNone/>
              <a:defRPr lang="en-US" sz="1400" kern="1200" dirty="0" smtClean="0">
                <a:solidFill>
                  <a:srgbClr val="546568"/>
                </a:solidFill>
                <a:latin typeface="+mj-lt"/>
                <a:ea typeface="+mn-ea"/>
                <a:cs typeface="+mn-cs"/>
              </a:defRPr>
            </a:lvl4pPr>
            <a:lvl5pPr marL="801688" indent="0" algn="l" defTabSz="914400" rtl="0" eaLnBrk="1" latinLnBrk="0" hangingPunct="1">
              <a:lnSpc>
                <a:spcPct val="95000"/>
              </a:lnSpc>
              <a:spcBef>
                <a:spcPts val="840"/>
              </a:spcBef>
              <a:buFont typeface="Arial" pitchFamily="34" charset="0"/>
              <a:buNone/>
              <a:defRPr lang="en-US" sz="1400" kern="1200" dirty="0">
                <a:solidFill>
                  <a:srgbClr val="546568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chemeClr val="tx1"/>
                </a:solidFill>
                <a:latin typeface="+mn-lt"/>
              </a:rPr>
              <a:t>One or more US ch(s)</a:t>
            </a:r>
          </a:p>
          <a:p>
            <a:pPr marL="692150" lvl="1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Typically 1.6 MHz or 3.2 MHz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+mn-lt"/>
              </a:rPr>
              <a:t>D1.x CMs supported on all US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chs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unless 6.4 MHz used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+mn-lt"/>
              </a:rPr>
              <a:t>One or more 6 MHz DS ch(s)</a:t>
            </a:r>
          </a:p>
          <a:p>
            <a:pPr marL="692150" lvl="1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Load balancing added about this time even though not part of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</a:rPr>
              <a:t>D2.0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+mn-lt"/>
              </a:rPr>
              <a:t>US ch required for each DS since in different MAC domains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1121777" y="2412192"/>
            <a:ext cx="7184025" cy="1"/>
          </a:xfrm>
          <a:prstGeom prst="straightConnector1">
            <a:avLst/>
          </a:prstGeom>
          <a:noFill/>
          <a:ln w="12700" cap="flat" cmpd="sng" algn="ctr">
            <a:solidFill>
              <a:srgbClr val="061922"/>
            </a:solidFill>
            <a:prstDash val="solid"/>
            <a:tailEnd type="arrow"/>
          </a:ln>
          <a:effectLst/>
        </p:spPr>
      </p:cxnSp>
      <p:cxnSp>
        <p:nvCxnSpPr>
          <p:cNvPr id="40" name="Straight Arrow Connector 39"/>
          <p:cNvCxnSpPr/>
          <p:nvPr/>
        </p:nvCxnSpPr>
        <p:spPr>
          <a:xfrm flipV="1">
            <a:off x="1399591" y="1440882"/>
            <a:ext cx="0" cy="1156320"/>
          </a:xfrm>
          <a:prstGeom prst="straightConnector1">
            <a:avLst/>
          </a:prstGeom>
          <a:noFill/>
          <a:ln w="12700" cap="flat" cmpd="sng" algn="ctr">
            <a:solidFill>
              <a:srgbClr val="061922"/>
            </a:solidFill>
            <a:prstDash val="solid"/>
            <a:tailEnd type="arrow"/>
          </a:ln>
          <a:effectLst/>
        </p:spPr>
      </p:cxnSp>
      <p:sp>
        <p:nvSpPr>
          <p:cNvPr id="47" name="Rectangle 46"/>
          <p:cNvSpPr/>
          <p:nvPr/>
        </p:nvSpPr>
        <p:spPr>
          <a:xfrm>
            <a:off x="1981200" y="1568074"/>
            <a:ext cx="144463" cy="846045"/>
          </a:xfrm>
          <a:prstGeom prst="rect">
            <a:avLst/>
          </a:prstGeom>
          <a:gradFill rotWithShape="1">
            <a:gsLst>
              <a:gs pos="0">
                <a:srgbClr val="A6CE39">
                  <a:shade val="51000"/>
                  <a:satMod val="130000"/>
                </a:srgbClr>
              </a:gs>
              <a:gs pos="80000">
                <a:srgbClr val="A6CE39">
                  <a:shade val="93000"/>
                  <a:satMod val="130000"/>
                </a:srgbClr>
              </a:gs>
              <a:gs pos="100000">
                <a:srgbClr val="A6CE3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A6CE3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61922"/>
              </a:solidFill>
              <a:effectLst/>
              <a:uLnTx/>
              <a:uFillTx/>
              <a:latin typeface="Neo Sans Intel" pitchFamily="34" charset="0"/>
              <a:ea typeface="+mn-ea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581576" y="2460010"/>
            <a:ext cx="9092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Frequency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524000" y="2885495"/>
            <a:ext cx="14344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US Band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913359" y="2892623"/>
            <a:ext cx="9028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DS Band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1" name="Right Brace 50"/>
          <p:cNvSpPr/>
          <p:nvPr/>
        </p:nvSpPr>
        <p:spPr>
          <a:xfrm rot="5400000">
            <a:off x="1993632" y="2118668"/>
            <a:ext cx="331478" cy="1167658"/>
          </a:xfrm>
          <a:prstGeom prst="rightBrace">
            <a:avLst/>
          </a:prstGeom>
          <a:noFill/>
          <a:ln w="12700" cap="flat" cmpd="sng" algn="ctr">
            <a:solidFill>
              <a:srgbClr val="06192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61922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52" name="Right Brace 51"/>
          <p:cNvSpPr/>
          <p:nvPr/>
        </p:nvSpPr>
        <p:spPr>
          <a:xfrm rot="5400000">
            <a:off x="4789535" y="1390378"/>
            <a:ext cx="283718" cy="2699988"/>
          </a:xfrm>
          <a:prstGeom prst="rightBrace">
            <a:avLst/>
          </a:prstGeom>
          <a:noFill/>
          <a:ln w="12700" cap="flat" cmpd="sng" algn="ctr">
            <a:solidFill>
              <a:srgbClr val="06192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61922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625719" y="2438400"/>
            <a:ext cx="7665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1002 MHz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6870290" y="2384455"/>
            <a:ext cx="0" cy="80033"/>
          </a:xfrm>
          <a:prstGeom prst="line">
            <a:avLst/>
          </a:prstGeom>
          <a:noFill/>
          <a:ln w="12700" cap="flat" cmpd="sng" algn="ctr">
            <a:solidFill>
              <a:srgbClr val="061922"/>
            </a:solidFill>
            <a:prstDash val="solid"/>
          </a:ln>
          <a:effectLst/>
        </p:spPr>
      </p:cxnSp>
      <p:sp>
        <p:nvSpPr>
          <p:cNvPr id="22" name="Rectangle 21"/>
          <p:cNvSpPr/>
          <p:nvPr/>
        </p:nvSpPr>
        <p:spPr>
          <a:xfrm>
            <a:off x="4482108" y="1674074"/>
            <a:ext cx="231681" cy="740045"/>
          </a:xfrm>
          <a:prstGeom prst="rect">
            <a:avLst/>
          </a:prstGeom>
          <a:gradFill rotWithShape="1">
            <a:gsLst>
              <a:gs pos="0">
                <a:srgbClr val="A6CE39">
                  <a:shade val="51000"/>
                  <a:satMod val="130000"/>
                </a:srgbClr>
              </a:gs>
              <a:gs pos="80000">
                <a:srgbClr val="A6CE39">
                  <a:shade val="93000"/>
                  <a:satMod val="130000"/>
                </a:srgbClr>
              </a:gs>
              <a:gs pos="100000">
                <a:srgbClr val="A6CE3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A6CE3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61922"/>
              </a:solidFill>
              <a:effectLst/>
              <a:uLnTx/>
              <a:uFillTx/>
              <a:latin typeface="Neo Sans Intel" pitchFamily="34" charset="0"/>
              <a:ea typeface="+mn-ea"/>
              <a:cs typeface="Arial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797519" y="1676400"/>
            <a:ext cx="231681" cy="740045"/>
          </a:xfrm>
          <a:prstGeom prst="rect">
            <a:avLst/>
          </a:prstGeom>
          <a:gradFill rotWithShape="1">
            <a:gsLst>
              <a:gs pos="0">
                <a:srgbClr val="A6CE39">
                  <a:shade val="51000"/>
                  <a:satMod val="130000"/>
                </a:srgbClr>
              </a:gs>
              <a:gs pos="80000">
                <a:srgbClr val="A6CE39">
                  <a:shade val="93000"/>
                  <a:satMod val="130000"/>
                </a:srgbClr>
              </a:gs>
              <a:gs pos="100000">
                <a:srgbClr val="A6CE3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A6CE3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61922"/>
              </a:solidFill>
              <a:effectLst/>
              <a:uLnTx/>
              <a:uFillTx/>
              <a:latin typeface="Neo Sans Intel" pitchFamily="34" charset="0"/>
              <a:ea typeface="+mn-ea"/>
              <a:cs typeface="Arial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165007" y="1674074"/>
            <a:ext cx="231681" cy="740045"/>
          </a:xfrm>
          <a:prstGeom prst="rect">
            <a:avLst/>
          </a:prstGeom>
          <a:gradFill rotWithShape="1">
            <a:gsLst>
              <a:gs pos="0">
                <a:srgbClr val="A6CE39">
                  <a:shade val="51000"/>
                  <a:satMod val="130000"/>
                </a:srgbClr>
              </a:gs>
              <a:gs pos="80000">
                <a:srgbClr val="A6CE39">
                  <a:shade val="93000"/>
                  <a:satMod val="130000"/>
                </a:srgbClr>
              </a:gs>
              <a:gs pos="100000">
                <a:srgbClr val="A6CE3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A6CE3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61922"/>
              </a:solidFill>
              <a:effectLst/>
              <a:uLnTx/>
              <a:uFillTx/>
              <a:latin typeface="Neo Sans Inte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6870290" y="2362200"/>
            <a:ext cx="0" cy="80033"/>
          </a:xfrm>
          <a:prstGeom prst="line">
            <a:avLst/>
          </a:prstGeom>
          <a:noFill/>
          <a:ln w="12700" cap="flat" cmpd="sng" algn="ctr">
            <a:solidFill>
              <a:srgbClr val="061922"/>
            </a:solidFill>
            <a:prstDash val="soli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5304448" y="2438400"/>
            <a:ext cx="6960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 smtClean="0">
                <a:solidFill>
                  <a:sysClr val="windowText" lastClr="000000"/>
                </a:solidFill>
              </a:rPr>
              <a:t>750 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MHz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33376" y="2438400"/>
            <a:ext cx="6960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 smtClean="0">
                <a:solidFill>
                  <a:sysClr val="windowText" lastClr="000000"/>
                </a:solidFill>
              </a:rPr>
              <a:t>860 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MHz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860764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354" name="Group 88"/>
          <p:cNvGrpSpPr>
            <a:grpSpLocks/>
          </p:cNvGrpSpPr>
          <p:nvPr/>
        </p:nvGrpSpPr>
        <p:grpSpPr bwMode="auto">
          <a:xfrm>
            <a:off x="0" y="0"/>
            <a:ext cx="9144000" cy="4383088"/>
            <a:chOff x="0" y="0"/>
            <a:chExt cx="5760" cy="2761"/>
          </a:xfrm>
        </p:grpSpPr>
        <p:grpSp>
          <p:nvGrpSpPr>
            <p:cNvPr id="100355" name="Group 53"/>
            <p:cNvGrpSpPr>
              <a:grpSpLocks/>
            </p:cNvGrpSpPr>
            <p:nvPr/>
          </p:nvGrpSpPr>
          <p:grpSpPr bwMode="auto">
            <a:xfrm>
              <a:off x="1727" y="1485"/>
              <a:ext cx="2400" cy="1276"/>
              <a:chOff x="3272" y="1316"/>
              <a:chExt cx="1889" cy="1002"/>
            </a:xfrm>
          </p:grpSpPr>
          <p:sp>
            <p:nvSpPr>
              <p:cNvPr id="100357" name="AutoShape 54"/>
              <p:cNvSpPr>
                <a:spLocks noChangeAspect="1" noChangeArrowheads="1" noTextEdit="1"/>
              </p:cNvSpPr>
              <p:nvPr/>
            </p:nvSpPr>
            <p:spPr bwMode="auto">
              <a:xfrm>
                <a:off x="3272" y="1316"/>
                <a:ext cx="1889" cy="10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358" name="Rectangle 55"/>
              <p:cNvSpPr>
                <a:spLocks noChangeArrowheads="1"/>
              </p:cNvSpPr>
              <p:nvPr/>
            </p:nvSpPr>
            <p:spPr bwMode="auto">
              <a:xfrm>
                <a:off x="3803" y="1980"/>
                <a:ext cx="86" cy="325"/>
              </a:xfrm>
              <a:prstGeom prst="rect">
                <a:avLst/>
              </a:prstGeom>
              <a:solidFill>
                <a:srgbClr val="B2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359" name="Freeform 56"/>
              <p:cNvSpPr>
                <a:spLocks/>
              </p:cNvSpPr>
              <p:nvPr/>
            </p:nvSpPr>
            <p:spPr bwMode="auto">
              <a:xfrm>
                <a:off x="4304" y="1971"/>
                <a:ext cx="249" cy="343"/>
              </a:xfrm>
              <a:custGeom>
                <a:avLst/>
                <a:gdLst>
                  <a:gd name="T0" fmla="*/ 2147483647 w 58"/>
                  <a:gd name="T1" fmla="*/ 2147483647 h 80"/>
                  <a:gd name="T2" fmla="*/ 2147483647 w 58"/>
                  <a:gd name="T3" fmla="*/ 2147483647 h 80"/>
                  <a:gd name="T4" fmla="*/ 2147483647 w 58"/>
                  <a:gd name="T5" fmla="*/ 2147483647 h 80"/>
                  <a:gd name="T6" fmla="*/ 2147483647 w 58"/>
                  <a:gd name="T7" fmla="*/ 2147483647 h 80"/>
                  <a:gd name="T8" fmla="*/ 2147483647 w 58"/>
                  <a:gd name="T9" fmla="*/ 2147483647 h 80"/>
                  <a:gd name="T10" fmla="*/ 2147483647 w 58"/>
                  <a:gd name="T11" fmla="*/ 2147483647 h 80"/>
                  <a:gd name="T12" fmla="*/ 2147483647 w 58"/>
                  <a:gd name="T13" fmla="*/ 2147483647 h 80"/>
                  <a:gd name="T14" fmla="*/ 0 w 58"/>
                  <a:gd name="T15" fmla="*/ 2147483647 h 80"/>
                  <a:gd name="T16" fmla="*/ 2147483647 w 58"/>
                  <a:gd name="T17" fmla="*/ 0 h 80"/>
                  <a:gd name="T18" fmla="*/ 2147483647 w 58"/>
                  <a:gd name="T19" fmla="*/ 503797796 h 80"/>
                  <a:gd name="T20" fmla="*/ 2147483647 w 58"/>
                  <a:gd name="T21" fmla="*/ 2147483647 h 8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8"/>
                  <a:gd name="T34" fmla="*/ 0 h 80"/>
                  <a:gd name="T35" fmla="*/ 58 w 58"/>
                  <a:gd name="T36" fmla="*/ 80 h 8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8" h="80">
                    <a:moveTo>
                      <a:pt x="58" y="24"/>
                    </a:moveTo>
                    <a:cubicBezTo>
                      <a:pt x="58" y="23"/>
                      <a:pt x="51" y="20"/>
                      <a:pt x="42" y="20"/>
                    </a:cubicBezTo>
                    <a:cubicBezTo>
                      <a:pt x="30" y="20"/>
                      <a:pt x="21" y="28"/>
                      <a:pt x="21" y="40"/>
                    </a:cubicBezTo>
                    <a:cubicBezTo>
                      <a:pt x="21" y="51"/>
                      <a:pt x="29" y="60"/>
                      <a:pt x="42" y="60"/>
                    </a:cubicBezTo>
                    <a:cubicBezTo>
                      <a:pt x="51" y="60"/>
                      <a:pt x="57" y="57"/>
                      <a:pt x="58" y="56"/>
                    </a:cubicBezTo>
                    <a:cubicBezTo>
                      <a:pt x="58" y="77"/>
                      <a:pt x="58" y="77"/>
                      <a:pt x="58" y="77"/>
                    </a:cubicBezTo>
                    <a:cubicBezTo>
                      <a:pt x="56" y="78"/>
                      <a:pt x="49" y="80"/>
                      <a:pt x="41" y="80"/>
                    </a:cubicBezTo>
                    <a:cubicBezTo>
                      <a:pt x="19" y="80"/>
                      <a:pt x="0" y="65"/>
                      <a:pt x="0" y="40"/>
                    </a:cubicBezTo>
                    <a:cubicBezTo>
                      <a:pt x="0" y="17"/>
                      <a:pt x="17" y="0"/>
                      <a:pt x="41" y="0"/>
                    </a:cubicBezTo>
                    <a:cubicBezTo>
                      <a:pt x="50" y="0"/>
                      <a:pt x="56" y="3"/>
                      <a:pt x="58" y="3"/>
                    </a:cubicBezTo>
                    <a:lnTo>
                      <a:pt x="58" y="24"/>
                    </a:lnTo>
                    <a:close/>
                  </a:path>
                </a:pathLst>
              </a:custGeom>
              <a:solidFill>
                <a:srgbClr val="B2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360" name="Freeform 57"/>
              <p:cNvSpPr>
                <a:spLocks/>
              </p:cNvSpPr>
              <p:nvPr/>
            </p:nvSpPr>
            <p:spPr bwMode="auto">
              <a:xfrm>
                <a:off x="3443" y="1971"/>
                <a:ext cx="249" cy="343"/>
              </a:xfrm>
              <a:custGeom>
                <a:avLst/>
                <a:gdLst>
                  <a:gd name="T0" fmla="*/ 2147483647 w 58"/>
                  <a:gd name="T1" fmla="*/ 2147483647 h 80"/>
                  <a:gd name="T2" fmla="*/ 2147483647 w 58"/>
                  <a:gd name="T3" fmla="*/ 2147483647 h 80"/>
                  <a:gd name="T4" fmla="*/ 2147483647 w 58"/>
                  <a:gd name="T5" fmla="*/ 2147483647 h 80"/>
                  <a:gd name="T6" fmla="*/ 2147483647 w 58"/>
                  <a:gd name="T7" fmla="*/ 2147483647 h 80"/>
                  <a:gd name="T8" fmla="*/ 2147483647 w 58"/>
                  <a:gd name="T9" fmla="*/ 2147483647 h 80"/>
                  <a:gd name="T10" fmla="*/ 2147483647 w 58"/>
                  <a:gd name="T11" fmla="*/ 2147483647 h 80"/>
                  <a:gd name="T12" fmla="*/ 2147483647 w 58"/>
                  <a:gd name="T13" fmla="*/ 2147483647 h 80"/>
                  <a:gd name="T14" fmla="*/ 0 w 58"/>
                  <a:gd name="T15" fmla="*/ 2147483647 h 80"/>
                  <a:gd name="T16" fmla="*/ 2147483647 w 58"/>
                  <a:gd name="T17" fmla="*/ 0 h 80"/>
                  <a:gd name="T18" fmla="*/ 2147483647 w 58"/>
                  <a:gd name="T19" fmla="*/ 503797796 h 80"/>
                  <a:gd name="T20" fmla="*/ 2147483647 w 58"/>
                  <a:gd name="T21" fmla="*/ 2147483647 h 8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8"/>
                  <a:gd name="T34" fmla="*/ 0 h 80"/>
                  <a:gd name="T35" fmla="*/ 58 w 58"/>
                  <a:gd name="T36" fmla="*/ 80 h 8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8" h="80">
                    <a:moveTo>
                      <a:pt x="58" y="24"/>
                    </a:moveTo>
                    <a:cubicBezTo>
                      <a:pt x="57" y="23"/>
                      <a:pt x="51" y="20"/>
                      <a:pt x="42" y="20"/>
                    </a:cubicBezTo>
                    <a:cubicBezTo>
                      <a:pt x="29" y="20"/>
                      <a:pt x="21" y="28"/>
                      <a:pt x="21" y="40"/>
                    </a:cubicBezTo>
                    <a:cubicBezTo>
                      <a:pt x="21" y="51"/>
                      <a:pt x="29" y="60"/>
                      <a:pt x="42" y="60"/>
                    </a:cubicBezTo>
                    <a:cubicBezTo>
                      <a:pt x="51" y="60"/>
                      <a:pt x="57" y="57"/>
                      <a:pt x="58" y="56"/>
                    </a:cubicBezTo>
                    <a:cubicBezTo>
                      <a:pt x="58" y="77"/>
                      <a:pt x="58" y="77"/>
                      <a:pt x="58" y="77"/>
                    </a:cubicBezTo>
                    <a:cubicBezTo>
                      <a:pt x="56" y="78"/>
                      <a:pt x="49" y="80"/>
                      <a:pt x="40" y="80"/>
                    </a:cubicBezTo>
                    <a:cubicBezTo>
                      <a:pt x="19" y="80"/>
                      <a:pt x="0" y="65"/>
                      <a:pt x="0" y="40"/>
                    </a:cubicBezTo>
                    <a:cubicBezTo>
                      <a:pt x="0" y="17"/>
                      <a:pt x="17" y="0"/>
                      <a:pt x="40" y="0"/>
                    </a:cubicBezTo>
                    <a:cubicBezTo>
                      <a:pt x="49" y="0"/>
                      <a:pt x="56" y="3"/>
                      <a:pt x="58" y="3"/>
                    </a:cubicBezTo>
                    <a:lnTo>
                      <a:pt x="58" y="24"/>
                    </a:lnTo>
                    <a:close/>
                  </a:path>
                </a:pathLst>
              </a:custGeom>
              <a:solidFill>
                <a:srgbClr val="B2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361" name="Freeform 58"/>
              <p:cNvSpPr>
                <a:spLocks noEditPoints="1"/>
              </p:cNvSpPr>
              <p:nvPr/>
            </p:nvSpPr>
            <p:spPr bwMode="auto">
              <a:xfrm>
                <a:off x="4643" y="1971"/>
                <a:ext cx="342" cy="343"/>
              </a:xfrm>
              <a:custGeom>
                <a:avLst/>
                <a:gdLst>
                  <a:gd name="T0" fmla="*/ 2147483647 w 80"/>
                  <a:gd name="T1" fmla="*/ 2147483647 h 80"/>
                  <a:gd name="T2" fmla="*/ 2147483647 w 80"/>
                  <a:gd name="T3" fmla="*/ 2147483647 h 80"/>
                  <a:gd name="T4" fmla="*/ 0 w 80"/>
                  <a:gd name="T5" fmla="*/ 2147483647 h 80"/>
                  <a:gd name="T6" fmla="*/ 2147483647 w 80"/>
                  <a:gd name="T7" fmla="*/ 0 h 80"/>
                  <a:gd name="T8" fmla="*/ 2147483647 w 80"/>
                  <a:gd name="T9" fmla="*/ 2147483647 h 80"/>
                  <a:gd name="T10" fmla="*/ 2147483647 w 80"/>
                  <a:gd name="T11" fmla="*/ 2147483647 h 80"/>
                  <a:gd name="T12" fmla="*/ 2147483647 w 80"/>
                  <a:gd name="T13" fmla="*/ 2147483647 h 80"/>
                  <a:gd name="T14" fmla="*/ 2147483647 w 80"/>
                  <a:gd name="T15" fmla="*/ 2147483647 h 80"/>
                  <a:gd name="T16" fmla="*/ 2147483647 w 80"/>
                  <a:gd name="T17" fmla="*/ 2147483647 h 80"/>
                  <a:gd name="T18" fmla="*/ 2147483647 w 80"/>
                  <a:gd name="T19" fmla="*/ 2147483647 h 8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80"/>
                  <a:gd name="T31" fmla="*/ 0 h 80"/>
                  <a:gd name="T32" fmla="*/ 80 w 80"/>
                  <a:gd name="T33" fmla="*/ 80 h 8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80" h="80">
                    <a:moveTo>
                      <a:pt x="80" y="40"/>
                    </a:moveTo>
                    <a:cubicBezTo>
                      <a:pt x="80" y="62"/>
                      <a:pt x="64" y="80"/>
                      <a:pt x="40" y="80"/>
                    </a:cubicBezTo>
                    <a:cubicBezTo>
                      <a:pt x="16" y="80"/>
                      <a:pt x="0" y="62"/>
                      <a:pt x="0" y="40"/>
                    </a:cubicBezTo>
                    <a:cubicBezTo>
                      <a:pt x="0" y="18"/>
                      <a:pt x="16" y="0"/>
                      <a:pt x="40" y="0"/>
                    </a:cubicBezTo>
                    <a:cubicBezTo>
                      <a:pt x="64" y="0"/>
                      <a:pt x="80" y="18"/>
                      <a:pt x="80" y="40"/>
                    </a:cubicBezTo>
                    <a:moveTo>
                      <a:pt x="40" y="20"/>
                    </a:moveTo>
                    <a:cubicBezTo>
                      <a:pt x="29" y="20"/>
                      <a:pt x="20" y="29"/>
                      <a:pt x="20" y="40"/>
                    </a:cubicBezTo>
                    <a:cubicBezTo>
                      <a:pt x="20" y="51"/>
                      <a:pt x="29" y="60"/>
                      <a:pt x="40" y="60"/>
                    </a:cubicBezTo>
                    <a:cubicBezTo>
                      <a:pt x="51" y="60"/>
                      <a:pt x="60" y="51"/>
                      <a:pt x="60" y="40"/>
                    </a:cubicBezTo>
                    <a:cubicBezTo>
                      <a:pt x="60" y="29"/>
                      <a:pt x="51" y="20"/>
                      <a:pt x="40" y="20"/>
                    </a:cubicBezTo>
                  </a:path>
                </a:pathLst>
              </a:custGeom>
              <a:solidFill>
                <a:srgbClr val="B2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362" name="Freeform 59"/>
              <p:cNvSpPr>
                <a:spLocks/>
              </p:cNvSpPr>
              <p:nvPr/>
            </p:nvSpPr>
            <p:spPr bwMode="auto">
              <a:xfrm>
                <a:off x="4000" y="1971"/>
                <a:ext cx="223" cy="343"/>
              </a:xfrm>
              <a:custGeom>
                <a:avLst/>
                <a:gdLst>
                  <a:gd name="T0" fmla="*/ 2147483647 w 52"/>
                  <a:gd name="T1" fmla="*/ 2147483647 h 80"/>
                  <a:gd name="T2" fmla="*/ 2147483647 w 52"/>
                  <a:gd name="T3" fmla="*/ 2147483647 h 80"/>
                  <a:gd name="T4" fmla="*/ 2147483647 w 52"/>
                  <a:gd name="T5" fmla="*/ 2147483647 h 80"/>
                  <a:gd name="T6" fmla="*/ 2147483647 w 52"/>
                  <a:gd name="T7" fmla="*/ 2147483647 h 80"/>
                  <a:gd name="T8" fmla="*/ 2147483647 w 52"/>
                  <a:gd name="T9" fmla="*/ 2147483647 h 80"/>
                  <a:gd name="T10" fmla="*/ 2147483647 w 52"/>
                  <a:gd name="T11" fmla="*/ 2147483647 h 80"/>
                  <a:gd name="T12" fmla="*/ 2147483647 w 52"/>
                  <a:gd name="T13" fmla="*/ 2147483647 h 80"/>
                  <a:gd name="T14" fmla="*/ 0 w 52"/>
                  <a:gd name="T15" fmla="*/ 2147483647 h 80"/>
                  <a:gd name="T16" fmla="*/ 0 w 52"/>
                  <a:gd name="T17" fmla="*/ 2147483647 h 80"/>
                  <a:gd name="T18" fmla="*/ 2147483647 w 52"/>
                  <a:gd name="T19" fmla="*/ 2147483647 h 80"/>
                  <a:gd name="T20" fmla="*/ 2147483647 w 52"/>
                  <a:gd name="T21" fmla="*/ 2147483647 h 80"/>
                  <a:gd name="T22" fmla="*/ 2147483647 w 52"/>
                  <a:gd name="T23" fmla="*/ 2147483647 h 80"/>
                  <a:gd name="T24" fmla="*/ 2147483647 w 52"/>
                  <a:gd name="T25" fmla="*/ 2147483647 h 80"/>
                  <a:gd name="T26" fmla="*/ 0 w 52"/>
                  <a:gd name="T27" fmla="*/ 2147483647 h 80"/>
                  <a:gd name="T28" fmla="*/ 2147483647 w 52"/>
                  <a:gd name="T29" fmla="*/ 0 h 80"/>
                  <a:gd name="T30" fmla="*/ 2147483647 w 52"/>
                  <a:gd name="T31" fmla="*/ 503797796 h 80"/>
                  <a:gd name="T32" fmla="*/ 2147483647 w 52"/>
                  <a:gd name="T33" fmla="*/ 2147483647 h 8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2"/>
                  <a:gd name="T52" fmla="*/ 0 h 80"/>
                  <a:gd name="T53" fmla="*/ 52 w 52"/>
                  <a:gd name="T54" fmla="*/ 80 h 8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2" h="80">
                    <a:moveTo>
                      <a:pt x="47" y="19"/>
                    </a:moveTo>
                    <a:cubicBezTo>
                      <a:pt x="47" y="19"/>
                      <a:pt x="38" y="17"/>
                      <a:pt x="32" y="17"/>
                    </a:cubicBezTo>
                    <a:cubicBezTo>
                      <a:pt x="24" y="17"/>
                      <a:pt x="20" y="19"/>
                      <a:pt x="20" y="23"/>
                    </a:cubicBezTo>
                    <a:cubicBezTo>
                      <a:pt x="20" y="28"/>
                      <a:pt x="26" y="29"/>
                      <a:pt x="29" y="30"/>
                    </a:cubicBezTo>
                    <a:cubicBezTo>
                      <a:pt x="34" y="32"/>
                      <a:pt x="34" y="32"/>
                      <a:pt x="34" y="32"/>
                    </a:cubicBezTo>
                    <a:cubicBezTo>
                      <a:pt x="47" y="36"/>
                      <a:pt x="52" y="45"/>
                      <a:pt x="52" y="54"/>
                    </a:cubicBezTo>
                    <a:cubicBezTo>
                      <a:pt x="52" y="73"/>
                      <a:pt x="35" y="80"/>
                      <a:pt x="21" y="80"/>
                    </a:cubicBezTo>
                    <a:cubicBezTo>
                      <a:pt x="10" y="80"/>
                      <a:pt x="1" y="78"/>
                      <a:pt x="0" y="77"/>
                    </a:cubicBezTo>
                    <a:cubicBezTo>
                      <a:pt x="0" y="60"/>
                      <a:pt x="0" y="60"/>
                      <a:pt x="0" y="60"/>
                    </a:cubicBezTo>
                    <a:cubicBezTo>
                      <a:pt x="2" y="60"/>
                      <a:pt x="10" y="63"/>
                      <a:pt x="18" y="63"/>
                    </a:cubicBezTo>
                    <a:cubicBezTo>
                      <a:pt x="28" y="63"/>
                      <a:pt x="32" y="60"/>
                      <a:pt x="32" y="56"/>
                    </a:cubicBezTo>
                    <a:cubicBezTo>
                      <a:pt x="32" y="52"/>
                      <a:pt x="28" y="49"/>
                      <a:pt x="23" y="48"/>
                    </a:cubicBezTo>
                    <a:cubicBezTo>
                      <a:pt x="22" y="48"/>
                      <a:pt x="21" y="47"/>
                      <a:pt x="19" y="47"/>
                    </a:cubicBezTo>
                    <a:cubicBezTo>
                      <a:pt x="9" y="43"/>
                      <a:pt x="0" y="37"/>
                      <a:pt x="0" y="24"/>
                    </a:cubicBezTo>
                    <a:cubicBezTo>
                      <a:pt x="0" y="10"/>
                      <a:pt x="10" y="0"/>
                      <a:pt x="28" y="0"/>
                    </a:cubicBezTo>
                    <a:cubicBezTo>
                      <a:pt x="37" y="0"/>
                      <a:pt x="46" y="3"/>
                      <a:pt x="47" y="3"/>
                    </a:cubicBezTo>
                    <a:lnTo>
                      <a:pt x="47" y="19"/>
                    </a:lnTo>
                    <a:close/>
                  </a:path>
                </a:pathLst>
              </a:custGeom>
              <a:solidFill>
                <a:srgbClr val="B2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363" name="Freeform 60"/>
              <p:cNvSpPr>
                <a:spLocks/>
              </p:cNvSpPr>
              <p:nvPr/>
            </p:nvSpPr>
            <p:spPr bwMode="auto">
              <a:xfrm>
                <a:off x="3272" y="1586"/>
                <a:ext cx="81" cy="167"/>
              </a:xfrm>
              <a:custGeom>
                <a:avLst/>
                <a:gdLst>
                  <a:gd name="T0" fmla="*/ 2147483647 w 19"/>
                  <a:gd name="T1" fmla="*/ 1633136175 h 39"/>
                  <a:gd name="T2" fmla="*/ 1546579206 w 19"/>
                  <a:gd name="T3" fmla="*/ 0 h 39"/>
                  <a:gd name="T4" fmla="*/ 0 w 19"/>
                  <a:gd name="T5" fmla="*/ 1633136175 h 39"/>
                  <a:gd name="T6" fmla="*/ 0 w 19"/>
                  <a:gd name="T7" fmla="*/ 2147483647 h 39"/>
                  <a:gd name="T8" fmla="*/ 1546579206 w 19"/>
                  <a:gd name="T9" fmla="*/ 2147483647 h 39"/>
                  <a:gd name="T10" fmla="*/ 2147483647 w 19"/>
                  <a:gd name="T11" fmla="*/ 2147483647 h 39"/>
                  <a:gd name="T12" fmla="*/ 2147483647 w 19"/>
                  <a:gd name="T13" fmla="*/ 1633136175 h 3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9"/>
                  <a:gd name="T22" fmla="*/ 0 h 39"/>
                  <a:gd name="T23" fmla="*/ 19 w 19"/>
                  <a:gd name="T24" fmla="*/ 39 h 3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9" h="39">
                    <a:moveTo>
                      <a:pt x="19" y="10"/>
                    </a:moveTo>
                    <a:cubicBezTo>
                      <a:pt x="19" y="4"/>
                      <a:pt x="15" y="0"/>
                      <a:pt x="10" y="0"/>
                    </a:cubicBezTo>
                    <a:cubicBezTo>
                      <a:pt x="4" y="0"/>
                      <a:pt x="0" y="4"/>
                      <a:pt x="0" y="10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35"/>
                      <a:pt x="4" y="39"/>
                      <a:pt x="10" y="39"/>
                    </a:cubicBezTo>
                    <a:cubicBezTo>
                      <a:pt x="15" y="39"/>
                      <a:pt x="19" y="35"/>
                      <a:pt x="19" y="30"/>
                    </a:cubicBezTo>
                    <a:lnTo>
                      <a:pt x="19" y="10"/>
                    </a:lnTo>
                    <a:close/>
                  </a:path>
                </a:pathLst>
              </a:custGeom>
              <a:solidFill>
                <a:srgbClr val="015F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364" name="Freeform 61"/>
              <p:cNvSpPr>
                <a:spLocks/>
              </p:cNvSpPr>
              <p:nvPr/>
            </p:nvSpPr>
            <p:spPr bwMode="auto">
              <a:xfrm>
                <a:off x="3499" y="1474"/>
                <a:ext cx="81" cy="279"/>
              </a:xfrm>
              <a:custGeom>
                <a:avLst/>
                <a:gdLst>
                  <a:gd name="T0" fmla="*/ 2147483647 w 19"/>
                  <a:gd name="T1" fmla="*/ 1522281523 h 65"/>
                  <a:gd name="T2" fmla="*/ 1370270891 w 19"/>
                  <a:gd name="T3" fmla="*/ 0 h 65"/>
                  <a:gd name="T4" fmla="*/ 0 w 19"/>
                  <a:gd name="T5" fmla="*/ 1522281523 h 65"/>
                  <a:gd name="T6" fmla="*/ 0 w 19"/>
                  <a:gd name="T7" fmla="*/ 2147483647 h 65"/>
                  <a:gd name="T8" fmla="*/ 1370270891 w 19"/>
                  <a:gd name="T9" fmla="*/ 2147483647 h 65"/>
                  <a:gd name="T10" fmla="*/ 2147483647 w 19"/>
                  <a:gd name="T11" fmla="*/ 2147483647 h 65"/>
                  <a:gd name="T12" fmla="*/ 2147483647 w 19"/>
                  <a:gd name="T13" fmla="*/ 1522281523 h 6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9"/>
                  <a:gd name="T22" fmla="*/ 0 h 65"/>
                  <a:gd name="T23" fmla="*/ 19 w 19"/>
                  <a:gd name="T24" fmla="*/ 65 h 6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9" h="65">
                    <a:moveTo>
                      <a:pt x="19" y="9"/>
                    </a:moveTo>
                    <a:cubicBezTo>
                      <a:pt x="19" y="4"/>
                      <a:pt x="14" y="0"/>
                      <a:pt x="9" y="0"/>
                    </a:cubicBezTo>
                    <a:cubicBezTo>
                      <a:pt x="4" y="0"/>
                      <a:pt x="0" y="4"/>
                      <a:pt x="0" y="9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61"/>
                      <a:pt x="4" y="65"/>
                      <a:pt x="9" y="65"/>
                    </a:cubicBezTo>
                    <a:cubicBezTo>
                      <a:pt x="14" y="65"/>
                      <a:pt x="19" y="61"/>
                      <a:pt x="19" y="56"/>
                    </a:cubicBezTo>
                    <a:lnTo>
                      <a:pt x="19" y="9"/>
                    </a:lnTo>
                    <a:close/>
                  </a:path>
                </a:pathLst>
              </a:custGeom>
              <a:solidFill>
                <a:srgbClr val="015F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365" name="Freeform 62"/>
              <p:cNvSpPr>
                <a:spLocks/>
              </p:cNvSpPr>
              <p:nvPr/>
            </p:nvSpPr>
            <p:spPr bwMode="auto">
              <a:xfrm>
                <a:off x="3722" y="1320"/>
                <a:ext cx="81" cy="514"/>
              </a:xfrm>
              <a:custGeom>
                <a:avLst/>
                <a:gdLst>
                  <a:gd name="T0" fmla="*/ 2147483647 w 19"/>
                  <a:gd name="T1" fmla="*/ 1486568217 h 120"/>
                  <a:gd name="T2" fmla="*/ 1546579206 w 19"/>
                  <a:gd name="T3" fmla="*/ 0 h 120"/>
                  <a:gd name="T4" fmla="*/ 0 w 19"/>
                  <a:gd name="T5" fmla="*/ 1486568217 h 120"/>
                  <a:gd name="T6" fmla="*/ 0 w 19"/>
                  <a:gd name="T7" fmla="*/ 2147483647 h 120"/>
                  <a:gd name="T8" fmla="*/ 1546579206 w 19"/>
                  <a:gd name="T9" fmla="*/ 2147483647 h 120"/>
                  <a:gd name="T10" fmla="*/ 2147483647 w 19"/>
                  <a:gd name="T11" fmla="*/ 2147483647 h 120"/>
                  <a:gd name="T12" fmla="*/ 2147483647 w 19"/>
                  <a:gd name="T13" fmla="*/ 1486568217 h 12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9"/>
                  <a:gd name="T22" fmla="*/ 0 h 120"/>
                  <a:gd name="T23" fmla="*/ 19 w 19"/>
                  <a:gd name="T24" fmla="*/ 120 h 12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9" h="120">
                    <a:moveTo>
                      <a:pt x="19" y="9"/>
                    </a:moveTo>
                    <a:cubicBezTo>
                      <a:pt x="19" y="4"/>
                      <a:pt x="15" y="0"/>
                      <a:pt x="10" y="0"/>
                    </a:cubicBezTo>
                    <a:cubicBezTo>
                      <a:pt x="5" y="0"/>
                      <a:pt x="0" y="4"/>
                      <a:pt x="0" y="9"/>
                    </a:cubicBezTo>
                    <a:cubicBezTo>
                      <a:pt x="0" y="111"/>
                      <a:pt x="0" y="111"/>
                      <a:pt x="0" y="111"/>
                    </a:cubicBezTo>
                    <a:cubicBezTo>
                      <a:pt x="0" y="116"/>
                      <a:pt x="5" y="120"/>
                      <a:pt x="10" y="120"/>
                    </a:cubicBezTo>
                    <a:cubicBezTo>
                      <a:pt x="15" y="120"/>
                      <a:pt x="19" y="116"/>
                      <a:pt x="19" y="111"/>
                    </a:cubicBezTo>
                    <a:lnTo>
                      <a:pt x="19" y="9"/>
                    </a:lnTo>
                    <a:close/>
                  </a:path>
                </a:pathLst>
              </a:custGeom>
              <a:solidFill>
                <a:srgbClr val="015F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366" name="Freeform 63"/>
              <p:cNvSpPr>
                <a:spLocks/>
              </p:cNvSpPr>
              <p:nvPr/>
            </p:nvSpPr>
            <p:spPr bwMode="auto">
              <a:xfrm>
                <a:off x="3949" y="1474"/>
                <a:ext cx="81" cy="279"/>
              </a:xfrm>
              <a:custGeom>
                <a:avLst/>
                <a:gdLst>
                  <a:gd name="T0" fmla="*/ 2147483647 w 19"/>
                  <a:gd name="T1" fmla="*/ 1522281523 h 65"/>
                  <a:gd name="T2" fmla="*/ 1370270891 w 19"/>
                  <a:gd name="T3" fmla="*/ 0 h 65"/>
                  <a:gd name="T4" fmla="*/ 0 w 19"/>
                  <a:gd name="T5" fmla="*/ 1522281523 h 65"/>
                  <a:gd name="T6" fmla="*/ 0 w 19"/>
                  <a:gd name="T7" fmla="*/ 2147483647 h 65"/>
                  <a:gd name="T8" fmla="*/ 1370270891 w 19"/>
                  <a:gd name="T9" fmla="*/ 2147483647 h 65"/>
                  <a:gd name="T10" fmla="*/ 2147483647 w 19"/>
                  <a:gd name="T11" fmla="*/ 2147483647 h 65"/>
                  <a:gd name="T12" fmla="*/ 2147483647 w 19"/>
                  <a:gd name="T13" fmla="*/ 1522281523 h 6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9"/>
                  <a:gd name="T22" fmla="*/ 0 h 65"/>
                  <a:gd name="T23" fmla="*/ 19 w 19"/>
                  <a:gd name="T24" fmla="*/ 65 h 6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9" h="65">
                    <a:moveTo>
                      <a:pt x="19" y="9"/>
                    </a:moveTo>
                    <a:cubicBezTo>
                      <a:pt x="19" y="4"/>
                      <a:pt x="15" y="0"/>
                      <a:pt x="9" y="0"/>
                    </a:cubicBezTo>
                    <a:cubicBezTo>
                      <a:pt x="4" y="0"/>
                      <a:pt x="0" y="4"/>
                      <a:pt x="0" y="9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61"/>
                      <a:pt x="4" y="65"/>
                      <a:pt x="9" y="65"/>
                    </a:cubicBezTo>
                    <a:cubicBezTo>
                      <a:pt x="15" y="65"/>
                      <a:pt x="19" y="61"/>
                      <a:pt x="19" y="56"/>
                    </a:cubicBezTo>
                    <a:lnTo>
                      <a:pt x="19" y="9"/>
                    </a:lnTo>
                    <a:close/>
                  </a:path>
                </a:pathLst>
              </a:custGeom>
              <a:solidFill>
                <a:srgbClr val="015F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367" name="Freeform 64"/>
              <p:cNvSpPr>
                <a:spLocks/>
              </p:cNvSpPr>
              <p:nvPr/>
            </p:nvSpPr>
            <p:spPr bwMode="auto">
              <a:xfrm>
                <a:off x="4171" y="1586"/>
                <a:ext cx="86" cy="167"/>
              </a:xfrm>
              <a:custGeom>
                <a:avLst/>
                <a:gdLst>
                  <a:gd name="T0" fmla="*/ 2147483647 w 20"/>
                  <a:gd name="T1" fmla="*/ 1633136175 h 39"/>
                  <a:gd name="T2" fmla="*/ 1717809303 w 20"/>
                  <a:gd name="T3" fmla="*/ 0 h 39"/>
                  <a:gd name="T4" fmla="*/ 0 w 20"/>
                  <a:gd name="T5" fmla="*/ 1633136175 h 39"/>
                  <a:gd name="T6" fmla="*/ 0 w 20"/>
                  <a:gd name="T7" fmla="*/ 2147483647 h 39"/>
                  <a:gd name="T8" fmla="*/ 1717809303 w 20"/>
                  <a:gd name="T9" fmla="*/ 2147483647 h 39"/>
                  <a:gd name="T10" fmla="*/ 2147483647 w 20"/>
                  <a:gd name="T11" fmla="*/ 2147483647 h 39"/>
                  <a:gd name="T12" fmla="*/ 2147483647 w 20"/>
                  <a:gd name="T13" fmla="*/ 1633136175 h 3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0"/>
                  <a:gd name="T22" fmla="*/ 0 h 39"/>
                  <a:gd name="T23" fmla="*/ 20 w 20"/>
                  <a:gd name="T24" fmla="*/ 39 h 3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0" h="39">
                    <a:moveTo>
                      <a:pt x="20" y="10"/>
                    </a:moveTo>
                    <a:cubicBezTo>
                      <a:pt x="20" y="4"/>
                      <a:pt x="15" y="0"/>
                      <a:pt x="10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35"/>
                      <a:pt x="5" y="39"/>
                      <a:pt x="10" y="39"/>
                    </a:cubicBezTo>
                    <a:cubicBezTo>
                      <a:pt x="15" y="39"/>
                      <a:pt x="20" y="35"/>
                      <a:pt x="20" y="30"/>
                    </a:cubicBezTo>
                    <a:lnTo>
                      <a:pt x="20" y="10"/>
                    </a:lnTo>
                    <a:close/>
                  </a:path>
                </a:pathLst>
              </a:custGeom>
              <a:solidFill>
                <a:srgbClr val="015F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368" name="Freeform 65"/>
              <p:cNvSpPr>
                <a:spLocks/>
              </p:cNvSpPr>
              <p:nvPr/>
            </p:nvSpPr>
            <p:spPr bwMode="auto">
              <a:xfrm>
                <a:off x="4398" y="1474"/>
                <a:ext cx="82" cy="279"/>
              </a:xfrm>
              <a:custGeom>
                <a:avLst/>
                <a:gdLst>
                  <a:gd name="T0" fmla="*/ 2147483647 w 19"/>
                  <a:gd name="T1" fmla="*/ 1522281523 h 65"/>
                  <a:gd name="T2" fmla="*/ 1800463782 w 19"/>
                  <a:gd name="T3" fmla="*/ 0 h 65"/>
                  <a:gd name="T4" fmla="*/ 0 w 19"/>
                  <a:gd name="T5" fmla="*/ 1522281523 h 65"/>
                  <a:gd name="T6" fmla="*/ 0 w 19"/>
                  <a:gd name="T7" fmla="*/ 2147483647 h 65"/>
                  <a:gd name="T8" fmla="*/ 1800463782 w 19"/>
                  <a:gd name="T9" fmla="*/ 2147483647 h 65"/>
                  <a:gd name="T10" fmla="*/ 2147483647 w 19"/>
                  <a:gd name="T11" fmla="*/ 2147483647 h 65"/>
                  <a:gd name="T12" fmla="*/ 2147483647 w 19"/>
                  <a:gd name="T13" fmla="*/ 1522281523 h 6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9"/>
                  <a:gd name="T22" fmla="*/ 0 h 65"/>
                  <a:gd name="T23" fmla="*/ 19 w 19"/>
                  <a:gd name="T24" fmla="*/ 65 h 6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9" h="65">
                    <a:moveTo>
                      <a:pt x="19" y="9"/>
                    </a:moveTo>
                    <a:cubicBezTo>
                      <a:pt x="19" y="4"/>
                      <a:pt x="15" y="0"/>
                      <a:pt x="10" y="0"/>
                    </a:cubicBezTo>
                    <a:cubicBezTo>
                      <a:pt x="4" y="0"/>
                      <a:pt x="0" y="4"/>
                      <a:pt x="0" y="9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61"/>
                      <a:pt x="4" y="65"/>
                      <a:pt x="10" y="65"/>
                    </a:cubicBezTo>
                    <a:cubicBezTo>
                      <a:pt x="15" y="65"/>
                      <a:pt x="19" y="61"/>
                      <a:pt x="19" y="56"/>
                    </a:cubicBezTo>
                    <a:lnTo>
                      <a:pt x="19" y="9"/>
                    </a:lnTo>
                    <a:close/>
                  </a:path>
                </a:pathLst>
              </a:custGeom>
              <a:solidFill>
                <a:srgbClr val="015F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369" name="Freeform 66"/>
              <p:cNvSpPr>
                <a:spLocks/>
              </p:cNvSpPr>
              <p:nvPr/>
            </p:nvSpPr>
            <p:spPr bwMode="auto">
              <a:xfrm>
                <a:off x="4625" y="1320"/>
                <a:ext cx="82" cy="514"/>
              </a:xfrm>
              <a:custGeom>
                <a:avLst/>
                <a:gdLst>
                  <a:gd name="T0" fmla="*/ 2147483647 w 19"/>
                  <a:gd name="T1" fmla="*/ 1486568217 h 120"/>
                  <a:gd name="T2" fmla="*/ 1625324282 w 19"/>
                  <a:gd name="T3" fmla="*/ 0 h 120"/>
                  <a:gd name="T4" fmla="*/ 0 w 19"/>
                  <a:gd name="T5" fmla="*/ 1486568217 h 120"/>
                  <a:gd name="T6" fmla="*/ 0 w 19"/>
                  <a:gd name="T7" fmla="*/ 2147483647 h 120"/>
                  <a:gd name="T8" fmla="*/ 1625324282 w 19"/>
                  <a:gd name="T9" fmla="*/ 2147483647 h 120"/>
                  <a:gd name="T10" fmla="*/ 2147483647 w 19"/>
                  <a:gd name="T11" fmla="*/ 2147483647 h 120"/>
                  <a:gd name="T12" fmla="*/ 2147483647 w 19"/>
                  <a:gd name="T13" fmla="*/ 1486568217 h 12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9"/>
                  <a:gd name="T22" fmla="*/ 0 h 120"/>
                  <a:gd name="T23" fmla="*/ 19 w 19"/>
                  <a:gd name="T24" fmla="*/ 120 h 12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9" h="120">
                    <a:moveTo>
                      <a:pt x="19" y="9"/>
                    </a:moveTo>
                    <a:cubicBezTo>
                      <a:pt x="19" y="4"/>
                      <a:pt x="15" y="0"/>
                      <a:pt x="9" y="0"/>
                    </a:cubicBezTo>
                    <a:cubicBezTo>
                      <a:pt x="4" y="0"/>
                      <a:pt x="0" y="4"/>
                      <a:pt x="0" y="9"/>
                    </a:cubicBezTo>
                    <a:cubicBezTo>
                      <a:pt x="0" y="111"/>
                      <a:pt x="0" y="111"/>
                      <a:pt x="0" y="111"/>
                    </a:cubicBezTo>
                    <a:cubicBezTo>
                      <a:pt x="0" y="116"/>
                      <a:pt x="4" y="120"/>
                      <a:pt x="9" y="120"/>
                    </a:cubicBezTo>
                    <a:cubicBezTo>
                      <a:pt x="15" y="120"/>
                      <a:pt x="19" y="116"/>
                      <a:pt x="19" y="111"/>
                    </a:cubicBezTo>
                    <a:lnTo>
                      <a:pt x="19" y="9"/>
                    </a:lnTo>
                    <a:close/>
                  </a:path>
                </a:pathLst>
              </a:custGeom>
              <a:solidFill>
                <a:srgbClr val="015F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370" name="Freeform 67"/>
              <p:cNvSpPr>
                <a:spLocks/>
              </p:cNvSpPr>
              <p:nvPr/>
            </p:nvSpPr>
            <p:spPr bwMode="auto">
              <a:xfrm>
                <a:off x="4848" y="1474"/>
                <a:ext cx="82" cy="279"/>
              </a:xfrm>
              <a:custGeom>
                <a:avLst/>
                <a:gdLst>
                  <a:gd name="T0" fmla="*/ 2147483647 w 19"/>
                  <a:gd name="T1" fmla="*/ 1522281523 h 65"/>
                  <a:gd name="T2" fmla="*/ 1800463782 w 19"/>
                  <a:gd name="T3" fmla="*/ 0 h 65"/>
                  <a:gd name="T4" fmla="*/ 0 w 19"/>
                  <a:gd name="T5" fmla="*/ 1522281523 h 65"/>
                  <a:gd name="T6" fmla="*/ 0 w 19"/>
                  <a:gd name="T7" fmla="*/ 2147483647 h 65"/>
                  <a:gd name="T8" fmla="*/ 1800463782 w 19"/>
                  <a:gd name="T9" fmla="*/ 2147483647 h 65"/>
                  <a:gd name="T10" fmla="*/ 2147483647 w 19"/>
                  <a:gd name="T11" fmla="*/ 2147483647 h 65"/>
                  <a:gd name="T12" fmla="*/ 2147483647 w 19"/>
                  <a:gd name="T13" fmla="*/ 1522281523 h 6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9"/>
                  <a:gd name="T22" fmla="*/ 0 h 65"/>
                  <a:gd name="T23" fmla="*/ 19 w 19"/>
                  <a:gd name="T24" fmla="*/ 65 h 6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9" h="65">
                    <a:moveTo>
                      <a:pt x="19" y="9"/>
                    </a:moveTo>
                    <a:cubicBezTo>
                      <a:pt x="19" y="4"/>
                      <a:pt x="15" y="0"/>
                      <a:pt x="10" y="0"/>
                    </a:cubicBezTo>
                    <a:cubicBezTo>
                      <a:pt x="5" y="0"/>
                      <a:pt x="0" y="4"/>
                      <a:pt x="0" y="9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61"/>
                      <a:pt x="5" y="65"/>
                      <a:pt x="10" y="65"/>
                    </a:cubicBezTo>
                    <a:cubicBezTo>
                      <a:pt x="15" y="65"/>
                      <a:pt x="19" y="61"/>
                      <a:pt x="19" y="56"/>
                    </a:cubicBezTo>
                    <a:lnTo>
                      <a:pt x="19" y="9"/>
                    </a:lnTo>
                    <a:close/>
                  </a:path>
                </a:pathLst>
              </a:custGeom>
              <a:solidFill>
                <a:srgbClr val="015F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371" name="Freeform 68"/>
              <p:cNvSpPr>
                <a:spLocks/>
              </p:cNvSpPr>
              <p:nvPr/>
            </p:nvSpPr>
            <p:spPr bwMode="auto">
              <a:xfrm>
                <a:off x="5075" y="1586"/>
                <a:ext cx="82" cy="167"/>
              </a:xfrm>
              <a:custGeom>
                <a:avLst/>
                <a:gdLst>
                  <a:gd name="T0" fmla="*/ 2147483647 w 19"/>
                  <a:gd name="T1" fmla="*/ 1633136175 h 39"/>
                  <a:gd name="T2" fmla="*/ 1625324282 w 19"/>
                  <a:gd name="T3" fmla="*/ 0 h 39"/>
                  <a:gd name="T4" fmla="*/ 0 w 19"/>
                  <a:gd name="T5" fmla="*/ 1633136175 h 39"/>
                  <a:gd name="T6" fmla="*/ 0 w 19"/>
                  <a:gd name="T7" fmla="*/ 2147483647 h 39"/>
                  <a:gd name="T8" fmla="*/ 1625324282 w 19"/>
                  <a:gd name="T9" fmla="*/ 2147483647 h 39"/>
                  <a:gd name="T10" fmla="*/ 2147483647 w 19"/>
                  <a:gd name="T11" fmla="*/ 2147483647 h 39"/>
                  <a:gd name="T12" fmla="*/ 2147483647 w 19"/>
                  <a:gd name="T13" fmla="*/ 1633136175 h 3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9"/>
                  <a:gd name="T22" fmla="*/ 0 h 39"/>
                  <a:gd name="T23" fmla="*/ 19 w 19"/>
                  <a:gd name="T24" fmla="*/ 39 h 3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9" h="39">
                    <a:moveTo>
                      <a:pt x="19" y="10"/>
                    </a:moveTo>
                    <a:cubicBezTo>
                      <a:pt x="19" y="4"/>
                      <a:pt x="15" y="0"/>
                      <a:pt x="9" y="0"/>
                    </a:cubicBezTo>
                    <a:cubicBezTo>
                      <a:pt x="4" y="0"/>
                      <a:pt x="0" y="4"/>
                      <a:pt x="0" y="10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35"/>
                      <a:pt x="4" y="39"/>
                      <a:pt x="9" y="39"/>
                    </a:cubicBezTo>
                    <a:cubicBezTo>
                      <a:pt x="15" y="39"/>
                      <a:pt x="19" y="35"/>
                      <a:pt x="19" y="30"/>
                    </a:cubicBezTo>
                    <a:lnTo>
                      <a:pt x="19" y="10"/>
                    </a:lnTo>
                    <a:close/>
                  </a:path>
                </a:pathLst>
              </a:custGeom>
              <a:solidFill>
                <a:srgbClr val="015F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0356" name="Rectangle 70"/>
            <p:cNvSpPr>
              <a:spLocks noChangeArrowheads="1"/>
            </p:cNvSpPr>
            <p:nvPr/>
          </p:nvSpPr>
          <p:spPr bwMode="auto">
            <a:xfrm>
              <a:off x="0" y="0"/>
              <a:ext cx="5760" cy="4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82124" tIns="41061" rIns="82124" bIns="41061" anchor="ctr"/>
            <a:lstStyle/>
            <a:p>
              <a:endParaRPr 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0963" y="82550"/>
            <a:ext cx="9063037" cy="1060450"/>
          </a:xfrm>
        </p:spPr>
        <p:txBody>
          <a:bodyPr/>
          <a:lstStyle/>
          <a:p>
            <a:pPr eaLnBrk="1" hangingPunct="1"/>
            <a:r>
              <a:rPr lang="en-GB" dirty="0" smtClean="0"/>
              <a:t>DOCSIS 3.0 Provided Higher CM Speeds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43938" cy="5204734"/>
          </a:xfrm>
        </p:spPr>
        <p:txBody>
          <a:bodyPr/>
          <a:lstStyle/>
          <a:p>
            <a:pPr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n-GB" b="1" dirty="0" smtClean="0">
                <a:solidFill>
                  <a:srgbClr val="FF0000"/>
                </a:solidFill>
              </a:rPr>
              <a:t>Bond multiple </a:t>
            </a:r>
            <a:r>
              <a:rPr lang="en-GB" b="1" dirty="0" err="1" smtClean="0">
                <a:solidFill>
                  <a:srgbClr val="FF0000"/>
                </a:solidFill>
              </a:rPr>
              <a:t>chs</a:t>
            </a:r>
            <a:r>
              <a:rPr lang="en-GB" b="1" dirty="0" smtClean="0">
                <a:solidFill>
                  <a:srgbClr val="FF0000"/>
                </a:solidFill>
              </a:rPr>
              <a:t> together </a:t>
            </a:r>
            <a:r>
              <a:rPr lang="en-GB" dirty="0" smtClean="0"/>
              <a:t>to increase CM speeds</a:t>
            </a:r>
          </a:p>
          <a:p>
            <a:pPr marL="800100" lvl="1" indent="-342900">
              <a:lnSpc>
                <a:spcPct val="85000"/>
              </a:lnSpc>
              <a:spcBef>
                <a:spcPct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4 DS (~100 Mbps+); 8 DS (~200 Mbps+)</a:t>
            </a:r>
          </a:p>
          <a:p>
            <a:pPr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n-GB" dirty="0" smtClean="0"/>
              <a:t>Bonding available on both DS and US </a:t>
            </a:r>
          </a:p>
          <a:p>
            <a:pPr marL="800100" lvl="1" indent="-342900">
              <a:lnSpc>
                <a:spcPct val="85000"/>
              </a:lnSpc>
              <a:spcBef>
                <a:spcPct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Asymmetrical traffic focused on DS</a:t>
            </a:r>
          </a:p>
          <a:p>
            <a:pPr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Introduce </a:t>
            </a:r>
            <a:r>
              <a:rPr lang="en-US" b="1" dirty="0">
                <a:solidFill>
                  <a:srgbClr val="FF0000"/>
                </a:solidFill>
              </a:rPr>
              <a:t>M</a:t>
            </a:r>
            <a:r>
              <a:rPr lang="en-US" b="1" dirty="0" smtClean="0">
                <a:solidFill>
                  <a:srgbClr val="FF0000"/>
                </a:solidFill>
              </a:rPr>
              <a:t>odular CMTS architecture &amp; </a:t>
            </a:r>
            <a:r>
              <a:rPr lang="en-US" b="1" dirty="0" err="1" smtClean="0">
                <a:solidFill>
                  <a:srgbClr val="FF0000"/>
                </a:solidFill>
              </a:rPr>
              <a:t>MxN</a:t>
            </a:r>
            <a:r>
              <a:rPr lang="en-US" b="1" dirty="0" smtClean="0">
                <a:solidFill>
                  <a:srgbClr val="FF0000"/>
                </a:solidFill>
              </a:rPr>
              <a:t> MAC domains</a:t>
            </a:r>
          </a:p>
          <a:p>
            <a:pPr marL="800100" lvl="1" indent="-342900">
              <a:lnSpc>
                <a:spcPct val="85000"/>
              </a:lnSpc>
              <a:spcBef>
                <a:spcPct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M-CMTS or I-CMTS for scaling and cost reduction</a:t>
            </a:r>
          </a:p>
          <a:p>
            <a:pPr>
              <a:lnSpc>
                <a:spcPct val="85000"/>
              </a:lnSpc>
              <a:spcBef>
                <a:spcPct val="0"/>
              </a:spcBef>
              <a:spcAft>
                <a:spcPts val="1800"/>
              </a:spcAft>
            </a:pPr>
            <a:r>
              <a:rPr lang="en-US" dirty="0" smtClean="0"/>
              <a:t>RF spectrum changes – </a:t>
            </a:r>
            <a:r>
              <a:rPr lang="en-US" dirty="0" smtClean="0">
                <a:solidFill>
                  <a:srgbClr val="FF0000"/>
                </a:solidFill>
              </a:rPr>
              <a:t>DS up to </a:t>
            </a:r>
            <a:r>
              <a:rPr lang="en-US" b="1" dirty="0" smtClean="0">
                <a:solidFill>
                  <a:srgbClr val="FF0000"/>
                </a:solidFill>
              </a:rPr>
              <a:t>1 GHz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US 5 MHz to as high as </a:t>
            </a:r>
            <a:r>
              <a:rPr lang="en-US" b="1" dirty="0" smtClean="0">
                <a:solidFill>
                  <a:srgbClr val="FF0000"/>
                </a:solidFill>
              </a:rPr>
              <a:t>85 MHz (optional)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GB" dirty="0" smtClean="0"/>
              <a:t>Includes support for </a:t>
            </a:r>
            <a:r>
              <a:rPr lang="en-GB" dirty="0" err="1" smtClean="0"/>
              <a:t>IPv6</a:t>
            </a:r>
            <a:r>
              <a:rPr lang="en-GB" dirty="0" smtClean="0"/>
              <a:t> and IP Multicast enhancements</a:t>
            </a:r>
          </a:p>
          <a:p>
            <a:pPr marL="800100" lvl="1" indent="-342900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Prepare for video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 smtClean="0"/>
              <a:t>DOCSIS </a:t>
            </a:r>
            <a:r>
              <a:rPr lang="en-US" dirty="0" err="1" smtClean="0"/>
              <a:t>1.x</a:t>
            </a:r>
            <a:r>
              <a:rPr lang="en-US" dirty="0" smtClean="0"/>
              <a:t> / 2.0 CMs can reside on same system</a:t>
            </a:r>
          </a:p>
        </p:txBody>
      </p:sp>
    </p:spTree>
    <p:extLst>
      <p:ext uri="{BB962C8B-B14F-4D97-AF65-F5344CB8AC3E}">
        <p14:creationId xmlns:p14="http://schemas.microsoft.com/office/powerpoint/2010/main" val="3161179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490" y="304800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DOCSIS 3.0 Implementation – Ch Bonding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3" name="Text Placeholder 3"/>
          <p:cNvSpPr txBox="1">
            <a:spLocks/>
          </p:cNvSpPr>
          <p:nvPr/>
        </p:nvSpPr>
        <p:spPr>
          <a:xfrm>
            <a:off x="239713" y="3200400"/>
            <a:ext cx="8675687" cy="35052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tx2"/>
              </a:buClr>
              <a:buSzPct val="90000"/>
              <a:buFont typeface="Arial" pitchFamily="34" charset="0"/>
              <a:buChar char="•"/>
              <a:tabLst/>
              <a:defRPr lang="en-US" sz="2000" kern="1200" dirty="0" smtClean="0">
                <a:solidFill>
                  <a:srgbClr val="546568"/>
                </a:solidFill>
                <a:latin typeface="+mj-lt"/>
                <a:ea typeface="+mn-ea"/>
                <a:cs typeface="+mn-cs"/>
              </a:defRPr>
            </a:lvl1pPr>
            <a:lvl2pPr marL="406400" indent="0" algn="l" defTabSz="914400" rtl="0" eaLnBrk="1" latinLnBrk="0" hangingPunct="1">
              <a:lnSpc>
                <a:spcPct val="95000"/>
              </a:lnSpc>
              <a:spcBef>
                <a:spcPts val="840"/>
              </a:spcBef>
              <a:buClr>
                <a:schemeClr val="tx2"/>
              </a:buClr>
              <a:buFontTx/>
              <a:buNone/>
              <a:defRPr lang="en-US" sz="1800" kern="1200" dirty="0" smtClean="0">
                <a:solidFill>
                  <a:srgbClr val="546568"/>
                </a:solidFill>
                <a:latin typeface="+mj-lt"/>
                <a:ea typeface="+mn-ea"/>
                <a:cs typeface="+mn-cs"/>
              </a:defRPr>
            </a:lvl2pPr>
            <a:lvl3pPr marL="571500" indent="-1588" algn="l" defTabSz="914400" rtl="0" eaLnBrk="1" latinLnBrk="0" hangingPunct="1">
              <a:lnSpc>
                <a:spcPct val="95000"/>
              </a:lnSpc>
              <a:spcBef>
                <a:spcPts val="840"/>
              </a:spcBef>
              <a:buFont typeface="Arial" pitchFamily="34" charset="0"/>
              <a:buNone/>
              <a:defRPr lang="en-US" sz="1600" kern="1200" dirty="0" smtClean="0">
                <a:solidFill>
                  <a:srgbClr val="546568"/>
                </a:solidFill>
                <a:latin typeface="+mj-lt"/>
                <a:ea typeface="+mn-ea"/>
                <a:cs typeface="+mn-cs"/>
              </a:defRPr>
            </a:lvl3pPr>
            <a:lvl4pPr marL="688975" indent="0" algn="l" defTabSz="914400" rtl="0" eaLnBrk="1" latinLnBrk="0" hangingPunct="1">
              <a:lnSpc>
                <a:spcPct val="95000"/>
              </a:lnSpc>
              <a:spcBef>
                <a:spcPts val="840"/>
              </a:spcBef>
              <a:buFont typeface="Arial" pitchFamily="34" charset="0"/>
              <a:buNone/>
              <a:defRPr lang="en-US" sz="1400" kern="1200" dirty="0" smtClean="0">
                <a:solidFill>
                  <a:srgbClr val="546568"/>
                </a:solidFill>
                <a:latin typeface="+mj-lt"/>
                <a:ea typeface="+mn-ea"/>
                <a:cs typeface="+mn-cs"/>
              </a:defRPr>
            </a:lvl4pPr>
            <a:lvl5pPr marL="801688" indent="0" algn="l" defTabSz="914400" rtl="0" eaLnBrk="1" latinLnBrk="0" hangingPunct="1">
              <a:lnSpc>
                <a:spcPct val="95000"/>
              </a:lnSpc>
              <a:spcBef>
                <a:spcPts val="840"/>
              </a:spcBef>
              <a:buFont typeface="Arial" pitchFamily="34" charset="0"/>
              <a:buNone/>
              <a:defRPr lang="en-US" sz="1400" kern="1200" dirty="0">
                <a:solidFill>
                  <a:srgbClr val="546568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1 – 4 US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chs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(typically 3.2 MHz or 6.4 MHz) supporting load balancing &amp; ch bonding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DOCSIS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1.x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and 2.0 CMs supported on all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chs</a:t>
            </a:r>
            <a:endParaRPr lang="en-US" sz="2400" dirty="0" smtClean="0">
              <a:solidFill>
                <a:schemeClr val="tx1"/>
              </a:solidFill>
              <a:latin typeface="+mn-lt"/>
            </a:endParaRPr>
          </a:p>
          <a:p>
            <a:pPr marL="6921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Exception: 6.4 MHz for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</a:rPr>
              <a:t>D2.0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 or higher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4 – 8, 6 MHz DS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chs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supporting load balancing &amp; ch bonding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DOCSIS 3.0 CMs required for ch bonding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Best practice to be contiguous, but not required</a:t>
            </a:r>
          </a:p>
          <a:p>
            <a:pPr marL="749300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Better for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</a:rPr>
              <a:t>D2.0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 DS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</a:rPr>
              <a:t>LB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 concerns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1121777" y="2412192"/>
            <a:ext cx="7184025" cy="1"/>
          </a:xfrm>
          <a:prstGeom prst="straightConnector1">
            <a:avLst/>
          </a:prstGeom>
          <a:noFill/>
          <a:ln w="12700" cap="flat" cmpd="sng" algn="ctr">
            <a:solidFill>
              <a:srgbClr val="061922"/>
            </a:solidFill>
            <a:prstDash val="solid"/>
            <a:tailEnd type="arrow"/>
          </a:ln>
          <a:effectLst/>
        </p:spPr>
      </p:cxnSp>
      <p:cxnSp>
        <p:nvCxnSpPr>
          <p:cNvPr id="40" name="Straight Arrow Connector 39"/>
          <p:cNvCxnSpPr/>
          <p:nvPr/>
        </p:nvCxnSpPr>
        <p:spPr>
          <a:xfrm flipV="1">
            <a:off x="1399591" y="1440882"/>
            <a:ext cx="0" cy="1156320"/>
          </a:xfrm>
          <a:prstGeom prst="straightConnector1">
            <a:avLst/>
          </a:prstGeom>
          <a:noFill/>
          <a:ln w="12700" cap="flat" cmpd="sng" algn="ctr">
            <a:solidFill>
              <a:srgbClr val="061922"/>
            </a:solidFill>
            <a:prstDash val="solid"/>
            <a:tailEnd type="arrow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7581576" y="2460010"/>
            <a:ext cx="9092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Frequency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689749" y="2885496"/>
            <a:ext cx="12058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US Band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800600" y="2892623"/>
            <a:ext cx="9028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DS Band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1" name="Right Brace 50"/>
          <p:cNvSpPr/>
          <p:nvPr/>
        </p:nvSpPr>
        <p:spPr>
          <a:xfrm rot="5400000">
            <a:off x="2090608" y="2090608"/>
            <a:ext cx="289925" cy="1320058"/>
          </a:xfrm>
          <a:prstGeom prst="rightBrace">
            <a:avLst/>
          </a:prstGeom>
          <a:noFill/>
          <a:ln w="12700" cap="flat" cmpd="sng" algn="ctr">
            <a:solidFill>
              <a:srgbClr val="06192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61922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52" name="Right Brace 51"/>
          <p:cNvSpPr/>
          <p:nvPr/>
        </p:nvSpPr>
        <p:spPr>
          <a:xfrm rot="5400000">
            <a:off x="5193811" y="1235541"/>
            <a:ext cx="303919" cy="3014438"/>
          </a:xfrm>
          <a:prstGeom prst="rightBrace">
            <a:avLst/>
          </a:prstGeom>
          <a:noFill/>
          <a:ln w="12700" cap="flat" cmpd="sng" algn="ctr">
            <a:solidFill>
              <a:srgbClr val="06192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61922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490077" y="2428116"/>
            <a:ext cx="7665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1002 MHz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6870290" y="2384455"/>
            <a:ext cx="0" cy="80033"/>
          </a:xfrm>
          <a:prstGeom prst="line">
            <a:avLst/>
          </a:prstGeom>
          <a:noFill/>
          <a:ln w="12700" cap="flat" cmpd="sng" algn="ctr">
            <a:solidFill>
              <a:srgbClr val="061922"/>
            </a:solidFill>
            <a:prstDash val="solid"/>
          </a:ln>
          <a:effectLst/>
        </p:spPr>
      </p:cxnSp>
      <p:sp>
        <p:nvSpPr>
          <p:cNvPr id="60" name="Rectangle 59"/>
          <p:cNvSpPr/>
          <p:nvPr/>
        </p:nvSpPr>
        <p:spPr>
          <a:xfrm>
            <a:off x="4482108" y="1674074"/>
            <a:ext cx="231681" cy="740045"/>
          </a:xfrm>
          <a:prstGeom prst="rect">
            <a:avLst/>
          </a:prstGeom>
          <a:gradFill rotWithShape="1">
            <a:gsLst>
              <a:gs pos="0">
                <a:srgbClr val="A6CE39">
                  <a:shade val="51000"/>
                  <a:satMod val="130000"/>
                </a:srgbClr>
              </a:gs>
              <a:gs pos="80000">
                <a:srgbClr val="A6CE39">
                  <a:shade val="93000"/>
                  <a:satMod val="130000"/>
                </a:srgbClr>
              </a:gs>
              <a:gs pos="100000">
                <a:srgbClr val="A6CE3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A6CE3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61922"/>
              </a:solidFill>
              <a:effectLst/>
              <a:uLnTx/>
              <a:uFillTx/>
              <a:latin typeface="Neo Sans Intel" pitchFamily="34" charset="0"/>
              <a:ea typeface="+mn-ea"/>
              <a:cs typeface="Arial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528145" y="1674074"/>
            <a:ext cx="231681" cy="740045"/>
          </a:xfrm>
          <a:prstGeom prst="rect">
            <a:avLst/>
          </a:prstGeom>
          <a:gradFill rotWithShape="1">
            <a:gsLst>
              <a:gs pos="0">
                <a:srgbClr val="A6CE39">
                  <a:shade val="51000"/>
                  <a:satMod val="130000"/>
                </a:srgbClr>
              </a:gs>
              <a:gs pos="80000">
                <a:srgbClr val="A6CE39">
                  <a:shade val="93000"/>
                  <a:satMod val="130000"/>
                </a:srgbClr>
              </a:gs>
              <a:gs pos="100000">
                <a:srgbClr val="A6CE3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A6CE3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61922"/>
              </a:solidFill>
              <a:effectLst/>
              <a:uLnTx/>
              <a:uFillTx/>
              <a:latin typeface="Neo Sans Intel" pitchFamily="34" charset="0"/>
              <a:ea typeface="+mn-ea"/>
              <a:cs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797519" y="1674074"/>
            <a:ext cx="231681" cy="740045"/>
          </a:xfrm>
          <a:prstGeom prst="rect">
            <a:avLst/>
          </a:prstGeom>
          <a:gradFill rotWithShape="1">
            <a:gsLst>
              <a:gs pos="0">
                <a:srgbClr val="A6CE39">
                  <a:shade val="51000"/>
                  <a:satMod val="130000"/>
                </a:srgbClr>
              </a:gs>
              <a:gs pos="80000">
                <a:srgbClr val="A6CE39">
                  <a:shade val="93000"/>
                  <a:satMod val="130000"/>
                </a:srgbClr>
              </a:gs>
              <a:gs pos="100000">
                <a:srgbClr val="A6CE3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A6CE3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61922"/>
              </a:solidFill>
              <a:effectLst/>
              <a:uLnTx/>
              <a:uFillTx/>
              <a:latin typeface="Neo Sans Intel" pitchFamily="34" charset="0"/>
              <a:ea typeface="+mn-ea"/>
              <a:cs typeface="Arial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102319" y="1674074"/>
            <a:ext cx="231681" cy="740045"/>
          </a:xfrm>
          <a:prstGeom prst="rect">
            <a:avLst/>
          </a:prstGeom>
          <a:gradFill rotWithShape="1">
            <a:gsLst>
              <a:gs pos="0">
                <a:srgbClr val="A6CE39">
                  <a:shade val="51000"/>
                  <a:satMod val="130000"/>
                </a:srgbClr>
              </a:gs>
              <a:gs pos="80000">
                <a:srgbClr val="A6CE39">
                  <a:shade val="93000"/>
                  <a:satMod val="130000"/>
                </a:srgbClr>
              </a:gs>
              <a:gs pos="100000">
                <a:srgbClr val="A6CE3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A6CE3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61922"/>
              </a:solidFill>
              <a:effectLst/>
              <a:uLnTx/>
              <a:uFillTx/>
              <a:latin typeface="Neo Sans Intel" pitchFamily="34" charset="0"/>
              <a:ea typeface="+mn-ea"/>
              <a:cs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407119" y="1674074"/>
            <a:ext cx="231681" cy="740045"/>
          </a:xfrm>
          <a:prstGeom prst="rect">
            <a:avLst/>
          </a:prstGeom>
          <a:gradFill rotWithShape="1">
            <a:gsLst>
              <a:gs pos="0">
                <a:srgbClr val="A6CE39">
                  <a:shade val="51000"/>
                  <a:satMod val="130000"/>
                </a:srgbClr>
              </a:gs>
              <a:gs pos="80000">
                <a:srgbClr val="A6CE39">
                  <a:shade val="93000"/>
                  <a:satMod val="130000"/>
                </a:srgbClr>
              </a:gs>
              <a:gs pos="100000">
                <a:srgbClr val="A6CE3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A6CE3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61922"/>
              </a:solidFill>
              <a:effectLst/>
              <a:uLnTx/>
              <a:uFillTx/>
              <a:latin typeface="Neo Sans Intel" pitchFamily="34" charset="0"/>
              <a:ea typeface="+mn-ea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219512" y="1662067"/>
            <a:ext cx="231681" cy="740045"/>
          </a:xfrm>
          <a:prstGeom prst="rect">
            <a:avLst/>
          </a:prstGeom>
          <a:gradFill rotWithShape="1">
            <a:gsLst>
              <a:gs pos="0">
                <a:srgbClr val="A6CE39">
                  <a:shade val="51000"/>
                  <a:satMod val="130000"/>
                </a:srgbClr>
              </a:gs>
              <a:gs pos="80000">
                <a:srgbClr val="A6CE39">
                  <a:shade val="93000"/>
                  <a:satMod val="130000"/>
                </a:srgbClr>
              </a:gs>
              <a:gs pos="100000">
                <a:srgbClr val="A6CE3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A6CE3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61922"/>
              </a:solidFill>
              <a:effectLst/>
              <a:uLnTx/>
              <a:uFillTx/>
              <a:latin typeface="Neo Sans Inte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480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490" y="304800"/>
            <a:ext cx="8588861" cy="9906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DOCSIS 3.0 Implementation – Even Faster Channel Bonding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3" name="Text Placeholder 3"/>
          <p:cNvSpPr txBox="1">
            <a:spLocks/>
          </p:cNvSpPr>
          <p:nvPr/>
        </p:nvSpPr>
        <p:spPr>
          <a:xfrm>
            <a:off x="239713" y="3505200"/>
            <a:ext cx="8828087" cy="30480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tx2"/>
              </a:buClr>
              <a:buSzPct val="90000"/>
              <a:buFont typeface="Arial" pitchFamily="34" charset="0"/>
              <a:buChar char="•"/>
              <a:tabLst/>
              <a:defRPr lang="en-US" sz="2000" kern="1200" dirty="0" smtClean="0">
                <a:solidFill>
                  <a:srgbClr val="546568"/>
                </a:solidFill>
                <a:latin typeface="+mj-lt"/>
                <a:ea typeface="+mn-ea"/>
                <a:cs typeface="+mn-cs"/>
              </a:defRPr>
            </a:lvl1pPr>
            <a:lvl2pPr marL="406400" indent="0" algn="l" defTabSz="914400" rtl="0" eaLnBrk="1" latinLnBrk="0" hangingPunct="1">
              <a:lnSpc>
                <a:spcPct val="95000"/>
              </a:lnSpc>
              <a:spcBef>
                <a:spcPts val="840"/>
              </a:spcBef>
              <a:buClr>
                <a:schemeClr val="tx2"/>
              </a:buClr>
              <a:buFontTx/>
              <a:buNone/>
              <a:defRPr lang="en-US" sz="1800" kern="1200" dirty="0" smtClean="0">
                <a:solidFill>
                  <a:srgbClr val="546568"/>
                </a:solidFill>
                <a:latin typeface="+mj-lt"/>
                <a:ea typeface="+mn-ea"/>
                <a:cs typeface="+mn-cs"/>
              </a:defRPr>
            </a:lvl2pPr>
            <a:lvl3pPr marL="571500" indent="-1588" algn="l" defTabSz="914400" rtl="0" eaLnBrk="1" latinLnBrk="0" hangingPunct="1">
              <a:lnSpc>
                <a:spcPct val="95000"/>
              </a:lnSpc>
              <a:spcBef>
                <a:spcPts val="840"/>
              </a:spcBef>
              <a:buFont typeface="Arial" pitchFamily="34" charset="0"/>
              <a:buNone/>
              <a:defRPr lang="en-US" sz="1600" kern="1200" dirty="0" smtClean="0">
                <a:solidFill>
                  <a:srgbClr val="546568"/>
                </a:solidFill>
                <a:latin typeface="+mj-lt"/>
                <a:ea typeface="+mn-ea"/>
                <a:cs typeface="+mn-cs"/>
              </a:defRPr>
            </a:lvl3pPr>
            <a:lvl4pPr marL="688975" indent="0" algn="l" defTabSz="914400" rtl="0" eaLnBrk="1" latinLnBrk="0" hangingPunct="1">
              <a:lnSpc>
                <a:spcPct val="95000"/>
              </a:lnSpc>
              <a:spcBef>
                <a:spcPts val="840"/>
              </a:spcBef>
              <a:buFont typeface="Arial" pitchFamily="34" charset="0"/>
              <a:buNone/>
              <a:defRPr lang="en-US" sz="1400" kern="1200" dirty="0" smtClean="0">
                <a:solidFill>
                  <a:srgbClr val="546568"/>
                </a:solidFill>
                <a:latin typeface="+mj-lt"/>
                <a:ea typeface="+mn-ea"/>
                <a:cs typeface="+mn-cs"/>
              </a:defRPr>
            </a:lvl4pPr>
            <a:lvl5pPr marL="801688" indent="0" algn="l" defTabSz="914400" rtl="0" eaLnBrk="1" latinLnBrk="0" hangingPunct="1">
              <a:lnSpc>
                <a:spcPct val="95000"/>
              </a:lnSpc>
              <a:spcBef>
                <a:spcPts val="840"/>
              </a:spcBef>
              <a:buFont typeface="Arial" pitchFamily="34" charset="0"/>
              <a:buNone/>
              <a:defRPr lang="en-US" sz="1400" kern="1200" dirty="0">
                <a:solidFill>
                  <a:srgbClr val="546568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chemeClr val="tx1"/>
                </a:solidFill>
                <a:latin typeface="+mn-lt"/>
              </a:rPr>
              <a:t>4 - 8 US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chs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(mostly 6.4 MHz) supporting load balancing &amp; ch bonding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+mn-lt"/>
              </a:rPr>
              <a:t>8 – 32, 6 MHz DS ch supporting load balancing &amp; ch bonding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+mn-lt"/>
              </a:rPr>
              <a:t>DOCSIS 3.0 CMs required for channel bonding</a:t>
            </a:r>
          </a:p>
          <a:p>
            <a:pPr marL="692150" lvl="1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Fastest tiers now require 16 / 24 / 32 DS ch CMs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+mn-lt"/>
              </a:rPr>
              <a:t>50 – 60 service groups of ~1 Gbps capacity in CMTS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1121777" y="2412192"/>
            <a:ext cx="7184025" cy="1"/>
          </a:xfrm>
          <a:prstGeom prst="straightConnector1">
            <a:avLst/>
          </a:prstGeom>
          <a:noFill/>
          <a:ln w="12700" cap="flat" cmpd="sng" algn="ctr">
            <a:solidFill>
              <a:srgbClr val="061922"/>
            </a:solidFill>
            <a:prstDash val="solid"/>
            <a:tailEnd type="arrow"/>
          </a:ln>
          <a:effectLst/>
        </p:spPr>
      </p:cxnSp>
      <p:cxnSp>
        <p:nvCxnSpPr>
          <p:cNvPr id="40" name="Straight Arrow Connector 39"/>
          <p:cNvCxnSpPr/>
          <p:nvPr/>
        </p:nvCxnSpPr>
        <p:spPr>
          <a:xfrm flipV="1">
            <a:off x="1399591" y="1440882"/>
            <a:ext cx="0" cy="1156320"/>
          </a:xfrm>
          <a:prstGeom prst="straightConnector1">
            <a:avLst/>
          </a:prstGeom>
          <a:noFill/>
          <a:ln w="12700" cap="flat" cmpd="sng" algn="ctr">
            <a:solidFill>
              <a:srgbClr val="061922"/>
            </a:solidFill>
            <a:prstDash val="solid"/>
            <a:tailEnd type="arrow"/>
          </a:ln>
          <a:effectLst/>
        </p:spPr>
      </p:cxnSp>
      <p:sp>
        <p:nvSpPr>
          <p:cNvPr id="47" name="Rectangle 46"/>
          <p:cNvSpPr/>
          <p:nvPr/>
        </p:nvSpPr>
        <p:spPr>
          <a:xfrm>
            <a:off x="2344339" y="1568074"/>
            <a:ext cx="104470" cy="846045"/>
          </a:xfrm>
          <a:prstGeom prst="rect">
            <a:avLst/>
          </a:prstGeom>
          <a:gradFill rotWithShape="1">
            <a:gsLst>
              <a:gs pos="0">
                <a:srgbClr val="A6CE39">
                  <a:shade val="51000"/>
                  <a:satMod val="130000"/>
                </a:srgbClr>
              </a:gs>
              <a:gs pos="80000">
                <a:srgbClr val="A6CE39">
                  <a:shade val="93000"/>
                  <a:satMod val="130000"/>
                </a:srgbClr>
              </a:gs>
              <a:gs pos="100000">
                <a:srgbClr val="A6CE3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A6CE3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61922"/>
              </a:solidFill>
              <a:effectLst/>
              <a:uLnTx/>
              <a:uFillTx/>
              <a:latin typeface="Neo Sans Intel" pitchFamily="34" charset="0"/>
              <a:ea typeface="+mn-ea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581576" y="2460010"/>
            <a:ext cx="9092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Frequency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689749" y="2885495"/>
            <a:ext cx="19084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US Band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876800" y="2892623"/>
            <a:ext cx="9028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DS Band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1" name="Right Brace 50"/>
          <p:cNvSpPr/>
          <p:nvPr/>
        </p:nvSpPr>
        <p:spPr>
          <a:xfrm rot="5400000">
            <a:off x="2283069" y="1829229"/>
            <a:ext cx="331479" cy="1746533"/>
          </a:xfrm>
          <a:prstGeom prst="rightBrace">
            <a:avLst/>
          </a:prstGeom>
          <a:noFill/>
          <a:ln w="12700" cap="flat" cmpd="sng" algn="ctr">
            <a:solidFill>
              <a:srgbClr val="06192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61922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52" name="Right Brace 51"/>
          <p:cNvSpPr/>
          <p:nvPr/>
        </p:nvSpPr>
        <p:spPr>
          <a:xfrm rot="5400000">
            <a:off x="5193811" y="1223051"/>
            <a:ext cx="303919" cy="3014438"/>
          </a:xfrm>
          <a:prstGeom prst="rightBrace">
            <a:avLst/>
          </a:prstGeom>
          <a:noFill/>
          <a:ln w="12700" cap="flat" cmpd="sng" algn="ctr">
            <a:solidFill>
              <a:srgbClr val="06192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61922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477000" y="2428116"/>
            <a:ext cx="7665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1002 MHz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6870290" y="2384455"/>
            <a:ext cx="0" cy="80033"/>
          </a:xfrm>
          <a:prstGeom prst="line">
            <a:avLst/>
          </a:prstGeom>
          <a:noFill/>
          <a:ln w="12700" cap="flat" cmpd="sng" algn="ctr">
            <a:solidFill>
              <a:srgbClr val="061922"/>
            </a:solidFill>
            <a:prstDash val="solid"/>
          </a:ln>
          <a:effectLst/>
        </p:spPr>
      </p:cxnSp>
      <p:sp>
        <p:nvSpPr>
          <p:cNvPr id="25" name="Rectangle 24"/>
          <p:cNvSpPr/>
          <p:nvPr/>
        </p:nvSpPr>
        <p:spPr>
          <a:xfrm>
            <a:off x="2528145" y="1674074"/>
            <a:ext cx="231681" cy="740045"/>
          </a:xfrm>
          <a:prstGeom prst="rect">
            <a:avLst/>
          </a:prstGeom>
          <a:gradFill rotWithShape="1">
            <a:gsLst>
              <a:gs pos="0">
                <a:srgbClr val="A6CE39">
                  <a:shade val="51000"/>
                  <a:satMod val="130000"/>
                </a:srgbClr>
              </a:gs>
              <a:gs pos="80000">
                <a:srgbClr val="A6CE39">
                  <a:shade val="93000"/>
                  <a:satMod val="130000"/>
                </a:srgbClr>
              </a:gs>
              <a:gs pos="100000">
                <a:srgbClr val="A6CE3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A6CE3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61922"/>
              </a:solidFill>
              <a:effectLst/>
              <a:uLnTx/>
              <a:uFillTx/>
              <a:latin typeface="Neo Sans Intel" pitchFamily="34" charset="0"/>
              <a:ea typeface="+mn-ea"/>
              <a:cs typeface="Arial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816319" y="1676400"/>
            <a:ext cx="231681" cy="740045"/>
          </a:xfrm>
          <a:prstGeom prst="rect">
            <a:avLst/>
          </a:prstGeom>
          <a:gradFill rotWithShape="1">
            <a:gsLst>
              <a:gs pos="0">
                <a:srgbClr val="A6CE39">
                  <a:shade val="51000"/>
                  <a:satMod val="130000"/>
                </a:srgbClr>
              </a:gs>
              <a:gs pos="80000">
                <a:srgbClr val="A6CE39">
                  <a:shade val="93000"/>
                  <a:satMod val="130000"/>
                </a:srgbClr>
              </a:gs>
              <a:gs pos="100000">
                <a:srgbClr val="A6CE3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A6CE3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61922"/>
              </a:solidFill>
              <a:effectLst/>
              <a:uLnTx/>
              <a:uFillTx/>
              <a:latin typeface="Neo Sans Intel" pitchFamily="34" charset="0"/>
              <a:ea typeface="+mn-ea"/>
              <a:cs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038600" y="1674074"/>
            <a:ext cx="231681" cy="740045"/>
          </a:xfrm>
          <a:prstGeom prst="rect">
            <a:avLst/>
          </a:prstGeom>
          <a:gradFill rotWithShape="1">
            <a:gsLst>
              <a:gs pos="0">
                <a:srgbClr val="A6CE39">
                  <a:shade val="51000"/>
                  <a:satMod val="130000"/>
                </a:srgbClr>
              </a:gs>
              <a:gs pos="80000">
                <a:srgbClr val="A6CE39">
                  <a:shade val="93000"/>
                  <a:satMod val="130000"/>
                </a:srgbClr>
              </a:gs>
              <a:gs pos="100000">
                <a:srgbClr val="A6CE3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A6CE3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61922"/>
              </a:solidFill>
              <a:effectLst/>
              <a:uLnTx/>
              <a:uFillTx/>
              <a:latin typeface="Neo Sans Intel" pitchFamily="34" charset="0"/>
              <a:ea typeface="+mn-ea"/>
              <a:cs typeface="Arial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354011" y="1674074"/>
            <a:ext cx="231681" cy="740045"/>
          </a:xfrm>
          <a:prstGeom prst="rect">
            <a:avLst/>
          </a:prstGeom>
          <a:gradFill rotWithShape="1">
            <a:gsLst>
              <a:gs pos="0">
                <a:srgbClr val="A6CE39">
                  <a:shade val="51000"/>
                  <a:satMod val="130000"/>
                </a:srgbClr>
              </a:gs>
              <a:gs pos="80000">
                <a:srgbClr val="A6CE39">
                  <a:shade val="93000"/>
                  <a:satMod val="130000"/>
                </a:srgbClr>
              </a:gs>
              <a:gs pos="100000">
                <a:srgbClr val="A6CE3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A6CE3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61922"/>
              </a:solidFill>
              <a:effectLst/>
              <a:uLnTx/>
              <a:uFillTx/>
              <a:latin typeface="Neo Sans Intel" pitchFamily="34" charset="0"/>
              <a:ea typeface="+mn-ea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658811" y="1674074"/>
            <a:ext cx="231681" cy="740045"/>
          </a:xfrm>
          <a:prstGeom prst="rect">
            <a:avLst/>
          </a:prstGeom>
          <a:gradFill rotWithShape="1">
            <a:gsLst>
              <a:gs pos="0">
                <a:srgbClr val="A6CE39">
                  <a:shade val="51000"/>
                  <a:satMod val="130000"/>
                </a:srgbClr>
              </a:gs>
              <a:gs pos="80000">
                <a:srgbClr val="A6CE39">
                  <a:shade val="93000"/>
                  <a:satMod val="130000"/>
                </a:srgbClr>
              </a:gs>
              <a:gs pos="100000">
                <a:srgbClr val="A6CE3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A6CE3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61922"/>
              </a:solidFill>
              <a:effectLst/>
              <a:uLnTx/>
              <a:uFillTx/>
              <a:latin typeface="Neo Sans Intel" pitchFamily="34" charset="0"/>
              <a:ea typeface="+mn-ea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963611" y="1674074"/>
            <a:ext cx="231681" cy="740045"/>
          </a:xfrm>
          <a:prstGeom prst="rect">
            <a:avLst/>
          </a:prstGeom>
          <a:gradFill rotWithShape="1">
            <a:gsLst>
              <a:gs pos="0">
                <a:srgbClr val="A6CE39">
                  <a:shade val="51000"/>
                  <a:satMod val="130000"/>
                </a:srgbClr>
              </a:gs>
              <a:gs pos="80000">
                <a:srgbClr val="A6CE39">
                  <a:shade val="93000"/>
                  <a:satMod val="130000"/>
                </a:srgbClr>
              </a:gs>
              <a:gs pos="100000">
                <a:srgbClr val="A6CE3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A6CE3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61922"/>
              </a:solidFill>
              <a:effectLst/>
              <a:uLnTx/>
              <a:uFillTx/>
              <a:latin typeface="Neo Sans Intel" pitchFamily="34" charset="0"/>
              <a:ea typeface="+mn-ea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483319" y="1676400"/>
            <a:ext cx="231681" cy="740045"/>
          </a:xfrm>
          <a:prstGeom prst="rect">
            <a:avLst/>
          </a:prstGeom>
          <a:gradFill rotWithShape="1">
            <a:gsLst>
              <a:gs pos="0">
                <a:srgbClr val="A6CE39">
                  <a:shade val="51000"/>
                  <a:satMod val="130000"/>
                </a:srgbClr>
              </a:gs>
              <a:gs pos="80000">
                <a:srgbClr val="A6CE39">
                  <a:shade val="93000"/>
                  <a:satMod val="130000"/>
                </a:srgbClr>
              </a:gs>
              <a:gs pos="100000">
                <a:srgbClr val="A6CE3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A6CE3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61922"/>
              </a:solidFill>
              <a:effectLst/>
              <a:uLnTx/>
              <a:uFillTx/>
              <a:latin typeface="Neo Sans Intel" pitchFamily="34" charset="0"/>
              <a:ea typeface="+mn-ea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89448" y="1447800"/>
            <a:ext cx="1508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 smtClean="0">
                <a:solidFill>
                  <a:sysClr val="windowText" lastClr="000000"/>
                </a:solidFill>
              </a:rPr>
              <a:t>16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–</a:t>
            </a:r>
            <a:r>
              <a:rPr kumimoji="0" lang="en-US" sz="12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32, 6 MHz </a:t>
            </a:r>
            <a:r>
              <a:rPr kumimoji="0" lang="en-US" sz="1200" b="0" i="0" u="none" strike="noStrike" kern="0" cap="none" spc="0" normalizeH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chs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5220081" y="2057400"/>
            <a:ext cx="266319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645831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3"/>
          <p:cNvSpPr>
            <a:spLocks noChangeArrowheads="1"/>
          </p:cNvSpPr>
          <p:nvPr/>
        </p:nvSpPr>
        <p:spPr bwMode="auto">
          <a:xfrm>
            <a:off x="0" y="1550987"/>
            <a:ext cx="6130130" cy="3402013"/>
          </a:xfrm>
          <a:prstGeom prst="rect">
            <a:avLst/>
          </a:prstGeom>
          <a:solidFill>
            <a:srgbClr val="015F85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2253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50875" y="2855912"/>
            <a:ext cx="3768725" cy="830263"/>
          </a:xfrm>
        </p:spPr>
        <p:txBody>
          <a:bodyPr/>
          <a:lstStyle/>
          <a:p>
            <a:pPr eaLnBrk="1" hangingPunct="1"/>
            <a:r>
              <a:rPr lang="en-US" dirty="0" smtClean="0"/>
              <a:t>DOCSIS 3.1</a:t>
            </a:r>
          </a:p>
        </p:txBody>
      </p:sp>
      <p:pic>
        <p:nvPicPr>
          <p:cNvPr id="6" name="Picture 4" descr="C:\Users\jasmille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130" y="1604976"/>
            <a:ext cx="3013869" cy="2793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/>
          <p:cNvCxnSpPr/>
          <p:nvPr/>
        </p:nvCxnSpPr>
        <p:spPr bwMode="auto">
          <a:xfrm flipV="1">
            <a:off x="7484665" y="3276600"/>
            <a:ext cx="304800" cy="228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7505067" y="3440668"/>
            <a:ext cx="577402" cy="3970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</a:rPr>
              <a:t>3.1</a:t>
            </a:r>
            <a:endParaRPr lang="en-US" sz="2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of DOCSIS 3.1 – Faster Speeds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139113" cy="4876799"/>
          </a:xfrm>
        </p:spPr>
        <p:txBody>
          <a:bodyPr/>
          <a:lstStyle/>
          <a:p>
            <a:r>
              <a:rPr lang="en-US" sz="2800" dirty="0" smtClean="0"/>
              <a:t>Allow HFC to compete with </a:t>
            </a:r>
            <a:r>
              <a:rPr lang="en-US" sz="2800" dirty="0" err="1" smtClean="0"/>
              <a:t>FTTH</a:t>
            </a:r>
            <a:endParaRPr lang="en-US" sz="28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Especially residential where E/</a:t>
            </a:r>
            <a:r>
              <a:rPr lang="en-US" sz="2400" dirty="0" err="1" smtClean="0"/>
              <a:t>GPON</a:t>
            </a:r>
            <a:r>
              <a:rPr lang="en-US" sz="2400" dirty="0" smtClean="0"/>
              <a:t> may satisfy “cherry picking” of commercial</a:t>
            </a:r>
          </a:p>
          <a:p>
            <a:r>
              <a:rPr lang="en-US" sz="2800" dirty="0" smtClean="0"/>
              <a:t>Achieve 10+ Gbps DS (per-CM speed)</a:t>
            </a:r>
          </a:p>
          <a:p>
            <a:r>
              <a:rPr lang="en-US" sz="2800" dirty="0" smtClean="0"/>
              <a:t>Achieve 2+ Gbps US (per-CM speed)</a:t>
            </a:r>
          </a:p>
          <a:p>
            <a:r>
              <a:rPr lang="en-US" sz="2800" dirty="0" smtClean="0"/>
              <a:t>Continue to be as backward compatible with existing DOCSIS standards as possible</a:t>
            </a:r>
          </a:p>
          <a:p>
            <a:r>
              <a:rPr lang="en-US" sz="2800" dirty="0" smtClean="0"/>
              <a:t>Minimize cost</a:t>
            </a:r>
          </a:p>
        </p:txBody>
      </p:sp>
    </p:spTree>
    <p:extLst>
      <p:ext uri="{BB962C8B-B14F-4D97-AF65-F5344CB8AC3E}">
        <p14:creationId xmlns:p14="http://schemas.microsoft.com/office/powerpoint/2010/main" val="2611925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iscopresentationwhite.10.3.06">
  <a:themeElements>
    <a:clrScheme name="Ciscopresentationwhite.10.3.06 1">
      <a:dk1>
        <a:srgbClr val="000000"/>
      </a:dk1>
      <a:lt1>
        <a:srgbClr val="FFFFFF"/>
      </a:lt1>
      <a:dk2>
        <a:srgbClr val="0183B7"/>
      </a:dk2>
      <a:lt2>
        <a:srgbClr val="8E8E95"/>
      </a:lt2>
      <a:accent1>
        <a:srgbClr val="0183B7"/>
      </a:accent1>
      <a:accent2>
        <a:srgbClr val="B21A1A"/>
      </a:accent2>
      <a:accent3>
        <a:srgbClr val="FFFFFF"/>
      </a:accent3>
      <a:accent4>
        <a:srgbClr val="000000"/>
      </a:accent4>
      <a:accent5>
        <a:srgbClr val="AAC1D8"/>
      </a:accent5>
      <a:accent6>
        <a:srgbClr val="A11616"/>
      </a:accent6>
      <a:hlink>
        <a:srgbClr val="83A2CF"/>
      </a:hlink>
      <a:folHlink>
        <a:srgbClr val="EFB525"/>
      </a:folHlink>
    </a:clrScheme>
    <a:fontScheme name="Ciscopresentationwhite.10.3.0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82124" tIns="41061" rIns="82124" bIns="41061" numCol="1" anchor="ctr" anchorCtr="0" compatLnSpc="1">
        <a:prstTxWarp prst="textNoShape">
          <a:avLst/>
        </a:prstTxWarp>
        <a:spAutoFit/>
      </a:bodyPr>
      <a:lstStyle>
        <a:defPPr marL="0" marR="0" indent="0" algn="ctr" defTabSz="814388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82124" tIns="41061" rIns="82124" bIns="41061" numCol="1" anchor="ctr" anchorCtr="0" compatLnSpc="1">
        <a:prstTxWarp prst="textNoShape">
          <a:avLst/>
        </a:prstTxWarp>
        <a:spAutoFit/>
      </a:bodyPr>
      <a:lstStyle>
        <a:defPPr marL="0" marR="0" indent="0" algn="ctr" defTabSz="814388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Ciscopresentationwhite.10.3.06 1">
        <a:dk1>
          <a:srgbClr val="000000"/>
        </a:dk1>
        <a:lt1>
          <a:srgbClr val="FFFFFF"/>
        </a:lt1>
        <a:dk2>
          <a:srgbClr val="0183B7"/>
        </a:dk2>
        <a:lt2>
          <a:srgbClr val="8E8E95"/>
        </a:lt2>
        <a:accent1>
          <a:srgbClr val="0183B7"/>
        </a:accent1>
        <a:accent2>
          <a:srgbClr val="B21A1A"/>
        </a:accent2>
        <a:accent3>
          <a:srgbClr val="FFFFFF"/>
        </a:accent3>
        <a:accent4>
          <a:srgbClr val="000000"/>
        </a:accent4>
        <a:accent5>
          <a:srgbClr val="AAC1D8"/>
        </a:accent5>
        <a:accent6>
          <a:srgbClr val="A11616"/>
        </a:accent6>
        <a:hlink>
          <a:srgbClr val="83A2CF"/>
        </a:hlink>
        <a:folHlink>
          <a:srgbClr val="EFB52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Ciscopresentationwhite.10.3.06</Template>
  <TotalTime>47786</TotalTime>
  <Pages>28</Pages>
  <Words>3157</Words>
  <Application>Microsoft Office PowerPoint</Application>
  <PresentationFormat>On-screen Show (4:3)</PresentationFormat>
  <Paragraphs>617</Paragraphs>
  <Slides>40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Ciscopresentationwhite.10.3.06</vt:lpstr>
      <vt:lpstr>DOCSIS 3.1 Overview  SCTE Piedmont &amp; Other Chapters July 31, 2014</vt:lpstr>
      <vt:lpstr>Higher US Speeds with DOCSIS 2.0</vt:lpstr>
      <vt:lpstr>DOCSIS 1.x Implementation</vt:lpstr>
      <vt:lpstr>DOCSIS 2.0 Implementation – Faster Upstream Speeds</vt:lpstr>
      <vt:lpstr>DOCSIS 3.0 Provided Higher CM Speeds</vt:lpstr>
      <vt:lpstr>DOCSIS 3.0 Implementation – Ch Bonding</vt:lpstr>
      <vt:lpstr>DOCSIS 3.0 Implementation – Even Faster Channel Bonding</vt:lpstr>
      <vt:lpstr>DOCSIS 3.1</vt:lpstr>
      <vt:lpstr>Goal of DOCSIS 3.1 – Faster Speeds</vt:lpstr>
      <vt:lpstr>DOCSIS 3.1 – More Effective at Filling Spectrum </vt:lpstr>
      <vt:lpstr>DOCSIS 3.1 Implementation  &gt;1 Gbps Speeds</vt:lpstr>
      <vt:lpstr>Orthogonal Frequency Division Multiplexing</vt:lpstr>
      <vt:lpstr>HFC Spectrum – Minimal Available for US</vt:lpstr>
      <vt:lpstr>Example Spectrum Options</vt:lpstr>
      <vt:lpstr>PowerPoint Presentation</vt:lpstr>
      <vt:lpstr>DS Encompassed Spectrum Example</vt:lpstr>
      <vt:lpstr>DS Occupied Bandwidth Example</vt:lpstr>
      <vt:lpstr>24 MHz Bandwidth Channel Example</vt:lpstr>
      <vt:lpstr>DOCSIS 3.1 US Frequency Usage</vt:lpstr>
      <vt:lpstr>DOCSIS 3.1 US Frequency Usage (cont’d)</vt:lpstr>
      <vt:lpstr>DOCSIS 3.1 US Frequency Usage (cont)</vt:lpstr>
      <vt:lpstr>DOCSIS 3.1 US Frequency Usage (cont)</vt:lpstr>
      <vt:lpstr>MER for OFDM</vt:lpstr>
      <vt:lpstr>DOCSIS 3.1 DS Targets</vt:lpstr>
      <vt:lpstr>DOCSIS 3.1 US Targets</vt:lpstr>
      <vt:lpstr>What Can We Do Now with DOCSIS 3.0?</vt:lpstr>
      <vt:lpstr>DOCSIS 3.1 Speeds</vt:lpstr>
      <vt:lpstr>Profile Management</vt:lpstr>
      <vt:lpstr>Profile Management</vt:lpstr>
      <vt:lpstr>Downstream Profiles</vt:lpstr>
      <vt:lpstr>Upstream Profiles</vt:lpstr>
      <vt:lpstr>Proactive Network Maintenance</vt:lpstr>
      <vt:lpstr>Other MAC Features</vt:lpstr>
      <vt:lpstr>Early DOCSIS 3.1 Deployment Example</vt:lpstr>
      <vt:lpstr>DOCSIS 3.1 Deployment Example</vt:lpstr>
      <vt:lpstr>DOCSIS 3.1 Deployment Example (cont)</vt:lpstr>
      <vt:lpstr>Full Spectrum D3.1 Deployment Example</vt:lpstr>
      <vt:lpstr>DOCSIS 3.1 Deployment Thoughts</vt:lpstr>
      <vt:lpstr>Summary</vt:lpstr>
      <vt:lpstr>PowerPoint Presentation</vt:lpstr>
    </vt:vector>
  </TitlesOfParts>
  <Company>Cisco Systems,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DOCSIS 3.0 Update</dc:title>
  <dc:subject>DOCSIS 3.0</dc:subject>
  <dc:creator>Jason Miller</dc:creator>
  <cp:lastModifiedBy>John J Downey</cp:lastModifiedBy>
  <cp:revision>1625</cp:revision>
  <cp:lastPrinted>2013-02-18T22:05:45Z</cp:lastPrinted>
  <dcterms:created xsi:type="dcterms:W3CDTF">2006-10-05T13:28:46Z</dcterms:created>
  <dcterms:modified xsi:type="dcterms:W3CDTF">2014-08-06T22:00:07Z</dcterms:modified>
</cp:coreProperties>
</file>