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  <p:sldMasterId id="2147483998" r:id="rId2"/>
    <p:sldMasterId id="2147484020" r:id="rId3"/>
  </p:sldMasterIdLst>
  <p:notesMasterIdLst>
    <p:notesMasterId r:id="rId35"/>
  </p:notesMasterIdLst>
  <p:sldIdLst>
    <p:sldId id="707" r:id="rId4"/>
    <p:sldId id="721" r:id="rId5"/>
    <p:sldId id="825" r:id="rId6"/>
    <p:sldId id="758" r:id="rId7"/>
    <p:sldId id="826" r:id="rId8"/>
    <p:sldId id="839" r:id="rId9"/>
    <p:sldId id="829" r:id="rId10"/>
    <p:sldId id="830" r:id="rId11"/>
    <p:sldId id="831" r:id="rId12"/>
    <p:sldId id="833" r:id="rId13"/>
    <p:sldId id="837" r:id="rId14"/>
    <p:sldId id="838" r:id="rId15"/>
    <p:sldId id="775" r:id="rId16"/>
    <p:sldId id="777" r:id="rId17"/>
    <p:sldId id="827" r:id="rId18"/>
    <p:sldId id="779" r:id="rId19"/>
    <p:sldId id="780" r:id="rId20"/>
    <p:sldId id="781" r:id="rId21"/>
    <p:sldId id="764" r:id="rId22"/>
    <p:sldId id="828" r:id="rId23"/>
    <p:sldId id="841" r:id="rId24"/>
    <p:sldId id="807" r:id="rId25"/>
    <p:sldId id="842" r:id="rId26"/>
    <p:sldId id="843" r:id="rId27"/>
    <p:sldId id="844" r:id="rId28"/>
    <p:sldId id="823" r:id="rId29"/>
    <p:sldId id="832" r:id="rId30"/>
    <p:sldId id="812" r:id="rId31"/>
    <p:sldId id="822" r:id="rId32"/>
    <p:sldId id="846" r:id="rId33"/>
    <p:sldId id="747" r:id="rId34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sco" initials="" lastIdx="1" clrIdx="0"/>
  <p:cmAuthor id="1" name="Information Technology" initials="I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5A0"/>
    <a:srgbClr val="266965"/>
    <a:srgbClr val="338B86"/>
    <a:srgbClr val="6ACE34"/>
    <a:srgbClr val="ABE9B5"/>
    <a:srgbClr val="8FE99A"/>
    <a:srgbClr val="33D56C"/>
    <a:srgbClr val="198234"/>
    <a:srgbClr val="23AD44"/>
    <a:srgbClr val="1A7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3" autoAdjust="0"/>
    <p:restoredTop sz="79716" autoAdjust="0"/>
  </p:normalViewPr>
  <p:slideViewPr>
    <p:cSldViewPr snapToGrid="0">
      <p:cViewPr>
        <p:scale>
          <a:sx n="64" d="100"/>
          <a:sy n="64" d="100"/>
        </p:scale>
        <p:origin x="-1182" y="-96"/>
      </p:cViewPr>
      <p:guideLst>
        <p:guide orient="horz" pos="348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8347529060201"/>
          <c:y val="3.2856291095815802E-2"/>
          <c:w val="0.83952989161799896"/>
          <c:h val="0.83188531055974302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84256"/>
        <c:axId val="83222912"/>
      </c:lineChart>
      <c:catAx>
        <c:axId val="8318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83222912"/>
        <c:crosses val="autoZero"/>
        <c:auto val="1"/>
        <c:lblAlgn val="ctr"/>
        <c:lblOffset val="100"/>
        <c:noMultiLvlLbl val="0"/>
      </c:catAx>
      <c:valAx>
        <c:axId val="83222912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rgbClr val="FFFFFF">
                  <a:alpha val="3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3184256"/>
        <c:crosses val="autoZero"/>
        <c:crossBetween val="between"/>
      </c:valAx>
      <c:spPr>
        <a:solidFill>
          <a:srgbClr val="FFFFFF">
            <a:alpha val="16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E02D-F4C8-1D49-BF11-29B112288C6F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39C5-FDB4-CB45-BC1E-88773F75A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FEE9-9AF5-46BD-A752-746714941CE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b="1" u="sng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39C5-FDB4-CB45-BC1E-88773F75A9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28C5-5EDF-6145-88D4-B54A746E396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528C5-5EDF-6145-88D4-B54A746E396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6CD08-0943-4909-A1C9-A234C6D61A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4690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02690" y="8941905"/>
            <a:ext cx="2984039" cy="354496"/>
          </a:xfrm>
          <a:noFill/>
        </p:spPr>
        <p:txBody>
          <a:bodyPr/>
          <a:lstStyle/>
          <a:p>
            <a:r>
              <a:rPr lang="en-US" smtClean="0"/>
              <a:t>© 2010, Cisco Systems, Inc. All rights reserved.</a:t>
            </a:r>
          </a:p>
          <a:p>
            <a:r>
              <a:rPr lang="en-US" smtClean="0"/>
              <a:t>Presentation_ID.scr</a:t>
            </a:r>
          </a:p>
        </p:txBody>
      </p:sp>
      <p:sp>
        <p:nvSpPr>
          <p:cNvPr id="114691" name="Slide Image Placeholder 7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14692" name="Notes Placeholder 8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538153BE-BF25-41F8-8496-414858C6E451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/>
              <a:t>19</a:t>
            </a:fld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25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FBC1-DD0A-491B-8FE6-DC90C73DAD2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5725" y="246063"/>
            <a:ext cx="7089775" cy="3989387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647" y="4378325"/>
            <a:ext cx="5350049" cy="4254500"/>
          </a:xfrm>
          <a:noFill/>
          <a:ln/>
        </p:spPr>
        <p:txBody>
          <a:bodyPr>
            <a:normAutofit/>
          </a:bodyPr>
          <a:lstStyle/>
          <a:p>
            <a:endParaRPr lang="en-US" sz="2000" kern="0" dirty="0" smtClean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EDE-A6D3-423B-92CE-31D99599BA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6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26C73-F641-45B9-A9F3-28970D499A1F}" type="slidenum">
              <a:rPr lang="en-US" smtClean="0">
                <a:latin typeface="Arial" charset="0"/>
              </a:rPr>
              <a:pPr/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1142455" y="697230"/>
            <a:ext cx="457309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endParaRPr lang="en-US" dirty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6785" y="4415791"/>
            <a:ext cx="5482793" cy="4279708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96D6"/>
                </a:solidFill>
                <a:latin typeface="Arial"/>
              </a:endParaRPr>
            </a:p>
          </p:txBody>
        </p:sp>
      </p:grp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  <a:latin typeface="Arial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1609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6371" y="-254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9842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3695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21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10645234" y="6584513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11604232" y="6580409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5" y="4768853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315303" y="5232771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454967" y="311151"/>
            <a:ext cx="1105272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16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36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15126" y="3708604"/>
            <a:ext cx="155448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9320695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7764419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9933443" y="3697606"/>
            <a:ext cx="618172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8771205" y="3697606"/>
            <a:ext cx="403078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7455332" y="3082440"/>
            <a:ext cx="146409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7865637" y="2930181"/>
            <a:ext cx="146409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8268719" y="2720823"/>
            <a:ext cx="146409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8679024" y="2930181"/>
            <a:ext cx="146409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9080293" y="3082441"/>
            <a:ext cx="155448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9490603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9900912" y="2720823"/>
            <a:ext cx="148216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10303986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10714295" y="3082441"/>
            <a:ext cx="148216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9364" y="3060489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  <a:latin typeface="Arial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091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Gre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hidden">
          <a:xfrm>
            <a:off x="0" y="3360738"/>
            <a:ext cx="12188825" cy="349726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8E8E95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algn="l" rtl="0">
              <a:defRPr/>
            </a:pPr>
            <a:endParaRPr lang="en-US" b="1" kern="120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60" y="304800"/>
            <a:ext cx="991188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58060" y="1186542"/>
            <a:ext cx="9911883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58058" y="6372424"/>
            <a:ext cx="9945743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57869" y="1417539"/>
            <a:ext cx="8710009" cy="4603792"/>
          </a:xfrm>
          <a:prstGeom prst="rect">
            <a:avLst/>
          </a:prstGeom>
        </p:spPr>
        <p:txBody>
          <a:bodyPr>
            <a:noAutofit/>
          </a:bodyPr>
          <a:lstStyle>
            <a:lvl1pPr marL="374585" indent="-29839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215" indent="-28781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Lucida Grande"/>
              <a:buChar char="-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776" indent="-22856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754" indent="-22856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3314" indent="-22432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Bullet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8"/>
            <a:ext cx="10974211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4000" cap="none">
                <a:solidFill>
                  <a:srgbClr val="9B0F16"/>
                </a:solidFill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0227" y="1417639"/>
            <a:ext cx="10974212" cy="757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Enter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227" y="2182967"/>
            <a:ext cx="10974212" cy="395128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28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  <a:p>
            <a:pPr lvl="0"/>
            <a:r>
              <a:rPr lang="en-US" dirty="0" smtClean="0"/>
              <a:t>Enter Bullet/Content</a:t>
            </a:r>
          </a:p>
        </p:txBody>
      </p:sp>
    </p:spTree>
    <p:extLst>
      <p:ext uri="{BB962C8B-B14F-4D97-AF65-F5344CB8AC3E}">
        <p14:creationId xmlns:p14="http://schemas.microsoft.com/office/powerpoint/2010/main" val="271408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10645234" y="6584513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335077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11604232" y="6580409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315095" y="4768853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315303" y="5232771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454967" y="311151"/>
            <a:ext cx="1105272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645234" y="6584513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604232" y="6580409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19855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44168"/>
            <a:ext cx="11435488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56" y="457200"/>
            <a:ext cx="10857788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957" y="1781176"/>
            <a:ext cx="10584809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1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56" y="457200"/>
            <a:ext cx="10857788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15126" y="3708604"/>
            <a:ext cx="155448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9320695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7764419" y="3697606"/>
            <a:ext cx="45007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9933443" y="3697606"/>
            <a:ext cx="618172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8771205" y="3697606"/>
            <a:ext cx="403078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7455332" y="3082440"/>
            <a:ext cx="146409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7865637" y="2930181"/>
            <a:ext cx="146409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8268719" y="2720823"/>
            <a:ext cx="146409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8679024" y="2930181"/>
            <a:ext cx="146409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9080293" y="3082441"/>
            <a:ext cx="155448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9490603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9900912" y="2720823"/>
            <a:ext cx="148216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10303986" y="2930181"/>
            <a:ext cx="148216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10714295" y="3082441"/>
            <a:ext cx="148216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9364" y="3060489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73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3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405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3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90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836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5.tif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24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  <a:latin typeface="Arial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3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2" r:id="rId2"/>
    <p:sldLayoutId id="2147483965" r:id="rId3"/>
    <p:sldLayoutId id="2147483966" r:id="rId4"/>
    <p:sldLayoutId id="2147483968" r:id="rId5"/>
    <p:sldLayoutId id="2147483970" r:id="rId6"/>
    <p:sldLayoutId id="2147483972" r:id="rId7"/>
    <p:sldLayoutId id="2147483983" r:id="rId8"/>
    <p:sldLayoutId id="2147483987" r:id="rId9"/>
    <p:sldLayoutId id="2147484012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29" r:id="rId16"/>
    <p:sldLayoutId id="2147484030" r:id="rId17"/>
    <p:sldLayoutId id="2147484032" r:id="rId18"/>
    <p:sldLayoutId id="2147484033" r:id="rId19"/>
    <p:sldLayoutId id="2147484034" r:id="rId20"/>
    <p:sldLayoutId id="2147484035" r:id="rId21"/>
    <p:sldLayoutId id="2147484040" r:id="rId2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.jpg"/>
          <p:cNvPicPr>
            <a:picLocks noChangeAspect="1"/>
          </p:cNvPicPr>
          <p:nvPr/>
        </p:nvPicPr>
        <p:blipFill>
          <a:blip r:embed="rId10">
            <a:alphaModFix amt="59000"/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18" Type="http://schemas.microsoft.com/office/2007/relationships/hdphoto" Target="../media/hdphoto8.wdp"/><Relationship Id="rId3" Type="http://schemas.openxmlformats.org/officeDocument/2006/relationships/image" Target="../media/image19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17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microsoft.com/office/2007/relationships/hdphoto" Target="../media/hdphoto4.wdp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br>
              <a:rPr lang="en-US" dirty="0" smtClean="0"/>
            </a:br>
            <a:r>
              <a:rPr lang="en-US" sz="4800" dirty="0" smtClean="0"/>
              <a:t>Converged Cable Access Platform</a:t>
            </a:r>
            <a:endParaRPr lang="en-US" sz="48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Gerry White</a:t>
            </a:r>
            <a:r>
              <a:rPr lang="en-US" dirty="0"/>
              <a:t>, Distinguished Engineer CTO Group CABU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With material </a:t>
            </a:r>
            <a:r>
              <a:rPr lang="en-US" i="1" dirty="0"/>
              <a:t>shamelessly stolen from multiple industry wide CCAP </a:t>
            </a:r>
            <a:r>
              <a:rPr lang="en-US" i="1" dirty="0" smtClean="0"/>
              <a:t>Sources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July 2014</a:t>
            </a:r>
            <a:endParaRPr lang="en-US" dirty="0"/>
          </a:p>
        </p:txBody>
      </p:sp>
    </p:spTree>
  </p:cSld>
  <p:clrMapOvr>
    <a:masterClrMapping/>
  </p:clrMapOvr>
  <p:transition spd="slow" advTm="3395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88" r="100000">
                        <a14:foregroundMark x1="64190" y1="7207" x2="63398" y2="5806"/>
                        <a14:foregroundMark x1="66382" y1="7608" x2="76248" y2="3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33501" y="1336209"/>
            <a:ext cx="6961245" cy="373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0638"/>
            <a:ext cx="10974211" cy="1143000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CCAP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4988" y="1742608"/>
            <a:ext cx="3211135" cy="3044680"/>
          </a:xfrm>
        </p:spPr>
        <p:txBody>
          <a:bodyPr wrap="none">
            <a:spAutoFit/>
          </a:bodyPr>
          <a:lstStyle/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Integration of services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One port per SG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 smtClean="0">
                <a:latin typeface="+mn-lt"/>
                <a:ea typeface="ＭＳ Ｐゴシック" charset="-128"/>
              </a:rPr>
              <a:t>High </a:t>
            </a:r>
            <a:r>
              <a:rPr lang="en-US" sz="1800" kern="0" dirty="0">
                <a:latin typeface="+mn-lt"/>
                <a:ea typeface="ＭＳ Ｐゴシック" charset="-128"/>
              </a:rPr>
              <a:t>capacity &amp; density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Lower costs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Efficiency &amp; scale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Centralization of resources</a:t>
            </a:r>
          </a:p>
          <a:p>
            <a:pPr marL="285750" indent="-285750">
              <a:buClrTx/>
              <a:buFont typeface="Arial"/>
              <a:buChar char="•"/>
            </a:pPr>
            <a:r>
              <a:rPr lang="en-US" sz="1800" kern="0" dirty="0">
                <a:latin typeface="+mn-lt"/>
                <a:ea typeface="ＭＳ Ｐゴシック" charset="-128"/>
              </a:rPr>
              <a:t>Hub in box</a:t>
            </a:r>
          </a:p>
        </p:txBody>
      </p:sp>
    </p:spTree>
    <p:extLst>
      <p:ext uri="{BB962C8B-B14F-4D97-AF65-F5344CB8AC3E}">
        <p14:creationId xmlns:p14="http://schemas.microsoft.com/office/powerpoint/2010/main" val="2503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41" y="99239"/>
            <a:ext cx="2706258" cy="553998"/>
          </a:xfrm>
        </p:spPr>
        <p:txBody>
          <a:bodyPr wrap="none">
            <a:spAutoFit/>
          </a:bodyPr>
          <a:lstStyle/>
          <a:p>
            <a:r>
              <a:rPr lang="en-US" sz="360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DOCSIS 3.1</a:t>
            </a:r>
            <a:r>
              <a:rPr lang="en-US" sz="1800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endParaRPr lang="en-US" sz="1800" kern="0" dirty="0">
              <a:solidFill>
                <a:schemeClr val="bg1"/>
              </a:solidFill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1" y="965201"/>
            <a:ext cx="4064000" cy="5181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22456" y="1544852"/>
            <a:ext cx="6547661" cy="34163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kern="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Goals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Achieve 10+ </a:t>
            </a:r>
            <a:r>
              <a:rPr lang="en-US" dirty="0" err="1">
                <a:solidFill>
                  <a:srgbClr val="FFFFFF"/>
                </a:solidFill>
              </a:rPr>
              <a:t>Gbps</a:t>
            </a:r>
            <a:r>
              <a:rPr lang="en-US" dirty="0">
                <a:solidFill>
                  <a:srgbClr val="FFFFFF"/>
                </a:solidFill>
              </a:rPr>
              <a:t> in the DS.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Achieve 1+ </a:t>
            </a:r>
            <a:r>
              <a:rPr lang="en-US" dirty="0" err="1">
                <a:solidFill>
                  <a:srgbClr val="FFFFFF"/>
                </a:solidFill>
              </a:rPr>
              <a:t>Gbps</a:t>
            </a:r>
            <a:r>
              <a:rPr lang="en-US" dirty="0">
                <a:solidFill>
                  <a:srgbClr val="FFFFFF"/>
                </a:solidFill>
              </a:rPr>
              <a:t> in the US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Backward compatibility story with DOCSIS 3.0, 2.0, &amp; 1.1.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Better spectral efficiency.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Technology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OFDM, OFDMA, LDPC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New DS and US spectrum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Re-use of D3.0 MAC concepts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This will allow D3.1 to offer services competitive with FTTH.</a:t>
            </a:r>
          </a:p>
        </p:txBody>
      </p:sp>
    </p:spTree>
    <p:extLst>
      <p:ext uri="{BB962C8B-B14F-4D97-AF65-F5344CB8AC3E}">
        <p14:creationId xmlns:p14="http://schemas.microsoft.com/office/powerpoint/2010/main" val="4500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CCAP Objectives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733743" y="1263288"/>
            <a:ext cx="62515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Converged multi-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service platform  </a:t>
            </a: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- single port per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SG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Increased DOCSIS capacity / SG</a:t>
            </a:r>
          </a:p>
          <a:p>
            <a:pPr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Reduced </a:t>
            </a:r>
            <a:r>
              <a:rPr lang="en-US" kern="0" dirty="0">
                <a:solidFill>
                  <a:schemeClr val="bg1"/>
                </a:solidFill>
                <a:ea typeface="ＭＳ Ｐゴシック" charset="-128"/>
              </a:rPr>
              <a:t>cost-per-</a:t>
            </a: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downstream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Reduce rack space per system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Scaleable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deployment options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sz="2400" kern="0" dirty="0">
                <a:solidFill>
                  <a:srgbClr val="FFFFFF"/>
                </a:solidFill>
                <a:ea typeface="ＭＳ Ｐゴシック" charset="-128"/>
              </a:rPr>
              <a:t>+ DOCSIS 3.1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085" y="1343860"/>
            <a:ext cx="4535215" cy="4537068"/>
            <a:chOff x="483351" y="817798"/>
            <a:chExt cx="11236205" cy="4957848"/>
          </a:xfrm>
        </p:grpSpPr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3768280534"/>
                </p:ext>
              </p:extLst>
            </p:nvPr>
          </p:nvGraphicFramePr>
          <p:xfrm>
            <a:off x="819594" y="1213945"/>
            <a:ext cx="10882668" cy="45617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Freeform 11"/>
            <p:cNvSpPr/>
            <p:nvPr/>
          </p:nvSpPr>
          <p:spPr>
            <a:xfrm>
              <a:off x="2434367" y="1297898"/>
              <a:ext cx="7834461" cy="3828799"/>
            </a:xfrm>
            <a:custGeom>
              <a:avLst/>
              <a:gdLst>
                <a:gd name="connsiteX0" fmla="*/ 0 w 6164755"/>
                <a:gd name="connsiteY0" fmla="*/ 4440665 h 4440665"/>
                <a:gd name="connsiteX1" fmla="*/ 3949152 w 6164755"/>
                <a:gd name="connsiteY1" fmla="*/ 3541407 h 4440665"/>
                <a:gd name="connsiteX2" fmla="*/ 6164755 w 6164755"/>
                <a:gd name="connsiteY2" fmla="*/ 0 h 444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4755" h="4440665">
                  <a:moveTo>
                    <a:pt x="0" y="4440665"/>
                  </a:moveTo>
                  <a:cubicBezTo>
                    <a:pt x="1460846" y="4361091"/>
                    <a:pt x="2921693" y="4281518"/>
                    <a:pt x="3949152" y="3541407"/>
                  </a:cubicBezTo>
                  <a:cubicBezTo>
                    <a:pt x="4976611" y="2801296"/>
                    <a:pt x="6164755" y="0"/>
                    <a:pt x="6164755" y="0"/>
                  </a:cubicBezTo>
                </a:path>
              </a:pathLst>
            </a:custGeom>
            <a:ln w="47625" cap="flat" cmpd="sng" algn="ctr">
              <a:solidFill>
                <a:srgbClr val="F8F828"/>
              </a:solidFill>
              <a:prstDash val="solid"/>
              <a:round/>
              <a:headEnd type="oval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351" y="817798"/>
              <a:ext cx="2390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Exabytes per month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47076" y="5386540"/>
              <a:ext cx="672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Year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547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Direct Access Storage 549"/>
          <p:cNvSpPr/>
          <p:nvPr/>
        </p:nvSpPr>
        <p:spPr>
          <a:xfrm>
            <a:off x="5650735" y="1804676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3" name="Direct Access Storage 552"/>
          <p:cNvSpPr/>
          <p:nvPr/>
        </p:nvSpPr>
        <p:spPr>
          <a:xfrm>
            <a:off x="5655494" y="2891315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5" name="Direct Access Storage 554"/>
          <p:cNvSpPr/>
          <p:nvPr/>
        </p:nvSpPr>
        <p:spPr>
          <a:xfrm>
            <a:off x="5660253" y="4966724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52" name="Rounded Rectangle 551"/>
          <p:cNvSpPr/>
          <p:nvPr/>
        </p:nvSpPr>
        <p:spPr>
          <a:xfrm>
            <a:off x="4286563" y="2544799"/>
            <a:ext cx="1472354" cy="903682"/>
          </a:xfrm>
          <a:prstGeom prst="roundRect">
            <a:avLst/>
          </a:prstGeom>
          <a:solidFill>
            <a:srgbClr val="00804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VoD</a:t>
            </a:r>
            <a:r>
              <a:rPr lang="en-US" sz="1400" dirty="0" smtClean="0">
                <a:solidFill>
                  <a:srgbClr val="FFFFFF"/>
                </a:solidFill>
              </a:rPr>
              <a:t/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EQAM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54" name="Rounded Rectangle 553"/>
          <p:cNvSpPr/>
          <p:nvPr/>
        </p:nvSpPr>
        <p:spPr>
          <a:xfrm>
            <a:off x="4291321" y="4620208"/>
            <a:ext cx="1472354" cy="90368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Broadcast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EQAM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48" name="Rounded Rectangle 547"/>
          <p:cNvSpPr/>
          <p:nvPr/>
        </p:nvSpPr>
        <p:spPr>
          <a:xfrm>
            <a:off x="4281804" y="1458160"/>
            <a:ext cx="1472354" cy="903682"/>
          </a:xfrm>
          <a:prstGeom prst="roundRect">
            <a:avLst/>
          </a:prstGeom>
          <a:solidFill>
            <a:srgbClr val="0096D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DOCSIS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EQAM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104" name="Straight Arrow Connector 103"/>
          <p:cNvCxnSpPr>
            <a:stCxn id="347" idx="3"/>
            <a:endCxn id="359" idx="1"/>
          </p:cNvCxnSpPr>
          <p:nvPr/>
        </p:nvCxnSpPr>
        <p:spPr>
          <a:xfrm>
            <a:off x="9149840" y="4667322"/>
            <a:ext cx="1587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3"/>
            <a:endCxn id="358" idx="1"/>
          </p:cNvCxnSpPr>
          <p:nvPr/>
        </p:nvCxnSpPr>
        <p:spPr>
          <a:xfrm>
            <a:off x="9140522" y="2420802"/>
            <a:ext cx="1596671" cy="6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2" name="Cloud 57"/>
          <p:cNvSpPr>
            <a:spLocks noChangeArrowheads="1"/>
          </p:cNvSpPr>
          <p:nvPr/>
        </p:nvSpPr>
        <p:spPr bwMode="auto">
          <a:xfrm>
            <a:off x="6298739" y="1540334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39845" y="1570806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DOCSIS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43" name="Cloud 57"/>
          <p:cNvSpPr>
            <a:spLocks noChangeArrowheads="1"/>
          </p:cNvSpPr>
          <p:nvPr/>
        </p:nvSpPr>
        <p:spPr bwMode="auto">
          <a:xfrm>
            <a:off x="6308057" y="2625405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6249162" y="2655877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VoD</a:t>
            </a: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45" name="Cloud 57"/>
          <p:cNvSpPr>
            <a:spLocks noChangeArrowheads="1"/>
          </p:cNvSpPr>
          <p:nvPr/>
        </p:nvSpPr>
        <p:spPr bwMode="auto">
          <a:xfrm>
            <a:off x="6317374" y="4701423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258480" y="4731895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</a:rPr>
              <a:t>Bcast</a:t>
            </a:r>
            <a:r>
              <a:rPr lang="en-US" sz="1200" dirty="0" smtClean="0">
                <a:solidFill>
                  <a:srgbClr val="FFFFFF"/>
                </a:solidFill>
              </a:rPr>
              <a:t/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6426" y="1475540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8335744" y="3722060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cxnSp>
        <p:nvCxnSpPr>
          <p:cNvPr id="70" name="Straight Connector 69"/>
          <p:cNvCxnSpPr>
            <a:stCxn id="66" idx="3"/>
            <a:endCxn id="68" idx="1"/>
          </p:cNvCxnSpPr>
          <p:nvPr/>
        </p:nvCxnSpPr>
        <p:spPr>
          <a:xfrm>
            <a:off x="7637650" y="1893972"/>
            <a:ext cx="688777" cy="52683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66" idx="3"/>
            <a:endCxn id="347" idx="1"/>
          </p:cNvCxnSpPr>
          <p:nvPr/>
        </p:nvCxnSpPr>
        <p:spPr>
          <a:xfrm>
            <a:off x="7637650" y="1893972"/>
            <a:ext cx="698094" cy="277335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44" idx="3"/>
            <a:endCxn id="347" idx="1"/>
          </p:cNvCxnSpPr>
          <p:nvPr/>
        </p:nvCxnSpPr>
        <p:spPr>
          <a:xfrm>
            <a:off x="7646967" y="2979042"/>
            <a:ext cx="688777" cy="168828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stCxn id="344" idx="3"/>
            <a:endCxn id="68" idx="1"/>
          </p:cNvCxnSpPr>
          <p:nvPr/>
        </p:nvCxnSpPr>
        <p:spPr>
          <a:xfrm flipV="1">
            <a:off x="7646967" y="2420802"/>
            <a:ext cx="679459" cy="55824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346" idx="3"/>
            <a:endCxn id="68" idx="1"/>
          </p:cNvCxnSpPr>
          <p:nvPr/>
        </p:nvCxnSpPr>
        <p:spPr>
          <a:xfrm flipV="1">
            <a:off x="7656285" y="2420802"/>
            <a:ext cx="670141" cy="263425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346" idx="3"/>
            <a:endCxn id="347" idx="1"/>
          </p:cNvCxnSpPr>
          <p:nvPr/>
        </p:nvCxnSpPr>
        <p:spPr>
          <a:xfrm flipV="1">
            <a:off x="7656285" y="4667322"/>
            <a:ext cx="679459" cy="387738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Cloud 57"/>
          <p:cNvSpPr>
            <a:spLocks noChangeArrowheads="1"/>
          </p:cNvSpPr>
          <p:nvPr/>
        </p:nvSpPr>
        <p:spPr bwMode="auto">
          <a:xfrm>
            <a:off x="9385667" y="2042167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9420535" y="2266914"/>
            <a:ext cx="92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6" name="Cloud 57"/>
          <p:cNvSpPr>
            <a:spLocks noChangeArrowheads="1"/>
          </p:cNvSpPr>
          <p:nvPr/>
        </p:nvSpPr>
        <p:spPr bwMode="auto">
          <a:xfrm>
            <a:off x="9390426" y="4288687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9425294" y="4513434"/>
            <a:ext cx="92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10737192" y="2209326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1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10737192" y="4449180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N</a:t>
            </a:r>
          </a:p>
        </p:txBody>
      </p:sp>
      <p:cxnSp>
        <p:nvCxnSpPr>
          <p:cNvPr id="360" name="Straight Connector 359"/>
          <p:cNvCxnSpPr>
            <a:stCxn id="550" idx="4"/>
            <a:endCxn id="66" idx="1"/>
          </p:cNvCxnSpPr>
          <p:nvPr/>
        </p:nvCxnSpPr>
        <p:spPr>
          <a:xfrm flipV="1">
            <a:off x="5837133" y="1893972"/>
            <a:ext cx="402711" cy="81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553" idx="4"/>
            <a:endCxn id="344" idx="1"/>
          </p:cNvCxnSpPr>
          <p:nvPr/>
        </p:nvCxnSpPr>
        <p:spPr>
          <a:xfrm flipV="1">
            <a:off x="5841892" y="2979043"/>
            <a:ext cx="407270" cy="238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555" idx="4"/>
            <a:endCxn id="346" idx="1"/>
          </p:cNvCxnSpPr>
          <p:nvPr/>
        </p:nvCxnSpPr>
        <p:spPr>
          <a:xfrm flipV="1">
            <a:off x="5846650" y="5055060"/>
            <a:ext cx="411829" cy="1776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1232393" y="3360500"/>
            <a:ext cx="132248" cy="404012"/>
            <a:chOff x="8434657" y="2728318"/>
            <a:chExt cx="99212" cy="404012"/>
          </a:xfrm>
        </p:grpSpPr>
        <p:sp>
          <p:nvSpPr>
            <p:cNvPr id="122" name="Oval 121"/>
            <p:cNvSpPr/>
            <p:nvPr/>
          </p:nvSpPr>
          <p:spPr>
            <a:xfrm>
              <a:off x="8434657" y="27283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4" name="Oval 543"/>
            <p:cNvSpPr/>
            <p:nvPr/>
          </p:nvSpPr>
          <p:spPr>
            <a:xfrm>
              <a:off x="8434657" y="28807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8434657" y="30331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cxnSp>
        <p:nvCxnSpPr>
          <p:cNvPr id="564" name="Straight Connector 563"/>
          <p:cNvCxnSpPr>
            <a:stCxn id="548" idx="1"/>
            <a:endCxn id="220" idx="3"/>
          </p:cNvCxnSpPr>
          <p:nvPr/>
        </p:nvCxnSpPr>
        <p:spPr>
          <a:xfrm flipH="1" flipV="1">
            <a:off x="3810453" y="1885451"/>
            <a:ext cx="471351" cy="245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90" y="73500"/>
            <a:ext cx="11448832" cy="8382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Today’s </a:t>
            </a:r>
            <a:r>
              <a:rPr lang="en-US" dirty="0" err="1" smtClean="0"/>
              <a:t>Headend</a:t>
            </a:r>
            <a:endParaRPr lang="en-US" dirty="0" smtClean="0"/>
          </a:p>
        </p:txBody>
      </p:sp>
      <p:cxnSp>
        <p:nvCxnSpPr>
          <p:cNvPr id="9" name="Straight Arrow Connector 8"/>
          <p:cNvCxnSpPr>
            <a:stCxn id="206" idx="3"/>
            <a:endCxn id="220" idx="1"/>
          </p:cNvCxnSpPr>
          <p:nvPr/>
        </p:nvCxnSpPr>
        <p:spPr>
          <a:xfrm>
            <a:off x="1731834" y="1865294"/>
            <a:ext cx="665329" cy="20156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205" idx="3"/>
            <a:endCxn id="552" idx="1"/>
          </p:cNvCxnSpPr>
          <p:nvPr/>
        </p:nvCxnSpPr>
        <p:spPr>
          <a:xfrm flipV="1">
            <a:off x="1793625" y="2996640"/>
            <a:ext cx="2492937" cy="1017907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205" idx="3"/>
            <a:endCxn id="554" idx="1"/>
          </p:cNvCxnSpPr>
          <p:nvPr/>
        </p:nvCxnSpPr>
        <p:spPr>
          <a:xfrm>
            <a:off x="1793625" y="4014547"/>
            <a:ext cx="2497696" cy="1057502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 bwMode="auto">
          <a:xfrm>
            <a:off x="214554" y="3237238"/>
            <a:ext cx="1579071" cy="15546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206" name="Rounded Rectangle 205"/>
          <p:cNvSpPr/>
          <p:nvPr/>
        </p:nvSpPr>
        <p:spPr bwMode="auto">
          <a:xfrm>
            <a:off x="152762" y="1185327"/>
            <a:ext cx="1579071" cy="135993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grpSp>
        <p:nvGrpSpPr>
          <p:cNvPr id="210" name="Group 82"/>
          <p:cNvGrpSpPr>
            <a:grpSpLocks/>
          </p:cNvGrpSpPr>
          <p:nvPr/>
        </p:nvGrpSpPr>
        <p:grpSpPr bwMode="auto">
          <a:xfrm>
            <a:off x="394828" y="1657865"/>
            <a:ext cx="1109900" cy="773035"/>
            <a:chOff x="186359" y="1697874"/>
            <a:chExt cx="1699476" cy="1094661"/>
          </a:xfrm>
        </p:grpSpPr>
        <p:sp>
          <p:nvSpPr>
            <p:cNvPr id="211" name="Oval 13"/>
            <p:cNvSpPr>
              <a:spLocks noChangeArrowheads="1"/>
            </p:cNvSpPr>
            <p:nvPr/>
          </p:nvSpPr>
          <p:spPr bwMode="auto">
            <a:xfrm>
              <a:off x="186359" y="1697874"/>
              <a:ext cx="838316" cy="563546"/>
            </a:xfrm>
            <a:prstGeom prst="ellipse">
              <a:avLst/>
            </a:prstGeom>
            <a:solidFill>
              <a:srgbClr val="4CC134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212" name="Oval 14"/>
            <p:cNvSpPr>
              <a:spLocks noChangeArrowheads="1"/>
            </p:cNvSpPr>
            <p:nvPr/>
          </p:nvSpPr>
          <p:spPr bwMode="auto">
            <a:xfrm>
              <a:off x="1046133" y="1697874"/>
              <a:ext cx="839702" cy="565070"/>
            </a:xfrm>
            <a:prstGeom prst="ellipse">
              <a:avLst/>
            </a:prstGeom>
            <a:solidFill>
              <a:srgbClr val="FF6600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VoIP</a:t>
              </a:r>
            </a:p>
          </p:txBody>
        </p:sp>
        <p:sp>
          <p:nvSpPr>
            <p:cNvPr id="213" name="Oval 15"/>
            <p:cNvSpPr>
              <a:spLocks noChangeArrowheads="1"/>
            </p:cNvSpPr>
            <p:nvPr/>
          </p:nvSpPr>
          <p:spPr bwMode="auto">
            <a:xfrm>
              <a:off x="524092" y="2113976"/>
              <a:ext cx="1016571" cy="678559"/>
            </a:xfrm>
            <a:prstGeom prst="ellipse">
              <a:avLst/>
            </a:prstGeom>
            <a:solidFill>
              <a:srgbClr val="8A44AA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IP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Video</a:t>
              </a:r>
            </a:p>
          </p:txBody>
        </p:sp>
      </p:grpSp>
      <p:grpSp>
        <p:nvGrpSpPr>
          <p:cNvPr id="214" name="Group 83"/>
          <p:cNvGrpSpPr>
            <a:grpSpLocks/>
          </p:cNvGrpSpPr>
          <p:nvPr/>
        </p:nvGrpSpPr>
        <p:grpSpPr bwMode="auto">
          <a:xfrm>
            <a:off x="444959" y="3949204"/>
            <a:ext cx="1043480" cy="745132"/>
            <a:chOff x="295693" y="4335987"/>
            <a:chExt cx="1545610" cy="1055770"/>
          </a:xfrm>
        </p:grpSpPr>
        <p:sp>
          <p:nvSpPr>
            <p:cNvPr id="215" name="Oval 13"/>
            <p:cNvSpPr>
              <a:spLocks noChangeArrowheads="1"/>
            </p:cNvSpPr>
            <p:nvPr/>
          </p:nvSpPr>
          <p:spPr bwMode="auto">
            <a:xfrm>
              <a:off x="295693" y="4335987"/>
              <a:ext cx="812072" cy="563547"/>
            </a:xfrm>
            <a:prstGeom prst="ellipse">
              <a:avLst/>
            </a:prstGeom>
            <a:solidFill>
              <a:srgbClr val="FFC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</a:rPr>
                <a:t>Linear</a:t>
              </a:r>
            </a:p>
          </p:txBody>
        </p:sp>
        <p:sp>
          <p:nvSpPr>
            <p:cNvPr id="216" name="Oval 14"/>
            <p:cNvSpPr>
              <a:spLocks noChangeArrowheads="1"/>
            </p:cNvSpPr>
            <p:nvPr/>
          </p:nvSpPr>
          <p:spPr bwMode="auto">
            <a:xfrm>
              <a:off x="1027465" y="4335987"/>
              <a:ext cx="813838" cy="5651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215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VoD</a:t>
              </a:r>
            </a:p>
          </p:txBody>
        </p:sp>
        <p:sp>
          <p:nvSpPr>
            <p:cNvPr id="217" name="Oval 15"/>
            <p:cNvSpPr>
              <a:spLocks noChangeArrowheads="1"/>
            </p:cNvSpPr>
            <p:nvPr/>
          </p:nvSpPr>
          <p:spPr bwMode="auto">
            <a:xfrm>
              <a:off x="569252" y="4707491"/>
              <a:ext cx="977976" cy="6842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NPVR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75246" y="1213554"/>
            <a:ext cx="176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IP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27912" y="3276762"/>
            <a:ext cx="17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Digital Video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2397162" y="1372016"/>
            <a:ext cx="1413291" cy="102686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CMTS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6" name="Direct Access Storage 55"/>
          <p:cNvSpPr/>
          <p:nvPr/>
        </p:nvSpPr>
        <p:spPr>
          <a:xfrm>
            <a:off x="5671930" y="3930919"/>
            <a:ext cx="186398" cy="180225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4302998" y="3584404"/>
            <a:ext cx="1472354" cy="903682"/>
          </a:xfrm>
          <a:prstGeom prst="roundRect">
            <a:avLst/>
          </a:prstGeom>
          <a:solidFill>
            <a:srgbClr val="652D8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SDV</a:t>
            </a: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EQAM</a:t>
            </a:r>
          </a:p>
        </p:txBody>
      </p:sp>
      <p:sp>
        <p:nvSpPr>
          <p:cNvPr id="58" name="Cloud 57"/>
          <p:cNvSpPr>
            <a:spLocks noChangeArrowheads="1"/>
          </p:cNvSpPr>
          <p:nvPr/>
        </p:nvSpPr>
        <p:spPr bwMode="auto">
          <a:xfrm>
            <a:off x="6324493" y="3665010"/>
            <a:ext cx="1312666" cy="743175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5598" y="3695482"/>
            <a:ext cx="139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SDV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Combining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Network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60" name="Straight Connector 59"/>
          <p:cNvCxnSpPr>
            <a:stCxn id="59" idx="3"/>
            <a:endCxn id="347" idx="1"/>
          </p:cNvCxnSpPr>
          <p:nvPr/>
        </p:nvCxnSpPr>
        <p:spPr>
          <a:xfrm>
            <a:off x="7663403" y="4018648"/>
            <a:ext cx="672341" cy="64867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3"/>
            <a:endCxn id="68" idx="1"/>
          </p:cNvCxnSpPr>
          <p:nvPr/>
        </p:nvCxnSpPr>
        <p:spPr>
          <a:xfrm flipV="1">
            <a:off x="7663403" y="2420803"/>
            <a:ext cx="663023" cy="159784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4"/>
            <a:endCxn id="59" idx="1"/>
          </p:cNvCxnSpPr>
          <p:nvPr/>
        </p:nvCxnSpPr>
        <p:spPr>
          <a:xfrm flipV="1">
            <a:off x="5858327" y="4018648"/>
            <a:ext cx="407270" cy="238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05" idx="3"/>
            <a:endCxn id="57" idx="1"/>
          </p:cNvCxnSpPr>
          <p:nvPr/>
        </p:nvCxnSpPr>
        <p:spPr>
          <a:xfrm>
            <a:off x="1793625" y="4014547"/>
            <a:ext cx="2509373" cy="2169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582" y="5705856"/>
            <a:ext cx="1090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Inefficient EQAM capacity utilization, complex combining networks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>
            <a:stCxn id="347" idx="3"/>
            <a:endCxn id="359" idx="1"/>
          </p:cNvCxnSpPr>
          <p:nvPr/>
        </p:nvCxnSpPr>
        <p:spPr>
          <a:xfrm>
            <a:off x="9149840" y="4343184"/>
            <a:ext cx="1587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8" idx="3"/>
            <a:endCxn id="358" idx="1"/>
          </p:cNvCxnSpPr>
          <p:nvPr/>
        </p:nvCxnSpPr>
        <p:spPr>
          <a:xfrm>
            <a:off x="9140522" y="2096664"/>
            <a:ext cx="1596671" cy="6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8326426" y="1151402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8335744" y="3397922"/>
            <a:ext cx="814096" cy="189052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Combiner</a:t>
            </a:r>
          </a:p>
        </p:txBody>
      </p:sp>
      <p:cxnSp>
        <p:nvCxnSpPr>
          <p:cNvPr id="70" name="Straight Connector 69"/>
          <p:cNvCxnSpPr>
            <a:stCxn id="199" idx="4"/>
            <a:endCxn id="68" idx="1"/>
          </p:cNvCxnSpPr>
          <p:nvPr/>
        </p:nvCxnSpPr>
        <p:spPr>
          <a:xfrm>
            <a:off x="6951784" y="2083498"/>
            <a:ext cx="1374642" cy="1316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200" idx="3"/>
            <a:endCxn id="347" idx="1"/>
          </p:cNvCxnSpPr>
          <p:nvPr/>
        </p:nvCxnSpPr>
        <p:spPr>
          <a:xfrm>
            <a:off x="6911186" y="4320990"/>
            <a:ext cx="1424558" cy="2219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Cloud 57"/>
          <p:cNvSpPr>
            <a:spLocks noChangeArrowheads="1"/>
          </p:cNvSpPr>
          <p:nvPr/>
        </p:nvSpPr>
        <p:spPr bwMode="auto">
          <a:xfrm>
            <a:off x="9385667" y="1718029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9420535" y="1839298"/>
            <a:ext cx="92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/PON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6" name="Cloud 57"/>
          <p:cNvSpPr>
            <a:spLocks noChangeArrowheads="1"/>
          </p:cNvSpPr>
          <p:nvPr/>
        </p:nvSpPr>
        <p:spPr bwMode="auto">
          <a:xfrm>
            <a:off x="9390426" y="3964549"/>
            <a:ext cx="996247" cy="757271"/>
          </a:xfrm>
          <a:custGeom>
            <a:avLst/>
            <a:gdLst>
              <a:gd name="T0" fmla="*/ 1847795 w 43200"/>
              <a:gd name="T1" fmla="*/ 690938 h 43200"/>
              <a:gd name="T2" fmla="*/ 924668 w 43200"/>
              <a:gd name="T3" fmla="*/ 1380404 h 43200"/>
              <a:gd name="T4" fmla="*/ 5736 w 43200"/>
              <a:gd name="T5" fmla="*/ 690938 h 43200"/>
              <a:gd name="T6" fmla="*/ 924668 w 43200"/>
              <a:gd name="T7" fmla="*/ 79010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344A"/>
          </a:solidFill>
          <a:ln w="9525">
            <a:solidFill>
              <a:srgbClr val="0082B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9425294" y="4085818"/>
            <a:ext cx="92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HFC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/PON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10737192" y="1885188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1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10737192" y="4125042"/>
            <a:ext cx="1042249" cy="436285"/>
          </a:xfrm>
          <a:prstGeom prst="roundRect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SG N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11232393" y="3036362"/>
            <a:ext cx="132248" cy="404012"/>
            <a:chOff x="8434657" y="2728318"/>
            <a:chExt cx="99212" cy="404012"/>
          </a:xfrm>
        </p:grpSpPr>
        <p:sp>
          <p:nvSpPr>
            <p:cNvPr id="122" name="Oval 121"/>
            <p:cNvSpPr/>
            <p:nvPr/>
          </p:nvSpPr>
          <p:spPr>
            <a:xfrm>
              <a:off x="8434657" y="27283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4" name="Oval 543"/>
            <p:cNvSpPr/>
            <p:nvPr/>
          </p:nvSpPr>
          <p:spPr>
            <a:xfrm>
              <a:off x="8434657" y="28807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5" name="Oval 544"/>
            <p:cNvSpPr/>
            <p:nvPr/>
          </p:nvSpPr>
          <p:spPr>
            <a:xfrm>
              <a:off x="8434657" y="3033118"/>
              <a:ext cx="99212" cy="99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5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90" y="73500"/>
            <a:ext cx="11448832" cy="838200"/>
          </a:xfrm>
        </p:spPr>
        <p:txBody>
          <a:bodyPr anchor="t"/>
          <a:lstStyle/>
          <a:p>
            <a:r>
              <a:rPr lang="en-US" sz="2800" dirty="0" smtClean="0"/>
              <a:t>Integrated CCAP Architecture</a:t>
            </a:r>
          </a:p>
        </p:txBody>
      </p:sp>
      <p:sp>
        <p:nvSpPr>
          <p:cNvPr id="199" name="Direct Access Storage 198"/>
          <p:cNvSpPr/>
          <p:nvPr/>
        </p:nvSpPr>
        <p:spPr>
          <a:xfrm>
            <a:off x="6815395" y="1987356"/>
            <a:ext cx="136390" cy="192282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0" name="Direct Access Storage 199"/>
          <p:cNvSpPr/>
          <p:nvPr/>
        </p:nvSpPr>
        <p:spPr>
          <a:xfrm>
            <a:off x="6816798" y="4224848"/>
            <a:ext cx="141582" cy="192282"/>
          </a:xfrm>
          <a:prstGeom prst="flowChartMagneticDrum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01124" y="3350060"/>
            <a:ext cx="1579071" cy="15640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201124" y="1531827"/>
            <a:ext cx="1579071" cy="14069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3000"/>
                </a:schemeClr>
              </a:gs>
              <a:gs pos="51000">
                <a:schemeClr val="accent1">
                  <a:alpha val="33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/>
          <a:lstStyle/>
          <a:p>
            <a:pPr algn="ctr" eaLnBrk="0" hangingPunct="0">
              <a:defRPr/>
            </a:pPr>
            <a:endParaRPr lang="en-US" sz="1200" dirty="0">
              <a:solidFill>
                <a:schemeClr val="bg1"/>
              </a:solidFill>
              <a:latin typeface="Arial" pitchFamily="-108" charset="0"/>
            </a:endParaRPr>
          </a:p>
        </p:txBody>
      </p: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435709" y="2051395"/>
            <a:ext cx="1109900" cy="773035"/>
            <a:chOff x="186359" y="1697874"/>
            <a:chExt cx="1699476" cy="1094661"/>
          </a:xfrm>
        </p:grpSpPr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186359" y="1697874"/>
              <a:ext cx="838316" cy="563546"/>
            </a:xfrm>
            <a:prstGeom prst="ellipse">
              <a:avLst/>
            </a:prstGeom>
            <a:solidFill>
              <a:srgbClr val="4CC134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1046133" y="1697874"/>
              <a:ext cx="839702" cy="565070"/>
            </a:xfrm>
            <a:prstGeom prst="ellipse">
              <a:avLst/>
            </a:prstGeom>
            <a:solidFill>
              <a:srgbClr val="FF6600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VoIP</a:t>
              </a: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524092" y="2113976"/>
              <a:ext cx="1016571" cy="678559"/>
            </a:xfrm>
            <a:prstGeom prst="ellipse">
              <a:avLst/>
            </a:prstGeom>
            <a:solidFill>
              <a:srgbClr val="8A44AA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1000" dirty="0">
                  <a:solidFill>
                    <a:schemeClr val="bg1"/>
                  </a:solidFill>
                </a:rPr>
                <a:t>IP</a:t>
              </a:r>
              <a:br>
                <a:rPr lang="en-US" sz="1000" dirty="0">
                  <a:solidFill>
                    <a:schemeClr val="bg1"/>
                  </a:solidFill>
                </a:rPr>
              </a:br>
              <a:r>
                <a:rPr lang="en-US" sz="1000" dirty="0">
                  <a:solidFill>
                    <a:schemeClr val="bg1"/>
                  </a:solidFill>
                </a:rPr>
                <a:t>Video</a:t>
              </a:r>
            </a:p>
          </p:txBody>
        </p:sp>
      </p:grpSp>
      <p:grpSp>
        <p:nvGrpSpPr>
          <p:cNvPr id="47" name="Group 83"/>
          <p:cNvGrpSpPr>
            <a:grpSpLocks/>
          </p:cNvGrpSpPr>
          <p:nvPr/>
        </p:nvGrpSpPr>
        <p:grpSpPr bwMode="auto">
          <a:xfrm>
            <a:off x="468919" y="4071427"/>
            <a:ext cx="1043480" cy="745132"/>
            <a:chOff x="295693" y="4335987"/>
            <a:chExt cx="1545610" cy="1055770"/>
          </a:xfrm>
        </p:grpSpPr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295693" y="4335987"/>
              <a:ext cx="812072" cy="563547"/>
            </a:xfrm>
            <a:prstGeom prst="ellipse">
              <a:avLst/>
            </a:prstGeom>
            <a:solidFill>
              <a:srgbClr val="FFC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r>
                <a:rPr lang="en-US" sz="800" dirty="0">
                  <a:solidFill>
                    <a:schemeClr val="bg1"/>
                  </a:solidFill>
                </a:rPr>
                <a:t>Linear</a:t>
              </a: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1027465" y="4335987"/>
              <a:ext cx="813838" cy="5651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2156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VoD</a:t>
              </a: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569252" y="4707491"/>
              <a:ext cx="977976" cy="6842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>
                <a:defRPr/>
              </a:pPr>
              <a:r>
                <a:rPr lang="en-US" sz="800" dirty="0">
                  <a:solidFill>
                    <a:schemeClr val="bg1"/>
                  </a:solidFill>
                  <a:latin typeface="Arial" pitchFamily="-112" charset="0"/>
                </a:rPr>
                <a:t>NPVR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848" y="1607084"/>
            <a:ext cx="176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IP 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848" y="3398985"/>
            <a:ext cx="176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Digital Video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Services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3736902" y="1095699"/>
            <a:ext cx="3134987" cy="404072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sz="1600" dirty="0" smtClean="0"/>
              <a:t>Integrated CCAP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4205777" y="2222361"/>
            <a:ext cx="2202614" cy="70204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CMTS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4205777" y="3461443"/>
            <a:ext cx="2202614" cy="702041"/>
          </a:xfrm>
          <a:prstGeom prst="roundRect">
            <a:avLst/>
          </a:prstGeom>
          <a:solidFill>
            <a:srgbClr val="58D55B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Universal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EQAM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5042" y="2708196"/>
            <a:ext cx="1966642" cy="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783925" y="3775818"/>
            <a:ext cx="1966642" cy="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42582" y="5705857"/>
            <a:ext cx="1090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Increase capacity &amp; reduce cost, rack space and power consumption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ne port per SG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What goes into a CCAP?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6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484" y="0"/>
            <a:ext cx="11543628" cy="971709"/>
          </a:xfrm>
        </p:spPr>
        <p:txBody>
          <a:bodyPr/>
          <a:lstStyle/>
          <a:p>
            <a:r>
              <a:rPr lang="en-US" dirty="0" smtClean="0"/>
              <a:t>Generic CCAP Components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13672" y="88721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7422" y="1070604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Supervisor &amp; packet engine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42053" y="250694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DOCSIS line cards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45200" y="271014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DOCSIS line cards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48347" y="2913341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Active </a:t>
            </a:r>
            <a:r>
              <a:rPr lang="en-US" sz="1900" dirty="0" smtClean="0">
                <a:solidFill>
                  <a:srgbClr val="000000"/>
                </a:solidFill>
              </a:rPr>
              <a:t>line </a:t>
            </a:r>
            <a:r>
              <a:rPr lang="en-US" sz="1900" dirty="0">
                <a:solidFill>
                  <a:srgbClr val="000000"/>
                </a:solidFill>
              </a:rPr>
              <a:t>cards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53503" y="4295028"/>
            <a:ext cx="1425535" cy="1188392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Spare </a:t>
            </a:r>
            <a:r>
              <a:rPr lang="en-US" sz="1900" dirty="0" smtClean="0">
                <a:solidFill>
                  <a:srgbClr val="000000"/>
                </a:solidFill>
              </a:rPr>
              <a:t>line card(s)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0145" y="2441140"/>
            <a:ext cx="390829" cy="3060984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4095" y="902249"/>
            <a:ext cx="390829" cy="4694139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6583626" y="28436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6583222" y="1091925"/>
            <a:ext cx="1132884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6786369" y="1295125"/>
            <a:ext cx="1132884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BH PIC</a:t>
            </a:r>
          </a:p>
        </p:txBody>
      </p:sp>
      <p:sp>
        <p:nvSpPr>
          <p:cNvPr id="33" name="Rectangle 32"/>
          <p:cNvSpPr/>
          <p:nvPr/>
        </p:nvSpPr>
        <p:spPr>
          <a:xfrm rot="10800000" flipV="1">
            <a:off x="6786773" y="30468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0800000" flipV="1">
            <a:off x="6989920" y="32500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RF PIC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2061" y="5700100"/>
            <a:ext cx="30494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Digital and RF mid-planes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2762" y="2652100"/>
            <a:ext cx="1983602" cy="7078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DOCSIS + EQAM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6748673" y="45962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6951820" y="4799453"/>
            <a:ext cx="1142370" cy="277291"/>
          </a:xfrm>
          <a:prstGeom prst="rect">
            <a:avLst/>
          </a:prstGeom>
          <a:solidFill>
            <a:srgbClr val="ABDFF0"/>
          </a:solidFill>
          <a:ln>
            <a:solidFill>
              <a:schemeClr val="tx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spcCol="0" rtlCol="0" anchor="ctr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Timing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45161" y="937600"/>
            <a:ext cx="2643601" cy="100025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</a:rPr>
              <a:t>Northbound interfaces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To core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10G Ethernet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45161" y="2741000"/>
            <a:ext cx="2684528" cy="1000252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</a:rPr>
              <a:t>Southbound interfaces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To HFC</a:t>
            </a:r>
          </a:p>
          <a:p>
            <a:r>
              <a:rPr lang="en-US" sz="1900" dirty="0" smtClean="0">
                <a:solidFill>
                  <a:srgbClr val="FFFFFF"/>
                </a:solidFill>
              </a:rPr>
              <a:t>RF or optical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45161" y="4582500"/>
            <a:ext cx="1857666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1900" dirty="0" smtClean="0">
                <a:solidFill>
                  <a:srgbClr val="FFFFFF"/>
                </a:solidFill>
              </a:rPr>
              <a:t>External timing 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464" y="975700"/>
            <a:ext cx="2895600" cy="10002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Routing</a:t>
            </a:r>
          </a:p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Packet engines</a:t>
            </a:r>
          </a:p>
          <a:p>
            <a:pPr algn="r"/>
            <a:r>
              <a:rPr lang="en-US" sz="1900" dirty="0" smtClean="0">
                <a:solidFill>
                  <a:srgbClr val="FFFFFF"/>
                </a:solidFill>
              </a:rPr>
              <a:t>Control &amp; management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88" r="100000">
                        <a14:foregroundMark x1="64190" y1="7207" x2="63398" y2="5806"/>
                        <a14:foregroundMark x1="66382" y1="7608" x2="76248" y2="3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6176" y="659575"/>
            <a:ext cx="8434226" cy="54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36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38581" y="227014"/>
            <a:ext cx="10618667" cy="57308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/>
              <a:t>CCAP Front</a:t>
            </a:r>
          </a:p>
        </p:txBody>
      </p:sp>
      <p:sp>
        <p:nvSpPr>
          <p:cNvPr id="460808" name="AutoShape 8"/>
          <p:cNvSpPr>
            <a:spLocks noChangeArrowheads="1"/>
          </p:cNvSpPr>
          <p:nvPr/>
        </p:nvSpPr>
        <p:spPr bwMode="auto">
          <a:xfrm>
            <a:off x="251989" y="2604378"/>
            <a:ext cx="5253322" cy="1835096"/>
          </a:xfrm>
          <a:prstGeom prst="rect">
            <a:avLst/>
          </a:prstGeom>
          <a:solidFill>
            <a:srgbClr val="4DCAFF">
              <a:alpha val="14902"/>
            </a:srgbClr>
          </a:solidFill>
          <a:ln w="28575" cmpd="sng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900" b="1" dirty="0">
                <a:solidFill>
                  <a:srgbClr val="FFFFFF"/>
                </a:solidFill>
              </a:rPr>
              <a:t>RF Line Cards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Port per SG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Full spectrum per port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DS + US on one card or 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DS cards + US cards</a:t>
            </a:r>
            <a:endParaRPr lang="en-US" sz="1900" dirty="0">
              <a:solidFill>
                <a:srgbClr val="FFFFFF"/>
              </a:solidFill>
            </a:endParaRP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N</a:t>
            </a:r>
            <a:r>
              <a:rPr lang="en-US" sz="1900" dirty="0">
                <a:solidFill>
                  <a:srgbClr val="FFFFFF"/>
                </a:solidFill>
              </a:rPr>
              <a:t>+1 redundancy with integrated RF Switch</a:t>
            </a:r>
          </a:p>
        </p:txBody>
      </p:sp>
      <p:sp>
        <p:nvSpPr>
          <p:cNvPr id="460809" name="AutoShape 9"/>
          <p:cNvSpPr>
            <a:spLocks noChangeArrowheads="1"/>
          </p:cNvSpPr>
          <p:nvPr/>
        </p:nvSpPr>
        <p:spPr bwMode="auto">
          <a:xfrm>
            <a:off x="236488" y="970259"/>
            <a:ext cx="5253321" cy="1257502"/>
          </a:xfrm>
          <a:prstGeom prst="rect">
            <a:avLst/>
          </a:prstGeom>
          <a:solidFill>
            <a:srgbClr val="4DCAFF">
              <a:alpha val="14902"/>
            </a:srgbClr>
          </a:solidFill>
          <a:ln w="28575" cmpd="sng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900" b="1" dirty="0">
                <a:solidFill>
                  <a:srgbClr val="FFFFFF"/>
                </a:solidFill>
              </a:rPr>
              <a:t>Supervisor Cards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Integrated backhaul capacity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1+1 </a:t>
            </a:r>
            <a:r>
              <a:rPr lang="en-US" sz="1900" dirty="0" smtClean="0">
                <a:solidFill>
                  <a:srgbClr val="FFFFFF"/>
                </a:solidFill>
              </a:rPr>
              <a:t>redundancy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N * 10G interfaces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60811" name="AutoShape 11"/>
          <p:cNvSpPr>
            <a:spLocks noChangeArrowheads="1"/>
          </p:cNvSpPr>
          <p:nvPr/>
        </p:nvSpPr>
        <p:spPr bwMode="auto">
          <a:xfrm>
            <a:off x="242087" y="4785991"/>
            <a:ext cx="5293720" cy="679908"/>
          </a:xfrm>
          <a:prstGeom prst="rect">
            <a:avLst/>
          </a:prstGeom>
          <a:solidFill>
            <a:srgbClr val="4DCAFF">
              <a:alpha val="14902"/>
            </a:srgbClr>
          </a:solidFill>
          <a:ln w="28575" cmpd="sng" algn="ctr">
            <a:solidFill>
              <a:srgbClr val="F68B1F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900" b="1" dirty="0">
                <a:solidFill>
                  <a:srgbClr val="FFFFFF"/>
                </a:solidFill>
              </a:rPr>
              <a:t>Power Supplies</a:t>
            </a:r>
          </a:p>
          <a:p>
            <a:pPr marL="304747" indent="-152373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/>
            </a:pPr>
            <a:r>
              <a:rPr lang="en-US" sz="1900" dirty="0">
                <a:solidFill>
                  <a:srgbClr val="FFFFFF"/>
                </a:solidFill>
              </a:rPr>
              <a:t>5 -&gt; </a:t>
            </a:r>
            <a:r>
              <a:rPr lang="en-US" sz="1900" dirty="0" smtClean="0">
                <a:solidFill>
                  <a:srgbClr val="FFFFFF"/>
                </a:solidFill>
              </a:rPr>
              <a:t>10KW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430850" y="966885"/>
            <a:ext cx="3012330" cy="1594313"/>
          </a:xfrm>
          <a:custGeom>
            <a:avLst/>
            <a:gdLst>
              <a:gd name="connsiteX0" fmla="*/ 0 w 3136012"/>
              <a:gd name="connsiteY0" fmla="*/ 0 h 1503301"/>
              <a:gd name="connsiteX1" fmla="*/ 103670 w 3136012"/>
              <a:gd name="connsiteY1" fmla="*/ 939563 h 1503301"/>
              <a:gd name="connsiteX2" fmla="*/ 3058259 w 3136012"/>
              <a:gd name="connsiteY2" fmla="*/ 1503301 h 1503301"/>
              <a:gd name="connsiteX3" fmla="*/ 3136012 w 3136012"/>
              <a:gd name="connsiteY3" fmla="*/ 298069 h 1503301"/>
              <a:gd name="connsiteX4" fmla="*/ 0 w 3136012"/>
              <a:gd name="connsiteY4" fmla="*/ 0 h 1503301"/>
              <a:gd name="connsiteX0" fmla="*/ 0 w 3058259"/>
              <a:gd name="connsiteY0" fmla="*/ 271588 h 1774889"/>
              <a:gd name="connsiteX1" fmla="*/ 103670 w 3058259"/>
              <a:gd name="connsiteY1" fmla="*/ 1211151 h 1774889"/>
              <a:gd name="connsiteX2" fmla="*/ 3058259 w 3058259"/>
              <a:gd name="connsiteY2" fmla="*/ 1774889 h 1774889"/>
              <a:gd name="connsiteX3" fmla="*/ 2447830 w 3058259"/>
              <a:gd name="connsiteY3" fmla="*/ 0 h 1774889"/>
              <a:gd name="connsiteX4" fmla="*/ 0 w 3058259"/>
              <a:gd name="connsiteY4" fmla="*/ 271588 h 1774889"/>
              <a:gd name="connsiteX0" fmla="*/ 139217 w 2954589"/>
              <a:gd name="connsiteY0" fmla="*/ 317528 h 1774889"/>
              <a:gd name="connsiteX1" fmla="*/ 0 w 2954589"/>
              <a:gd name="connsiteY1" fmla="*/ 1211151 h 1774889"/>
              <a:gd name="connsiteX2" fmla="*/ 2954589 w 2954589"/>
              <a:gd name="connsiteY2" fmla="*/ 1774889 h 1774889"/>
              <a:gd name="connsiteX3" fmla="*/ 2344160 w 2954589"/>
              <a:gd name="connsiteY3" fmla="*/ 0 h 1774889"/>
              <a:gd name="connsiteX4" fmla="*/ 139217 w 2954589"/>
              <a:gd name="connsiteY4" fmla="*/ 317528 h 1774889"/>
              <a:gd name="connsiteX0" fmla="*/ 38014 w 2853386"/>
              <a:gd name="connsiteY0" fmla="*/ 317528 h 1774889"/>
              <a:gd name="connsiteX1" fmla="*/ 0 w 2853386"/>
              <a:gd name="connsiteY1" fmla="*/ 1073331 h 1774889"/>
              <a:gd name="connsiteX2" fmla="*/ 2853386 w 2853386"/>
              <a:gd name="connsiteY2" fmla="*/ 1774889 h 1774889"/>
              <a:gd name="connsiteX3" fmla="*/ 2242957 w 2853386"/>
              <a:gd name="connsiteY3" fmla="*/ 0 h 1774889"/>
              <a:gd name="connsiteX4" fmla="*/ 38014 w 2853386"/>
              <a:gd name="connsiteY4" fmla="*/ 317528 h 1774889"/>
              <a:gd name="connsiteX0" fmla="*/ 38014 w 2242957"/>
              <a:gd name="connsiteY0" fmla="*/ 317528 h 1073331"/>
              <a:gd name="connsiteX1" fmla="*/ 0 w 2242957"/>
              <a:gd name="connsiteY1" fmla="*/ 1073331 h 1073331"/>
              <a:gd name="connsiteX2" fmla="*/ 2215806 w 2242957"/>
              <a:gd name="connsiteY2" fmla="*/ 828524 h 1073331"/>
              <a:gd name="connsiteX3" fmla="*/ 2242957 w 2242957"/>
              <a:gd name="connsiteY3" fmla="*/ 0 h 1073331"/>
              <a:gd name="connsiteX4" fmla="*/ 38014 w 2242957"/>
              <a:gd name="connsiteY4" fmla="*/ 317528 h 1073331"/>
              <a:gd name="connsiteX0" fmla="*/ 38014 w 2246167"/>
              <a:gd name="connsiteY0" fmla="*/ 317528 h 1073331"/>
              <a:gd name="connsiteX1" fmla="*/ 0 w 2246167"/>
              <a:gd name="connsiteY1" fmla="*/ 1073331 h 1073331"/>
              <a:gd name="connsiteX2" fmla="*/ 2246167 w 2246167"/>
              <a:gd name="connsiteY2" fmla="*/ 828524 h 1073331"/>
              <a:gd name="connsiteX3" fmla="*/ 2242957 w 2246167"/>
              <a:gd name="connsiteY3" fmla="*/ 0 h 1073331"/>
              <a:gd name="connsiteX4" fmla="*/ 38014 w 2246167"/>
              <a:gd name="connsiteY4" fmla="*/ 317528 h 10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167" h="1073331">
                <a:moveTo>
                  <a:pt x="38014" y="317528"/>
                </a:moveTo>
                <a:lnTo>
                  <a:pt x="0" y="1073331"/>
                </a:lnTo>
                <a:lnTo>
                  <a:pt x="2246167" y="828524"/>
                </a:lnTo>
                <a:lnTo>
                  <a:pt x="2242957" y="0"/>
                </a:lnTo>
                <a:lnTo>
                  <a:pt x="38014" y="317528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1" name="Freeform 10"/>
          <p:cNvSpPr/>
          <p:nvPr/>
        </p:nvSpPr>
        <p:spPr>
          <a:xfrm>
            <a:off x="7392629" y="3293467"/>
            <a:ext cx="3202345" cy="1421748"/>
          </a:xfrm>
          <a:custGeom>
            <a:avLst/>
            <a:gdLst>
              <a:gd name="connsiteX0" fmla="*/ 0 w 3136012"/>
              <a:gd name="connsiteY0" fmla="*/ 0 h 1503301"/>
              <a:gd name="connsiteX1" fmla="*/ 103670 w 3136012"/>
              <a:gd name="connsiteY1" fmla="*/ 939563 h 1503301"/>
              <a:gd name="connsiteX2" fmla="*/ 3058259 w 3136012"/>
              <a:gd name="connsiteY2" fmla="*/ 1503301 h 1503301"/>
              <a:gd name="connsiteX3" fmla="*/ 3136012 w 3136012"/>
              <a:gd name="connsiteY3" fmla="*/ 298069 h 1503301"/>
              <a:gd name="connsiteX4" fmla="*/ 0 w 3136012"/>
              <a:gd name="connsiteY4" fmla="*/ 0 h 1503301"/>
              <a:gd name="connsiteX0" fmla="*/ 0 w 3058259"/>
              <a:gd name="connsiteY0" fmla="*/ 271588 h 1774889"/>
              <a:gd name="connsiteX1" fmla="*/ 103670 w 3058259"/>
              <a:gd name="connsiteY1" fmla="*/ 1211151 h 1774889"/>
              <a:gd name="connsiteX2" fmla="*/ 3058259 w 3058259"/>
              <a:gd name="connsiteY2" fmla="*/ 1774889 h 1774889"/>
              <a:gd name="connsiteX3" fmla="*/ 2447830 w 3058259"/>
              <a:gd name="connsiteY3" fmla="*/ 0 h 1774889"/>
              <a:gd name="connsiteX4" fmla="*/ 0 w 3058259"/>
              <a:gd name="connsiteY4" fmla="*/ 271588 h 1774889"/>
              <a:gd name="connsiteX0" fmla="*/ 139217 w 2954589"/>
              <a:gd name="connsiteY0" fmla="*/ 317528 h 1774889"/>
              <a:gd name="connsiteX1" fmla="*/ 0 w 2954589"/>
              <a:gd name="connsiteY1" fmla="*/ 1211151 h 1774889"/>
              <a:gd name="connsiteX2" fmla="*/ 2954589 w 2954589"/>
              <a:gd name="connsiteY2" fmla="*/ 1774889 h 1774889"/>
              <a:gd name="connsiteX3" fmla="*/ 2344160 w 2954589"/>
              <a:gd name="connsiteY3" fmla="*/ 0 h 1774889"/>
              <a:gd name="connsiteX4" fmla="*/ 139217 w 2954589"/>
              <a:gd name="connsiteY4" fmla="*/ 317528 h 1774889"/>
              <a:gd name="connsiteX0" fmla="*/ 38014 w 2853386"/>
              <a:gd name="connsiteY0" fmla="*/ 317528 h 1774889"/>
              <a:gd name="connsiteX1" fmla="*/ 0 w 2853386"/>
              <a:gd name="connsiteY1" fmla="*/ 1073331 h 1774889"/>
              <a:gd name="connsiteX2" fmla="*/ 2853386 w 2853386"/>
              <a:gd name="connsiteY2" fmla="*/ 1774889 h 1774889"/>
              <a:gd name="connsiteX3" fmla="*/ 2242957 w 2853386"/>
              <a:gd name="connsiteY3" fmla="*/ 0 h 1774889"/>
              <a:gd name="connsiteX4" fmla="*/ 38014 w 2853386"/>
              <a:gd name="connsiteY4" fmla="*/ 317528 h 1774889"/>
              <a:gd name="connsiteX0" fmla="*/ 38014 w 2242957"/>
              <a:gd name="connsiteY0" fmla="*/ 317528 h 1073331"/>
              <a:gd name="connsiteX1" fmla="*/ 0 w 2242957"/>
              <a:gd name="connsiteY1" fmla="*/ 1073331 h 1073331"/>
              <a:gd name="connsiteX2" fmla="*/ 2215806 w 2242957"/>
              <a:gd name="connsiteY2" fmla="*/ 828524 h 1073331"/>
              <a:gd name="connsiteX3" fmla="*/ 2242957 w 2242957"/>
              <a:gd name="connsiteY3" fmla="*/ 0 h 1073331"/>
              <a:gd name="connsiteX4" fmla="*/ 38014 w 2242957"/>
              <a:gd name="connsiteY4" fmla="*/ 317528 h 1073331"/>
              <a:gd name="connsiteX0" fmla="*/ 38014 w 2303679"/>
              <a:gd name="connsiteY0" fmla="*/ 142956 h 898759"/>
              <a:gd name="connsiteX1" fmla="*/ 0 w 2303679"/>
              <a:gd name="connsiteY1" fmla="*/ 898759 h 898759"/>
              <a:gd name="connsiteX2" fmla="*/ 2215806 w 2303679"/>
              <a:gd name="connsiteY2" fmla="*/ 653952 h 898759"/>
              <a:gd name="connsiteX3" fmla="*/ 2303679 w 2303679"/>
              <a:gd name="connsiteY3" fmla="*/ 0 h 898759"/>
              <a:gd name="connsiteX4" fmla="*/ 38014 w 2303679"/>
              <a:gd name="connsiteY4" fmla="*/ 142956 h 898759"/>
              <a:gd name="connsiteX0" fmla="*/ 38014 w 2367611"/>
              <a:gd name="connsiteY0" fmla="*/ 142956 h 947968"/>
              <a:gd name="connsiteX1" fmla="*/ 0 w 2367611"/>
              <a:gd name="connsiteY1" fmla="*/ 898759 h 947968"/>
              <a:gd name="connsiteX2" fmla="*/ 2367611 w 2367611"/>
              <a:gd name="connsiteY2" fmla="*/ 947968 h 947968"/>
              <a:gd name="connsiteX3" fmla="*/ 2303679 w 2367611"/>
              <a:gd name="connsiteY3" fmla="*/ 0 h 947968"/>
              <a:gd name="connsiteX4" fmla="*/ 38014 w 2367611"/>
              <a:gd name="connsiteY4" fmla="*/ 142956 h 947968"/>
              <a:gd name="connsiteX0" fmla="*/ 38014 w 2367611"/>
              <a:gd name="connsiteY0" fmla="*/ 152144 h 957156"/>
              <a:gd name="connsiteX1" fmla="*/ 0 w 2367611"/>
              <a:gd name="connsiteY1" fmla="*/ 907947 h 957156"/>
              <a:gd name="connsiteX2" fmla="*/ 2367611 w 2367611"/>
              <a:gd name="connsiteY2" fmla="*/ 957156 h 957156"/>
              <a:gd name="connsiteX3" fmla="*/ 2364401 w 2367611"/>
              <a:gd name="connsiteY3" fmla="*/ 0 h 957156"/>
              <a:gd name="connsiteX4" fmla="*/ 38014 w 2367611"/>
              <a:gd name="connsiteY4" fmla="*/ 152144 h 957156"/>
              <a:gd name="connsiteX0" fmla="*/ 7653 w 2337250"/>
              <a:gd name="connsiteY0" fmla="*/ 152144 h 957156"/>
              <a:gd name="connsiteX1" fmla="*/ 0 w 2337250"/>
              <a:gd name="connsiteY1" fmla="*/ 907947 h 957156"/>
              <a:gd name="connsiteX2" fmla="*/ 2337250 w 2337250"/>
              <a:gd name="connsiteY2" fmla="*/ 957156 h 957156"/>
              <a:gd name="connsiteX3" fmla="*/ 2334040 w 2337250"/>
              <a:gd name="connsiteY3" fmla="*/ 0 h 957156"/>
              <a:gd name="connsiteX4" fmla="*/ 7653 w 2337250"/>
              <a:gd name="connsiteY4" fmla="*/ 152144 h 957156"/>
              <a:gd name="connsiteX0" fmla="*/ 7653 w 2387852"/>
              <a:gd name="connsiteY0" fmla="*/ 152144 h 957156"/>
              <a:gd name="connsiteX1" fmla="*/ 0 w 2387852"/>
              <a:gd name="connsiteY1" fmla="*/ 907947 h 957156"/>
              <a:gd name="connsiteX2" fmla="*/ 2387852 w 2387852"/>
              <a:gd name="connsiteY2" fmla="*/ 957156 h 957156"/>
              <a:gd name="connsiteX3" fmla="*/ 2334040 w 2387852"/>
              <a:gd name="connsiteY3" fmla="*/ 0 h 957156"/>
              <a:gd name="connsiteX4" fmla="*/ 7653 w 2387852"/>
              <a:gd name="connsiteY4" fmla="*/ 152144 h 95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7852" h="957156">
                <a:moveTo>
                  <a:pt x="7653" y="152144"/>
                </a:moveTo>
                <a:lnTo>
                  <a:pt x="0" y="907947"/>
                </a:lnTo>
                <a:lnTo>
                  <a:pt x="2387852" y="957156"/>
                </a:lnTo>
                <a:lnTo>
                  <a:pt x="2334040" y="0"/>
                </a:lnTo>
                <a:lnTo>
                  <a:pt x="7653" y="152144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2" name="Freeform 11"/>
          <p:cNvSpPr/>
          <p:nvPr/>
        </p:nvSpPr>
        <p:spPr>
          <a:xfrm>
            <a:off x="7389611" y="2254493"/>
            <a:ext cx="3095780" cy="1224023"/>
          </a:xfrm>
          <a:custGeom>
            <a:avLst/>
            <a:gdLst>
              <a:gd name="connsiteX0" fmla="*/ 0 w 2941631"/>
              <a:gd name="connsiteY0" fmla="*/ 0 h 1477382"/>
              <a:gd name="connsiteX1" fmla="*/ 84232 w 2941631"/>
              <a:gd name="connsiteY1" fmla="*/ 764610 h 1477382"/>
              <a:gd name="connsiteX2" fmla="*/ 2883317 w 2941631"/>
              <a:gd name="connsiteY2" fmla="*/ 1477382 h 1477382"/>
              <a:gd name="connsiteX3" fmla="*/ 2941631 w 2941631"/>
              <a:gd name="connsiteY3" fmla="*/ 557258 h 1477382"/>
              <a:gd name="connsiteX4" fmla="*/ 0 w 2941631"/>
              <a:gd name="connsiteY4" fmla="*/ 0 h 1477382"/>
              <a:gd name="connsiteX0" fmla="*/ 0 w 3037165"/>
              <a:gd name="connsiteY0" fmla="*/ 388676 h 1866058"/>
              <a:gd name="connsiteX1" fmla="*/ 84232 w 3037165"/>
              <a:gd name="connsiteY1" fmla="*/ 1153286 h 1866058"/>
              <a:gd name="connsiteX2" fmla="*/ 2883317 w 3037165"/>
              <a:gd name="connsiteY2" fmla="*/ 1866058 h 1866058"/>
              <a:gd name="connsiteX3" fmla="*/ 3037165 w 3037165"/>
              <a:gd name="connsiteY3" fmla="*/ 0 h 1866058"/>
              <a:gd name="connsiteX4" fmla="*/ 0 w 3037165"/>
              <a:gd name="connsiteY4" fmla="*/ 388676 h 1866058"/>
              <a:gd name="connsiteX0" fmla="*/ 38598 w 3075763"/>
              <a:gd name="connsiteY0" fmla="*/ 388676 h 1866058"/>
              <a:gd name="connsiteX1" fmla="*/ 0 w 3075763"/>
              <a:gd name="connsiteY1" fmla="*/ 1308589 h 1866058"/>
              <a:gd name="connsiteX2" fmla="*/ 2921915 w 3075763"/>
              <a:gd name="connsiteY2" fmla="*/ 1866058 h 1866058"/>
              <a:gd name="connsiteX3" fmla="*/ 3075763 w 3075763"/>
              <a:gd name="connsiteY3" fmla="*/ 0 h 1866058"/>
              <a:gd name="connsiteX4" fmla="*/ 38598 w 3075763"/>
              <a:gd name="connsiteY4" fmla="*/ 388676 h 1866058"/>
              <a:gd name="connsiteX0" fmla="*/ 38598 w 3140279"/>
              <a:gd name="connsiteY0" fmla="*/ 388676 h 1308589"/>
              <a:gd name="connsiteX1" fmla="*/ 0 w 3140279"/>
              <a:gd name="connsiteY1" fmla="*/ 1308589 h 1308589"/>
              <a:gd name="connsiteX2" fmla="*/ 3140279 w 3140279"/>
              <a:gd name="connsiteY2" fmla="*/ 1047190 h 1308589"/>
              <a:gd name="connsiteX3" fmla="*/ 3075763 w 3140279"/>
              <a:gd name="connsiteY3" fmla="*/ 0 h 1308589"/>
              <a:gd name="connsiteX4" fmla="*/ 38598 w 3140279"/>
              <a:gd name="connsiteY4" fmla="*/ 388676 h 1308589"/>
              <a:gd name="connsiteX0" fmla="*/ 52246 w 3153927"/>
              <a:gd name="connsiteY0" fmla="*/ 388676 h 1266234"/>
              <a:gd name="connsiteX1" fmla="*/ 0 w 3153927"/>
              <a:gd name="connsiteY1" fmla="*/ 1266234 h 1266234"/>
              <a:gd name="connsiteX2" fmla="*/ 3153927 w 3153927"/>
              <a:gd name="connsiteY2" fmla="*/ 1047190 h 1266234"/>
              <a:gd name="connsiteX3" fmla="*/ 3089411 w 3153927"/>
              <a:gd name="connsiteY3" fmla="*/ 0 h 1266234"/>
              <a:gd name="connsiteX4" fmla="*/ 52246 w 3153927"/>
              <a:gd name="connsiteY4" fmla="*/ 388676 h 1266234"/>
              <a:gd name="connsiteX0" fmla="*/ 52246 w 3153927"/>
              <a:gd name="connsiteY0" fmla="*/ 388676 h 1266234"/>
              <a:gd name="connsiteX1" fmla="*/ 0 w 3153927"/>
              <a:gd name="connsiteY1" fmla="*/ 1266234 h 1266234"/>
              <a:gd name="connsiteX2" fmla="*/ 3153927 w 3153927"/>
              <a:gd name="connsiteY2" fmla="*/ 1004834 h 1266234"/>
              <a:gd name="connsiteX3" fmla="*/ 3089411 w 3153927"/>
              <a:gd name="connsiteY3" fmla="*/ 0 h 1266234"/>
              <a:gd name="connsiteX4" fmla="*/ 52246 w 3153927"/>
              <a:gd name="connsiteY4" fmla="*/ 388676 h 1266234"/>
              <a:gd name="connsiteX0" fmla="*/ 52246 w 3126631"/>
              <a:gd name="connsiteY0" fmla="*/ 388676 h 1266234"/>
              <a:gd name="connsiteX1" fmla="*/ 0 w 3126631"/>
              <a:gd name="connsiteY1" fmla="*/ 1266234 h 1266234"/>
              <a:gd name="connsiteX2" fmla="*/ 3126631 w 3126631"/>
              <a:gd name="connsiteY2" fmla="*/ 1047190 h 1266234"/>
              <a:gd name="connsiteX3" fmla="*/ 3089411 w 3126631"/>
              <a:gd name="connsiteY3" fmla="*/ 0 h 1266234"/>
              <a:gd name="connsiteX4" fmla="*/ 52246 w 3126631"/>
              <a:gd name="connsiteY4" fmla="*/ 388676 h 1266234"/>
              <a:gd name="connsiteX0" fmla="*/ 52246 w 3112983"/>
              <a:gd name="connsiteY0" fmla="*/ 388676 h 1266234"/>
              <a:gd name="connsiteX1" fmla="*/ 0 w 3112983"/>
              <a:gd name="connsiteY1" fmla="*/ 1266234 h 1266234"/>
              <a:gd name="connsiteX2" fmla="*/ 3112983 w 3112983"/>
              <a:gd name="connsiteY2" fmla="*/ 1004835 h 1266234"/>
              <a:gd name="connsiteX3" fmla="*/ 3089411 w 3112983"/>
              <a:gd name="connsiteY3" fmla="*/ 0 h 1266234"/>
              <a:gd name="connsiteX4" fmla="*/ 52246 w 3112983"/>
              <a:gd name="connsiteY4" fmla="*/ 388676 h 1266234"/>
              <a:gd name="connsiteX0" fmla="*/ 36344 w 3112983"/>
              <a:gd name="connsiteY0" fmla="*/ 380450 h 1266234"/>
              <a:gd name="connsiteX1" fmla="*/ 0 w 3112983"/>
              <a:gd name="connsiteY1" fmla="*/ 1266234 h 1266234"/>
              <a:gd name="connsiteX2" fmla="*/ 3112983 w 3112983"/>
              <a:gd name="connsiteY2" fmla="*/ 1004835 h 1266234"/>
              <a:gd name="connsiteX3" fmla="*/ 3089411 w 3112983"/>
              <a:gd name="connsiteY3" fmla="*/ 0 h 1266234"/>
              <a:gd name="connsiteX4" fmla="*/ 36344 w 3112983"/>
              <a:gd name="connsiteY4" fmla="*/ 380450 h 126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983" h="1266234">
                <a:moveTo>
                  <a:pt x="36344" y="380450"/>
                </a:moveTo>
                <a:lnTo>
                  <a:pt x="0" y="1266234"/>
                </a:lnTo>
                <a:lnTo>
                  <a:pt x="3112983" y="1004835"/>
                </a:lnTo>
                <a:lnTo>
                  <a:pt x="3089411" y="0"/>
                </a:lnTo>
                <a:lnTo>
                  <a:pt x="36344" y="380450"/>
                </a:lnTo>
                <a:close/>
              </a:path>
            </a:pathLst>
          </a:cu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3" name="Freeform 12"/>
          <p:cNvSpPr/>
          <p:nvPr/>
        </p:nvSpPr>
        <p:spPr>
          <a:xfrm>
            <a:off x="7382761" y="4705742"/>
            <a:ext cx="3232187" cy="1030849"/>
          </a:xfrm>
          <a:custGeom>
            <a:avLst/>
            <a:gdLst>
              <a:gd name="connsiteX0" fmla="*/ 0 w 2812043"/>
              <a:gd name="connsiteY0" fmla="*/ 0 h 1276509"/>
              <a:gd name="connsiteX1" fmla="*/ 25918 w 2812043"/>
              <a:gd name="connsiteY1" fmla="*/ 317507 h 1276509"/>
              <a:gd name="connsiteX2" fmla="*/ 2792605 w 2812043"/>
              <a:gd name="connsiteY2" fmla="*/ 1276509 h 1276509"/>
              <a:gd name="connsiteX3" fmla="*/ 2812043 w 2812043"/>
              <a:gd name="connsiteY3" fmla="*/ 881245 h 1276509"/>
              <a:gd name="connsiteX4" fmla="*/ 0 w 2812043"/>
              <a:gd name="connsiteY4" fmla="*/ 0 h 1276509"/>
              <a:gd name="connsiteX0" fmla="*/ 55969 w 2868012"/>
              <a:gd name="connsiteY0" fmla="*/ 0 h 1276509"/>
              <a:gd name="connsiteX1" fmla="*/ 0 w 2868012"/>
              <a:gd name="connsiteY1" fmla="*/ 931656 h 1276509"/>
              <a:gd name="connsiteX2" fmla="*/ 2848574 w 2868012"/>
              <a:gd name="connsiteY2" fmla="*/ 1276509 h 1276509"/>
              <a:gd name="connsiteX3" fmla="*/ 2868012 w 2868012"/>
              <a:gd name="connsiteY3" fmla="*/ 881245 h 1276509"/>
              <a:gd name="connsiteX4" fmla="*/ 55969 w 2868012"/>
              <a:gd name="connsiteY4" fmla="*/ 0 h 1276509"/>
              <a:gd name="connsiteX0" fmla="*/ 55969 w 3291093"/>
              <a:gd name="connsiteY0" fmla="*/ 0 h 1276509"/>
              <a:gd name="connsiteX1" fmla="*/ 0 w 3291093"/>
              <a:gd name="connsiteY1" fmla="*/ 931656 h 1276509"/>
              <a:gd name="connsiteX2" fmla="*/ 2848574 w 3291093"/>
              <a:gd name="connsiteY2" fmla="*/ 1276509 h 1276509"/>
              <a:gd name="connsiteX3" fmla="*/ 3291093 w 3291093"/>
              <a:gd name="connsiteY3" fmla="*/ 89674 h 1276509"/>
              <a:gd name="connsiteX4" fmla="*/ 55969 w 3291093"/>
              <a:gd name="connsiteY4" fmla="*/ 0 h 1276509"/>
              <a:gd name="connsiteX0" fmla="*/ 55969 w 3291093"/>
              <a:gd name="connsiteY0" fmla="*/ 0 h 1235566"/>
              <a:gd name="connsiteX1" fmla="*/ 0 w 3291093"/>
              <a:gd name="connsiteY1" fmla="*/ 890713 h 1235566"/>
              <a:gd name="connsiteX2" fmla="*/ 2848574 w 3291093"/>
              <a:gd name="connsiteY2" fmla="*/ 1235566 h 1235566"/>
              <a:gd name="connsiteX3" fmla="*/ 3291093 w 3291093"/>
              <a:gd name="connsiteY3" fmla="*/ 48731 h 1235566"/>
              <a:gd name="connsiteX4" fmla="*/ 55969 w 3291093"/>
              <a:gd name="connsiteY4" fmla="*/ 0 h 1235566"/>
              <a:gd name="connsiteX0" fmla="*/ 55969 w 3291093"/>
              <a:gd name="connsiteY0" fmla="*/ 0 h 1030849"/>
              <a:gd name="connsiteX1" fmla="*/ 0 w 3291093"/>
              <a:gd name="connsiteY1" fmla="*/ 890713 h 1030849"/>
              <a:gd name="connsiteX2" fmla="*/ 3285303 w 3291093"/>
              <a:gd name="connsiteY2" fmla="*/ 1030849 h 1030849"/>
              <a:gd name="connsiteX3" fmla="*/ 3291093 w 3291093"/>
              <a:gd name="connsiteY3" fmla="*/ 48731 h 1030849"/>
              <a:gd name="connsiteX4" fmla="*/ 55969 w 3291093"/>
              <a:gd name="connsiteY4" fmla="*/ 0 h 1030849"/>
              <a:gd name="connsiteX0" fmla="*/ 15025 w 3250149"/>
              <a:gd name="connsiteY0" fmla="*/ 0 h 1030849"/>
              <a:gd name="connsiteX1" fmla="*/ 0 w 3250149"/>
              <a:gd name="connsiteY1" fmla="*/ 890713 h 1030849"/>
              <a:gd name="connsiteX2" fmla="*/ 3244359 w 3250149"/>
              <a:gd name="connsiteY2" fmla="*/ 1030849 h 1030849"/>
              <a:gd name="connsiteX3" fmla="*/ 3250149 w 3250149"/>
              <a:gd name="connsiteY3" fmla="*/ 48731 h 1030849"/>
              <a:gd name="connsiteX4" fmla="*/ 15025 w 3250149"/>
              <a:gd name="connsiteY4" fmla="*/ 0 h 103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149" h="1030849">
                <a:moveTo>
                  <a:pt x="15025" y="0"/>
                </a:moveTo>
                <a:lnTo>
                  <a:pt x="0" y="890713"/>
                </a:lnTo>
                <a:lnTo>
                  <a:pt x="3244359" y="1030849"/>
                </a:lnTo>
                <a:lnTo>
                  <a:pt x="3250149" y="48731"/>
                </a:lnTo>
                <a:lnTo>
                  <a:pt x="15025" y="0"/>
                </a:lnTo>
                <a:close/>
              </a:path>
            </a:pathLst>
          </a:custGeom>
          <a:noFill/>
          <a:ln w="38100" cmpd="sng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756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484" y="0"/>
            <a:ext cx="11543628" cy="971709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CCAP – Rear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8574" y="194029"/>
            <a:ext cx="5487088" cy="61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sx="102000" sy="102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Freeform 4"/>
          <p:cNvSpPr/>
          <p:nvPr/>
        </p:nvSpPr>
        <p:spPr>
          <a:xfrm rot="167838">
            <a:off x="6905255" y="5241852"/>
            <a:ext cx="4640379" cy="1272745"/>
          </a:xfrm>
          <a:custGeom>
            <a:avLst/>
            <a:gdLst>
              <a:gd name="connsiteX0" fmla="*/ 0 w 3079750"/>
              <a:gd name="connsiteY0" fmla="*/ 311150 h 692150"/>
              <a:gd name="connsiteX1" fmla="*/ 12700 w 3079750"/>
              <a:gd name="connsiteY1" fmla="*/ 692150 h 692150"/>
              <a:gd name="connsiteX2" fmla="*/ 3079750 w 3079750"/>
              <a:gd name="connsiteY2" fmla="*/ 368300 h 692150"/>
              <a:gd name="connsiteX3" fmla="*/ 3079750 w 3079750"/>
              <a:gd name="connsiteY3" fmla="*/ 0 h 692150"/>
              <a:gd name="connsiteX4" fmla="*/ 0 w 3079750"/>
              <a:gd name="connsiteY4" fmla="*/ 311150 h 692150"/>
              <a:gd name="connsiteX0" fmla="*/ 0 w 4047707"/>
              <a:gd name="connsiteY0" fmla="*/ 63722 h 444722"/>
              <a:gd name="connsiteX1" fmla="*/ 12700 w 4047707"/>
              <a:gd name="connsiteY1" fmla="*/ 444722 h 444722"/>
              <a:gd name="connsiteX2" fmla="*/ 3079750 w 4047707"/>
              <a:gd name="connsiteY2" fmla="*/ 120872 h 444722"/>
              <a:gd name="connsiteX3" fmla="*/ 4047707 w 4047707"/>
              <a:gd name="connsiteY3" fmla="*/ 0 h 444722"/>
              <a:gd name="connsiteX4" fmla="*/ 0 w 4047707"/>
              <a:gd name="connsiteY4" fmla="*/ 63722 h 444722"/>
              <a:gd name="connsiteX0" fmla="*/ 0 w 4101293"/>
              <a:gd name="connsiteY0" fmla="*/ 100907 h 444722"/>
              <a:gd name="connsiteX1" fmla="*/ 66286 w 4101293"/>
              <a:gd name="connsiteY1" fmla="*/ 444722 h 444722"/>
              <a:gd name="connsiteX2" fmla="*/ 3133336 w 4101293"/>
              <a:gd name="connsiteY2" fmla="*/ 120872 h 444722"/>
              <a:gd name="connsiteX3" fmla="*/ 4101293 w 4101293"/>
              <a:gd name="connsiteY3" fmla="*/ 0 h 444722"/>
              <a:gd name="connsiteX4" fmla="*/ 0 w 4101293"/>
              <a:gd name="connsiteY4" fmla="*/ 100907 h 444722"/>
              <a:gd name="connsiteX0" fmla="*/ 0 w 4101293"/>
              <a:gd name="connsiteY0" fmla="*/ 100907 h 636512"/>
              <a:gd name="connsiteX1" fmla="*/ 69883 w 4101293"/>
              <a:gd name="connsiteY1" fmla="*/ 636512 h 636512"/>
              <a:gd name="connsiteX2" fmla="*/ 3133336 w 4101293"/>
              <a:gd name="connsiteY2" fmla="*/ 120872 h 636512"/>
              <a:gd name="connsiteX3" fmla="*/ 4101293 w 4101293"/>
              <a:gd name="connsiteY3" fmla="*/ 0 h 636512"/>
              <a:gd name="connsiteX4" fmla="*/ 0 w 4101293"/>
              <a:gd name="connsiteY4" fmla="*/ 100907 h 636512"/>
              <a:gd name="connsiteX0" fmla="*/ 0 w 4123021"/>
              <a:gd name="connsiteY0" fmla="*/ 100907 h 636512"/>
              <a:gd name="connsiteX1" fmla="*/ 69883 w 4123021"/>
              <a:gd name="connsiteY1" fmla="*/ 636512 h 636512"/>
              <a:gd name="connsiteX2" fmla="*/ 4123021 w 4123021"/>
              <a:gd name="connsiteY2" fmla="*/ 502674 h 636512"/>
              <a:gd name="connsiteX3" fmla="*/ 4101293 w 4123021"/>
              <a:gd name="connsiteY3" fmla="*/ 0 h 636512"/>
              <a:gd name="connsiteX4" fmla="*/ 0 w 4123021"/>
              <a:gd name="connsiteY4" fmla="*/ 100907 h 6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3021" h="636512">
                <a:moveTo>
                  <a:pt x="0" y="100907"/>
                </a:moveTo>
                <a:lnTo>
                  <a:pt x="69883" y="636512"/>
                </a:lnTo>
                <a:lnTo>
                  <a:pt x="4123021" y="502674"/>
                </a:lnTo>
                <a:lnTo>
                  <a:pt x="4101293" y="0"/>
                </a:lnTo>
                <a:lnTo>
                  <a:pt x="0" y="100907"/>
                </a:lnTo>
                <a:close/>
              </a:path>
            </a:pathLst>
          </a:custGeom>
          <a:noFill/>
          <a:ln w="38100" cmpd="sng">
            <a:solidFill>
              <a:srgbClr val="F68B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6" name="Freeform 5"/>
          <p:cNvSpPr/>
          <p:nvPr/>
        </p:nvSpPr>
        <p:spPr>
          <a:xfrm rot="194447">
            <a:off x="6787447" y="334097"/>
            <a:ext cx="3226330" cy="1853547"/>
          </a:xfrm>
          <a:custGeom>
            <a:avLst/>
            <a:gdLst>
              <a:gd name="connsiteX0" fmla="*/ 0 w 2068285"/>
              <a:gd name="connsiteY0" fmla="*/ 199571 h 879928"/>
              <a:gd name="connsiteX1" fmla="*/ 0 w 2068285"/>
              <a:gd name="connsiteY1" fmla="*/ 879928 h 879928"/>
              <a:gd name="connsiteX2" fmla="*/ 2063750 w 2068285"/>
              <a:gd name="connsiteY2" fmla="*/ 657678 h 879928"/>
              <a:gd name="connsiteX3" fmla="*/ 2068285 w 2068285"/>
              <a:gd name="connsiteY3" fmla="*/ 0 h 879928"/>
              <a:gd name="connsiteX4" fmla="*/ 0 w 2068285"/>
              <a:gd name="connsiteY4" fmla="*/ 199571 h 879928"/>
              <a:gd name="connsiteX0" fmla="*/ 0 w 2709597"/>
              <a:gd name="connsiteY0" fmla="*/ 81248 h 761605"/>
              <a:gd name="connsiteX1" fmla="*/ 0 w 2709597"/>
              <a:gd name="connsiteY1" fmla="*/ 761605 h 761605"/>
              <a:gd name="connsiteX2" fmla="*/ 2063750 w 2709597"/>
              <a:gd name="connsiteY2" fmla="*/ 539355 h 761605"/>
              <a:gd name="connsiteX3" fmla="*/ 2709597 w 2709597"/>
              <a:gd name="connsiteY3" fmla="*/ 0 h 761605"/>
              <a:gd name="connsiteX4" fmla="*/ 0 w 2709597"/>
              <a:gd name="connsiteY4" fmla="*/ 81248 h 761605"/>
              <a:gd name="connsiteX0" fmla="*/ 0 w 2756143"/>
              <a:gd name="connsiteY0" fmla="*/ 81248 h 761605"/>
              <a:gd name="connsiteX1" fmla="*/ 0 w 2756143"/>
              <a:gd name="connsiteY1" fmla="*/ 761605 h 761605"/>
              <a:gd name="connsiteX2" fmla="*/ 2756110 w 2756143"/>
              <a:gd name="connsiteY2" fmla="*/ 738499 h 761605"/>
              <a:gd name="connsiteX3" fmla="*/ 2709597 w 2756143"/>
              <a:gd name="connsiteY3" fmla="*/ 0 h 761605"/>
              <a:gd name="connsiteX4" fmla="*/ 0 w 2756143"/>
              <a:gd name="connsiteY4" fmla="*/ 81248 h 761605"/>
              <a:gd name="connsiteX0" fmla="*/ 0 w 2756143"/>
              <a:gd name="connsiteY0" fmla="*/ 81248 h 854881"/>
              <a:gd name="connsiteX1" fmla="*/ 118556 w 2756143"/>
              <a:gd name="connsiteY1" fmla="*/ 854881 h 854881"/>
              <a:gd name="connsiteX2" fmla="*/ 2756110 w 2756143"/>
              <a:gd name="connsiteY2" fmla="*/ 738499 h 854881"/>
              <a:gd name="connsiteX3" fmla="*/ 2709597 w 2756143"/>
              <a:gd name="connsiteY3" fmla="*/ 0 h 854881"/>
              <a:gd name="connsiteX4" fmla="*/ 0 w 2756143"/>
              <a:gd name="connsiteY4" fmla="*/ 81248 h 854881"/>
              <a:gd name="connsiteX0" fmla="*/ 0 w 2756143"/>
              <a:gd name="connsiteY0" fmla="*/ 81248 h 857430"/>
              <a:gd name="connsiteX1" fmla="*/ 52300 w 2756143"/>
              <a:gd name="connsiteY1" fmla="*/ 857430 h 857430"/>
              <a:gd name="connsiteX2" fmla="*/ 2756110 w 2756143"/>
              <a:gd name="connsiteY2" fmla="*/ 738499 h 857430"/>
              <a:gd name="connsiteX3" fmla="*/ 2709597 w 2756143"/>
              <a:gd name="connsiteY3" fmla="*/ 0 h 857430"/>
              <a:gd name="connsiteX4" fmla="*/ 0 w 2756143"/>
              <a:gd name="connsiteY4" fmla="*/ 81248 h 857430"/>
              <a:gd name="connsiteX0" fmla="*/ 0 w 2788646"/>
              <a:gd name="connsiteY0" fmla="*/ 90024 h 857430"/>
              <a:gd name="connsiteX1" fmla="*/ 84803 w 2788646"/>
              <a:gd name="connsiteY1" fmla="*/ 857430 h 857430"/>
              <a:gd name="connsiteX2" fmla="*/ 2788613 w 2788646"/>
              <a:gd name="connsiteY2" fmla="*/ 738499 h 857430"/>
              <a:gd name="connsiteX3" fmla="*/ 2742100 w 2788646"/>
              <a:gd name="connsiteY3" fmla="*/ 0 h 857430"/>
              <a:gd name="connsiteX4" fmla="*/ 0 w 2788646"/>
              <a:gd name="connsiteY4" fmla="*/ 90024 h 857430"/>
              <a:gd name="connsiteX0" fmla="*/ 0 w 2788646"/>
              <a:gd name="connsiteY0" fmla="*/ 90024 h 834925"/>
              <a:gd name="connsiteX1" fmla="*/ 82927 w 2788646"/>
              <a:gd name="connsiteY1" fmla="*/ 834925 h 834925"/>
              <a:gd name="connsiteX2" fmla="*/ 2788613 w 2788646"/>
              <a:gd name="connsiteY2" fmla="*/ 738499 h 834925"/>
              <a:gd name="connsiteX3" fmla="*/ 2742100 w 2788646"/>
              <a:gd name="connsiteY3" fmla="*/ 0 h 834925"/>
              <a:gd name="connsiteX4" fmla="*/ 0 w 2788646"/>
              <a:gd name="connsiteY4" fmla="*/ 90024 h 834925"/>
              <a:gd name="connsiteX0" fmla="*/ 0 w 2810522"/>
              <a:gd name="connsiteY0" fmla="*/ 90024 h 1001064"/>
              <a:gd name="connsiteX1" fmla="*/ 82927 w 2810522"/>
              <a:gd name="connsiteY1" fmla="*/ 834925 h 1001064"/>
              <a:gd name="connsiteX2" fmla="*/ 2810499 w 2810522"/>
              <a:gd name="connsiteY2" fmla="*/ 1001064 h 1001064"/>
              <a:gd name="connsiteX3" fmla="*/ 2742100 w 2810522"/>
              <a:gd name="connsiteY3" fmla="*/ 0 h 1001064"/>
              <a:gd name="connsiteX4" fmla="*/ 0 w 2810522"/>
              <a:gd name="connsiteY4" fmla="*/ 90024 h 1001064"/>
              <a:gd name="connsiteX0" fmla="*/ 0 w 2810522"/>
              <a:gd name="connsiteY0" fmla="*/ 90024 h 1096641"/>
              <a:gd name="connsiteX1" fmla="*/ 126897 w 2810522"/>
              <a:gd name="connsiteY1" fmla="*/ 1096641 h 1096641"/>
              <a:gd name="connsiteX2" fmla="*/ 2810499 w 2810522"/>
              <a:gd name="connsiteY2" fmla="*/ 1001064 h 1096641"/>
              <a:gd name="connsiteX3" fmla="*/ 2742100 w 2810522"/>
              <a:gd name="connsiteY3" fmla="*/ 0 h 1096641"/>
              <a:gd name="connsiteX4" fmla="*/ 0 w 2810522"/>
              <a:gd name="connsiteY4" fmla="*/ 90024 h 10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522" h="1096641">
                <a:moveTo>
                  <a:pt x="0" y="90024"/>
                </a:moveTo>
                <a:lnTo>
                  <a:pt x="126897" y="1096641"/>
                </a:lnTo>
                <a:lnTo>
                  <a:pt x="2810499" y="1001064"/>
                </a:lnTo>
                <a:cubicBezTo>
                  <a:pt x="2812011" y="781838"/>
                  <a:pt x="2740588" y="219226"/>
                  <a:pt x="2742100" y="0"/>
                </a:cubicBezTo>
                <a:lnTo>
                  <a:pt x="0" y="90024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7" name="Freeform 6"/>
          <p:cNvSpPr/>
          <p:nvPr/>
        </p:nvSpPr>
        <p:spPr>
          <a:xfrm>
            <a:off x="6921025" y="3605589"/>
            <a:ext cx="3042010" cy="1550747"/>
          </a:xfrm>
          <a:custGeom>
            <a:avLst/>
            <a:gdLst>
              <a:gd name="connsiteX0" fmla="*/ 0 w 2072822"/>
              <a:gd name="connsiteY0" fmla="*/ 208642 h 875392"/>
              <a:gd name="connsiteX1" fmla="*/ 9072 w 2072822"/>
              <a:gd name="connsiteY1" fmla="*/ 875392 h 875392"/>
              <a:gd name="connsiteX2" fmla="*/ 2068286 w 2072822"/>
              <a:gd name="connsiteY2" fmla="*/ 657678 h 875392"/>
              <a:gd name="connsiteX3" fmla="*/ 2072822 w 2072822"/>
              <a:gd name="connsiteY3" fmla="*/ 0 h 875392"/>
              <a:gd name="connsiteX4" fmla="*/ 0 w 2072822"/>
              <a:gd name="connsiteY4" fmla="*/ 208642 h 875392"/>
              <a:gd name="connsiteX0" fmla="*/ 0 w 2383191"/>
              <a:gd name="connsiteY0" fmla="*/ 13075 h 875392"/>
              <a:gd name="connsiteX1" fmla="*/ 319441 w 2383191"/>
              <a:gd name="connsiteY1" fmla="*/ 875392 h 875392"/>
              <a:gd name="connsiteX2" fmla="*/ 2378655 w 2383191"/>
              <a:gd name="connsiteY2" fmla="*/ 657678 h 875392"/>
              <a:gd name="connsiteX3" fmla="*/ 2383191 w 2383191"/>
              <a:gd name="connsiteY3" fmla="*/ 0 h 875392"/>
              <a:gd name="connsiteX4" fmla="*/ 0 w 2383191"/>
              <a:gd name="connsiteY4" fmla="*/ 13075 h 875392"/>
              <a:gd name="connsiteX0" fmla="*/ 0 w 2383191"/>
              <a:gd name="connsiteY0" fmla="*/ 13075 h 1005770"/>
              <a:gd name="connsiteX1" fmla="*/ 20157 w 2383191"/>
              <a:gd name="connsiteY1" fmla="*/ 1005770 h 1005770"/>
              <a:gd name="connsiteX2" fmla="*/ 2378655 w 2383191"/>
              <a:gd name="connsiteY2" fmla="*/ 657678 h 1005770"/>
              <a:gd name="connsiteX3" fmla="*/ 2383191 w 2383191"/>
              <a:gd name="connsiteY3" fmla="*/ 0 h 1005770"/>
              <a:gd name="connsiteX4" fmla="*/ 0 w 2383191"/>
              <a:gd name="connsiteY4" fmla="*/ 13075 h 1005770"/>
              <a:gd name="connsiteX0" fmla="*/ 0 w 2655770"/>
              <a:gd name="connsiteY0" fmla="*/ 13075 h 1008068"/>
              <a:gd name="connsiteX1" fmla="*/ 20157 w 2655770"/>
              <a:gd name="connsiteY1" fmla="*/ 1005770 h 1008068"/>
              <a:gd name="connsiteX2" fmla="*/ 2655770 w 2655770"/>
              <a:gd name="connsiteY2" fmla="*/ 1008068 h 1008068"/>
              <a:gd name="connsiteX3" fmla="*/ 2383191 w 2655770"/>
              <a:gd name="connsiteY3" fmla="*/ 0 h 1008068"/>
              <a:gd name="connsiteX4" fmla="*/ 0 w 2655770"/>
              <a:gd name="connsiteY4" fmla="*/ 13075 h 1008068"/>
              <a:gd name="connsiteX0" fmla="*/ 0 w 2655770"/>
              <a:gd name="connsiteY0" fmla="*/ 0 h 994993"/>
              <a:gd name="connsiteX1" fmla="*/ 20157 w 2655770"/>
              <a:gd name="connsiteY1" fmla="*/ 992695 h 994993"/>
              <a:gd name="connsiteX2" fmla="*/ 2655770 w 2655770"/>
              <a:gd name="connsiteY2" fmla="*/ 994993 h 994993"/>
              <a:gd name="connsiteX3" fmla="*/ 2649222 w 2655770"/>
              <a:gd name="connsiteY3" fmla="*/ 27668 h 994993"/>
              <a:gd name="connsiteX4" fmla="*/ 0 w 2655770"/>
              <a:gd name="connsiteY4" fmla="*/ 0 h 99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770" h="994993">
                <a:moveTo>
                  <a:pt x="0" y="0"/>
                </a:moveTo>
                <a:lnTo>
                  <a:pt x="20157" y="992695"/>
                </a:lnTo>
                <a:lnTo>
                  <a:pt x="2655770" y="994993"/>
                </a:lnTo>
                <a:cubicBezTo>
                  <a:pt x="2653587" y="672551"/>
                  <a:pt x="2651405" y="350110"/>
                  <a:pt x="2649222" y="27668"/>
                </a:cubicBezTo>
                <a:lnTo>
                  <a:pt x="0" y="0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6896124" y="2176730"/>
            <a:ext cx="3073481" cy="1406676"/>
          </a:xfrm>
          <a:custGeom>
            <a:avLst/>
            <a:gdLst>
              <a:gd name="connsiteX0" fmla="*/ 4536 w 2081893"/>
              <a:gd name="connsiteY0" fmla="*/ 204107 h 934357"/>
              <a:gd name="connsiteX1" fmla="*/ 0 w 2081893"/>
              <a:gd name="connsiteY1" fmla="*/ 934357 h 934357"/>
              <a:gd name="connsiteX2" fmla="*/ 2068286 w 2081893"/>
              <a:gd name="connsiteY2" fmla="*/ 725714 h 934357"/>
              <a:gd name="connsiteX3" fmla="*/ 2081893 w 2081893"/>
              <a:gd name="connsiteY3" fmla="*/ 0 h 934357"/>
              <a:gd name="connsiteX4" fmla="*/ 4536 w 2081893"/>
              <a:gd name="connsiteY4" fmla="*/ 204107 h 934357"/>
              <a:gd name="connsiteX0" fmla="*/ 4536 w 2594016"/>
              <a:gd name="connsiteY0" fmla="*/ 0 h 730250"/>
              <a:gd name="connsiteX1" fmla="*/ 0 w 2594016"/>
              <a:gd name="connsiteY1" fmla="*/ 730250 h 730250"/>
              <a:gd name="connsiteX2" fmla="*/ 2068286 w 2594016"/>
              <a:gd name="connsiteY2" fmla="*/ 521607 h 730250"/>
              <a:gd name="connsiteX3" fmla="*/ 2594016 w 2594016"/>
              <a:gd name="connsiteY3" fmla="*/ 14968 h 730250"/>
              <a:gd name="connsiteX4" fmla="*/ 4536 w 2594016"/>
              <a:gd name="connsiteY4" fmla="*/ 0 h 730250"/>
              <a:gd name="connsiteX0" fmla="*/ 4536 w 2594016"/>
              <a:gd name="connsiteY0" fmla="*/ 0 h 1150257"/>
              <a:gd name="connsiteX1" fmla="*/ 0 w 2594016"/>
              <a:gd name="connsiteY1" fmla="*/ 730250 h 1150257"/>
              <a:gd name="connsiteX2" fmla="*/ 2580410 w 2594016"/>
              <a:gd name="connsiteY2" fmla="*/ 1150257 h 1150257"/>
              <a:gd name="connsiteX3" fmla="*/ 2594016 w 2594016"/>
              <a:gd name="connsiteY3" fmla="*/ 14968 h 1150257"/>
              <a:gd name="connsiteX4" fmla="*/ 4536 w 2594016"/>
              <a:gd name="connsiteY4" fmla="*/ 0 h 1150257"/>
              <a:gd name="connsiteX0" fmla="*/ 0 w 2589480"/>
              <a:gd name="connsiteY0" fmla="*/ 0 h 1216025"/>
              <a:gd name="connsiteX1" fmla="*/ 6597 w 2589480"/>
              <a:gd name="connsiteY1" fmla="*/ 1216025 h 1216025"/>
              <a:gd name="connsiteX2" fmla="*/ 2575874 w 2589480"/>
              <a:gd name="connsiteY2" fmla="*/ 1150257 h 1216025"/>
              <a:gd name="connsiteX3" fmla="*/ 2589480 w 2589480"/>
              <a:gd name="connsiteY3" fmla="*/ 14968 h 1216025"/>
              <a:gd name="connsiteX4" fmla="*/ 0 w 2589480"/>
              <a:gd name="connsiteY4" fmla="*/ 0 h 1216025"/>
              <a:gd name="connsiteX0" fmla="*/ 0 w 2589480"/>
              <a:gd name="connsiteY0" fmla="*/ 13607 h 1201057"/>
              <a:gd name="connsiteX1" fmla="*/ 6597 w 2589480"/>
              <a:gd name="connsiteY1" fmla="*/ 1201057 h 1201057"/>
              <a:gd name="connsiteX2" fmla="*/ 2575874 w 2589480"/>
              <a:gd name="connsiteY2" fmla="*/ 1135289 h 1201057"/>
              <a:gd name="connsiteX3" fmla="*/ 2589480 w 2589480"/>
              <a:gd name="connsiteY3" fmla="*/ 0 h 1201057"/>
              <a:gd name="connsiteX4" fmla="*/ 0 w 2589480"/>
              <a:gd name="connsiteY4" fmla="*/ 13607 h 1201057"/>
              <a:gd name="connsiteX0" fmla="*/ 0 w 2589480"/>
              <a:gd name="connsiteY0" fmla="*/ 0 h 1187450"/>
              <a:gd name="connsiteX1" fmla="*/ 6597 w 2589480"/>
              <a:gd name="connsiteY1" fmla="*/ 1187450 h 1187450"/>
              <a:gd name="connsiteX2" fmla="*/ 2575874 w 2589480"/>
              <a:gd name="connsiteY2" fmla="*/ 1121682 h 1187450"/>
              <a:gd name="connsiteX3" fmla="*/ 2589480 w 2589480"/>
              <a:gd name="connsiteY3" fmla="*/ 14968 h 1187450"/>
              <a:gd name="connsiteX4" fmla="*/ 0 w 2589480"/>
              <a:gd name="connsiteY4" fmla="*/ 0 h 1187450"/>
              <a:gd name="connsiteX0" fmla="*/ 0 w 2619384"/>
              <a:gd name="connsiteY0" fmla="*/ 0 h 1187450"/>
              <a:gd name="connsiteX1" fmla="*/ 6597 w 2619384"/>
              <a:gd name="connsiteY1" fmla="*/ 1187450 h 1187450"/>
              <a:gd name="connsiteX2" fmla="*/ 2619384 w 2619384"/>
              <a:gd name="connsiteY2" fmla="*/ 1083582 h 1187450"/>
              <a:gd name="connsiteX3" fmla="*/ 2589480 w 2619384"/>
              <a:gd name="connsiteY3" fmla="*/ 14968 h 1187450"/>
              <a:gd name="connsiteX4" fmla="*/ 0 w 2619384"/>
              <a:gd name="connsiteY4" fmla="*/ 0 h 1187450"/>
              <a:gd name="connsiteX0" fmla="*/ 0 w 2643867"/>
              <a:gd name="connsiteY0" fmla="*/ 0 h 1187450"/>
              <a:gd name="connsiteX1" fmla="*/ 6597 w 2643867"/>
              <a:gd name="connsiteY1" fmla="*/ 1187450 h 1187450"/>
              <a:gd name="connsiteX2" fmla="*/ 2619384 w 2643867"/>
              <a:gd name="connsiteY2" fmla="*/ 1083582 h 1187450"/>
              <a:gd name="connsiteX3" fmla="*/ 2643867 w 2643867"/>
              <a:gd name="connsiteY3" fmla="*/ 5443 h 1187450"/>
              <a:gd name="connsiteX4" fmla="*/ 0 w 2643867"/>
              <a:gd name="connsiteY4" fmla="*/ 0 h 1187450"/>
              <a:gd name="connsiteX0" fmla="*/ 0 w 2643867"/>
              <a:gd name="connsiteY0" fmla="*/ 0 h 1187450"/>
              <a:gd name="connsiteX1" fmla="*/ 6597 w 2643867"/>
              <a:gd name="connsiteY1" fmla="*/ 1187450 h 1187450"/>
              <a:gd name="connsiteX2" fmla="*/ 2619384 w 2643867"/>
              <a:gd name="connsiteY2" fmla="*/ 1083582 h 1187450"/>
              <a:gd name="connsiteX3" fmla="*/ 2643867 w 2643867"/>
              <a:gd name="connsiteY3" fmla="*/ 43543 h 1187450"/>
              <a:gd name="connsiteX4" fmla="*/ 0 w 2643867"/>
              <a:gd name="connsiteY4" fmla="*/ 0 h 1187450"/>
              <a:gd name="connsiteX0" fmla="*/ 4280 w 2637270"/>
              <a:gd name="connsiteY0" fmla="*/ 0 h 1158875"/>
              <a:gd name="connsiteX1" fmla="*/ 0 w 2637270"/>
              <a:gd name="connsiteY1" fmla="*/ 1158875 h 1158875"/>
              <a:gd name="connsiteX2" fmla="*/ 2612787 w 2637270"/>
              <a:gd name="connsiteY2" fmla="*/ 1055007 h 1158875"/>
              <a:gd name="connsiteX3" fmla="*/ 2637270 w 2637270"/>
              <a:gd name="connsiteY3" fmla="*/ 14968 h 1158875"/>
              <a:gd name="connsiteX4" fmla="*/ 4280 w 2637270"/>
              <a:gd name="connsiteY4" fmla="*/ 0 h 1158875"/>
              <a:gd name="connsiteX0" fmla="*/ 48 w 2633038"/>
              <a:gd name="connsiteY0" fmla="*/ 0 h 1055007"/>
              <a:gd name="connsiteX1" fmla="*/ 28400 w 2633038"/>
              <a:gd name="connsiteY1" fmla="*/ 1044575 h 1055007"/>
              <a:gd name="connsiteX2" fmla="*/ 2608555 w 2633038"/>
              <a:gd name="connsiteY2" fmla="*/ 1055007 h 1055007"/>
              <a:gd name="connsiteX3" fmla="*/ 2633038 w 2633038"/>
              <a:gd name="connsiteY3" fmla="*/ 14968 h 1055007"/>
              <a:gd name="connsiteX4" fmla="*/ 48 w 2633038"/>
              <a:gd name="connsiteY4" fmla="*/ 0 h 1055007"/>
              <a:gd name="connsiteX0" fmla="*/ 4280 w 2637270"/>
              <a:gd name="connsiteY0" fmla="*/ 0 h 1055007"/>
              <a:gd name="connsiteX1" fmla="*/ 0 w 2637270"/>
              <a:gd name="connsiteY1" fmla="*/ 1044575 h 1055007"/>
              <a:gd name="connsiteX2" fmla="*/ 2612787 w 2637270"/>
              <a:gd name="connsiteY2" fmla="*/ 1055007 h 1055007"/>
              <a:gd name="connsiteX3" fmla="*/ 2637270 w 2637270"/>
              <a:gd name="connsiteY3" fmla="*/ 14968 h 1055007"/>
              <a:gd name="connsiteX4" fmla="*/ 4280 w 2637270"/>
              <a:gd name="connsiteY4" fmla="*/ 0 h 1055007"/>
              <a:gd name="connsiteX0" fmla="*/ 48 w 2633038"/>
              <a:gd name="connsiteY0" fmla="*/ 0 h 1055007"/>
              <a:gd name="connsiteX1" fmla="*/ 28400 w 2633038"/>
              <a:gd name="connsiteY1" fmla="*/ 1054100 h 1055007"/>
              <a:gd name="connsiteX2" fmla="*/ 2608555 w 2633038"/>
              <a:gd name="connsiteY2" fmla="*/ 1055007 h 1055007"/>
              <a:gd name="connsiteX3" fmla="*/ 2633038 w 2633038"/>
              <a:gd name="connsiteY3" fmla="*/ 14968 h 1055007"/>
              <a:gd name="connsiteX4" fmla="*/ 48 w 2633038"/>
              <a:gd name="connsiteY4" fmla="*/ 0 h 1055007"/>
              <a:gd name="connsiteX0" fmla="*/ 4280 w 2637270"/>
              <a:gd name="connsiteY0" fmla="*/ 0 h 1055007"/>
              <a:gd name="connsiteX1" fmla="*/ 0 w 2637270"/>
              <a:gd name="connsiteY1" fmla="*/ 1054100 h 1055007"/>
              <a:gd name="connsiteX2" fmla="*/ 2612787 w 2637270"/>
              <a:gd name="connsiteY2" fmla="*/ 1055007 h 1055007"/>
              <a:gd name="connsiteX3" fmla="*/ 2637270 w 2637270"/>
              <a:gd name="connsiteY3" fmla="*/ 14968 h 1055007"/>
              <a:gd name="connsiteX4" fmla="*/ 4280 w 2637270"/>
              <a:gd name="connsiteY4" fmla="*/ 0 h 1055007"/>
              <a:gd name="connsiteX0" fmla="*/ 72 w 2633062"/>
              <a:gd name="connsiteY0" fmla="*/ 0 h 1055007"/>
              <a:gd name="connsiteX1" fmla="*/ 17547 w 2633062"/>
              <a:gd name="connsiteY1" fmla="*/ 1025525 h 1055007"/>
              <a:gd name="connsiteX2" fmla="*/ 2608579 w 2633062"/>
              <a:gd name="connsiteY2" fmla="*/ 1055007 h 1055007"/>
              <a:gd name="connsiteX3" fmla="*/ 2633062 w 2633062"/>
              <a:gd name="connsiteY3" fmla="*/ 14968 h 1055007"/>
              <a:gd name="connsiteX4" fmla="*/ 72 w 2633062"/>
              <a:gd name="connsiteY4" fmla="*/ 0 h 105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62" h="1055007">
                <a:moveTo>
                  <a:pt x="72" y="0"/>
                </a:moveTo>
                <a:cubicBezTo>
                  <a:pt x="-1355" y="386292"/>
                  <a:pt x="18974" y="639233"/>
                  <a:pt x="17547" y="1025525"/>
                </a:cubicBezTo>
                <a:lnTo>
                  <a:pt x="2608579" y="1055007"/>
                </a:lnTo>
                <a:lnTo>
                  <a:pt x="2633062" y="14968"/>
                </a:lnTo>
                <a:lnTo>
                  <a:pt x="72" y="0"/>
                </a:lnTo>
                <a:close/>
              </a:path>
            </a:pathLst>
          </a:cu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9" name="Freeform 8"/>
          <p:cNvSpPr/>
          <p:nvPr/>
        </p:nvSpPr>
        <p:spPr>
          <a:xfrm>
            <a:off x="10183947" y="208680"/>
            <a:ext cx="1550973" cy="5081597"/>
          </a:xfrm>
          <a:custGeom>
            <a:avLst/>
            <a:gdLst>
              <a:gd name="connsiteX0" fmla="*/ 0 w 1016000"/>
              <a:gd name="connsiteY0" fmla="*/ 68036 h 2952750"/>
              <a:gd name="connsiteX1" fmla="*/ 0 w 1016000"/>
              <a:gd name="connsiteY1" fmla="*/ 2952750 h 2952750"/>
              <a:gd name="connsiteX2" fmla="*/ 1016000 w 1016000"/>
              <a:gd name="connsiteY2" fmla="*/ 2852964 h 2952750"/>
              <a:gd name="connsiteX3" fmla="*/ 1016000 w 1016000"/>
              <a:gd name="connsiteY3" fmla="*/ 0 h 2952750"/>
              <a:gd name="connsiteX4" fmla="*/ 0 w 1016000"/>
              <a:gd name="connsiteY4" fmla="*/ 68036 h 2952750"/>
              <a:gd name="connsiteX0" fmla="*/ 0 w 1299145"/>
              <a:gd name="connsiteY0" fmla="*/ -1 h 2884713"/>
              <a:gd name="connsiteX1" fmla="*/ 0 w 1299145"/>
              <a:gd name="connsiteY1" fmla="*/ 2884713 h 2884713"/>
              <a:gd name="connsiteX2" fmla="*/ 1016000 w 1299145"/>
              <a:gd name="connsiteY2" fmla="*/ 2784927 h 2884713"/>
              <a:gd name="connsiteX3" fmla="*/ 1299145 w 1299145"/>
              <a:gd name="connsiteY3" fmla="*/ 6608 h 2884713"/>
              <a:gd name="connsiteX4" fmla="*/ 0 w 1299145"/>
              <a:gd name="connsiteY4" fmla="*/ -1 h 2884713"/>
              <a:gd name="connsiteX0" fmla="*/ 0 w 1299145"/>
              <a:gd name="connsiteY0" fmla="*/ 0 h 3991704"/>
              <a:gd name="connsiteX1" fmla="*/ 0 w 1299145"/>
              <a:gd name="connsiteY1" fmla="*/ 2884714 h 3991704"/>
              <a:gd name="connsiteX2" fmla="*/ 1150121 w 1299145"/>
              <a:gd name="connsiteY2" fmla="*/ 3991704 h 3991704"/>
              <a:gd name="connsiteX3" fmla="*/ 1299145 w 1299145"/>
              <a:gd name="connsiteY3" fmla="*/ 6609 h 3991704"/>
              <a:gd name="connsiteX4" fmla="*/ 0 w 1299145"/>
              <a:gd name="connsiteY4" fmla="*/ 0 h 3991704"/>
              <a:gd name="connsiteX0" fmla="*/ 149024 w 1448169"/>
              <a:gd name="connsiteY0" fmla="*/ 0 h 4029286"/>
              <a:gd name="connsiteX1" fmla="*/ 0 w 1448169"/>
              <a:gd name="connsiteY1" fmla="*/ 4029286 h 4029286"/>
              <a:gd name="connsiteX2" fmla="*/ 1299145 w 1448169"/>
              <a:gd name="connsiteY2" fmla="*/ 3991704 h 4029286"/>
              <a:gd name="connsiteX3" fmla="*/ 1448169 w 1448169"/>
              <a:gd name="connsiteY3" fmla="*/ 6609 h 4029286"/>
              <a:gd name="connsiteX4" fmla="*/ 149024 w 1448169"/>
              <a:gd name="connsiteY4" fmla="*/ 0 h 4029286"/>
              <a:gd name="connsiteX0" fmla="*/ 160977 w 1460122"/>
              <a:gd name="connsiteY0" fmla="*/ 0 h 3999350"/>
              <a:gd name="connsiteX1" fmla="*/ 0 w 1460122"/>
              <a:gd name="connsiteY1" fmla="*/ 3999350 h 3999350"/>
              <a:gd name="connsiteX2" fmla="*/ 1311098 w 1460122"/>
              <a:gd name="connsiteY2" fmla="*/ 3991704 h 3999350"/>
              <a:gd name="connsiteX3" fmla="*/ 1460122 w 1460122"/>
              <a:gd name="connsiteY3" fmla="*/ 6609 h 3999350"/>
              <a:gd name="connsiteX4" fmla="*/ 160977 w 1460122"/>
              <a:gd name="connsiteY4" fmla="*/ 0 h 3999350"/>
              <a:gd name="connsiteX0" fmla="*/ 113165 w 1460122"/>
              <a:gd name="connsiteY0" fmla="*/ 3371 h 3992742"/>
              <a:gd name="connsiteX1" fmla="*/ 0 w 1460122"/>
              <a:gd name="connsiteY1" fmla="*/ 3992742 h 3992742"/>
              <a:gd name="connsiteX2" fmla="*/ 1311098 w 1460122"/>
              <a:gd name="connsiteY2" fmla="*/ 3985096 h 3992742"/>
              <a:gd name="connsiteX3" fmla="*/ 1460122 w 1460122"/>
              <a:gd name="connsiteY3" fmla="*/ 1 h 3992742"/>
              <a:gd name="connsiteX4" fmla="*/ 113165 w 1460122"/>
              <a:gd name="connsiteY4" fmla="*/ 3371 h 39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122" h="3992742">
                <a:moveTo>
                  <a:pt x="113165" y="3371"/>
                </a:moveTo>
                <a:lnTo>
                  <a:pt x="0" y="3992742"/>
                </a:lnTo>
                <a:lnTo>
                  <a:pt x="1311098" y="3985096"/>
                </a:lnTo>
                <a:lnTo>
                  <a:pt x="1460122" y="1"/>
                </a:lnTo>
                <a:lnTo>
                  <a:pt x="113165" y="3371"/>
                </a:lnTo>
                <a:close/>
              </a:path>
            </a:pathLst>
          </a:custGeom>
          <a:noFill/>
          <a:ln w="3810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84511" y="1219200"/>
            <a:ext cx="3325740" cy="1090533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RF Line Card PICs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High density connectors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Integrated </a:t>
            </a:r>
            <a:r>
              <a:rPr lang="en-US" sz="1600" dirty="0">
                <a:solidFill>
                  <a:srgbClr val="FFFFFF"/>
                </a:solidFill>
              </a:rPr>
              <a:t>analog optics 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Remote </a:t>
            </a:r>
            <a:r>
              <a:rPr lang="en-US" sz="1600" dirty="0" smtClean="0">
                <a:solidFill>
                  <a:srgbClr val="FFFFFF"/>
                </a:solidFill>
              </a:rPr>
              <a:t>PHY digita</a:t>
            </a:r>
            <a:r>
              <a:rPr lang="en-US" sz="1600" dirty="0">
                <a:solidFill>
                  <a:srgbClr val="FFFFFF"/>
                </a:solidFill>
              </a:rPr>
              <a:t>l</a:t>
            </a:r>
            <a:r>
              <a:rPr lang="en-US" sz="1600" dirty="0" smtClean="0">
                <a:solidFill>
                  <a:srgbClr val="FFFFFF"/>
                </a:solidFill>
              </a:rPr>
              <a:t> optics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245069" y="4907331"/>
            <a:ext cx="3325740" cy="636496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chemeClr val="tx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Cooling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Exhaust fans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94412" y="4172434"/>
            <a:ext cx="3325740" cy="348813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rgbClr val="F68B1F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SzPct val="100000"/>
              <a:defRPr/>
            </a:pPr>
            <a:r>
              <a:rPr lang="en-US" sz="1600" dirty="0">
                <a:solidFill>
                  <a:srgbClr val="FFFFFF"/>
                </a:solidFill>
              </a:rPr>
              <a:t>Power Connections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184511" y="2695817"/>
            <a:ext cx="3325740" cy="1090533"/>
          </a:xfrm>
          <a:prstGeom prst="rect">
            <a:avLst/>
          </a:prstGeom>
          <a:solidFill>
            <a:srgbClr val="EE6804">
              <a:alpha val="14902"/>
            </a:srgbClr>
          </a:solidFill>
          <a:ln w="28575" cmpd="sng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600" b="1" dirty="0">
                <a:solidFill>
                  <a:srgbClr val="FFFFFF"/>
                </a:solidFill>
              </a:rPr>
              <a:t>Supervisor PICs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FFFF"/>
                </a:solidFill>
              </a:rPr>
              <a:t>N x 10 GE </a:t>
            </a:r>
            <a:r>
              <a:rPr lang="en-US" sz="1600" dirty="0" smtClean="0">
                <a:solidFill>
                  <a:srgbClr val="FFFFFF"/>
                </a:solidFill>
              </a:rPr>
              <a:t>ports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Management</a:t>
            </a:r>
          </a:p>
          <a:p>
            <a:pPr marL="156606" indent="-156606" eaLnBrk="0" hangingPunct="0">
              <a:lnSpc>
                <a:spcPct val="90000"/>
              </a:lnSpc>
              <a:spcBef>
                <a:spcPts val="2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Timing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12700"/>
            <a:ext cx="10858500" cy="838201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/>
              <a:t>CCAP </a:t>
            </a:r>
            <a:r>
              <a:rPr lang="en-US" dirty="0" smtClean="0"/>
              <a:t>Impact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3170327" y="946437"/>
            <a:ext cx="8452511" cy="1143000"/>
            <a:chOff x="339725" y="946437"/>
            <a:chExt cx="8313067" cy="1143000"/>
          </a:xfrm>
        </p:grpSpPr>
        <p:sp>
          <p:nvSpPr>
            <p:cNvPr id="12" name="Rectangle 11"/>
            <p:cNvSpPr/>
            <p:nvPr/>
          </p:nvSpPr>
          <p:spPr>
            <a:xfrm>
              <a:off x="339725" y="946437"/>
              <a:ext cx="8180820" cy="1143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80000">
                  <a:schemeClr val="accent6">
                    <a:alpha val="45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0416" y="1044832"/>
              <a:ext cx="8162376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DOCSIS 3.0 + 3.1</a:t>
              </a:r>
            </a:p>
            <a:p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Scale from 1 to 10 </a:t>
              </a:r>
              <a:r>
                <a:rPr lang="en-US" dirty="0" err="1" smtClean="0">
                  <a:solidFill>
                    <a:schemeClr val="bg2"/>
                  </a:solidFill>
                  <a:ea typeface="ＭＳ Ｐゴシック" pitchFamily="34" charset="-128"/>
                </a:rPr>
                <a:t>Gbps</a:t>
              </a:r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 downstream per SG </a:t>
              </a:r>
            </a:p>
            <a:p>
              <a:r>
                <a:rPr lang="en-US" dirty="0" smtClean="0">
                  <a:solidFill>
                    <a:schemeClr val="bg2"/>
                  </a:solidFill>
                  <a:ea typeface="ＭＳ Ｐゴシック" pitchFamily="34" charset="-128"/>
                </a:rPr>
                <a:t>100 to 200Gbps backhaul initially – more later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3185715" y="2200852"/>
            <a:ext cx="8233610" cy="1143000"/>
            <a:chOff x="339725" y="2225386"/>
            <a:chExt cx="8180820" cy="1143000"/>
          </a:xfrm>
        </p:grpSpPr>
        <p:sp>
          <p:nvSpPr>
            <p:cNvPr id="5" name="Rectangle 4"/>
            <p:cNvSpPr/>
            <p:nvPr/>
          </p:nvSpPr>
          <p:spPr>
            <a:xfrm>
              <a:off x="339725" y="2225386"/>
              <a:ext cx="8180820" cy="1143000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80000">
                  <a:schemeClr val="tx1">
                    <a:lumMod val="60000"/>
                    <a:lumOff val="40000"/>
                    <a:alpha val="45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4036" y="2322293"/>
              <a:ext cx="6401217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DOCSIS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IP and MPEG video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narrowcast and broadcast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3216496" y="3432751"/>
            <a:ext cx="8141271" cy="1143000"/>
            <a:chOff x="339725" y="3520786"/>
            <a:chExt cx="8180820" cy="1143000"/>
          </a:xfrm>
        </p:grpSpPr>
        <p:sp>
          <p:nvSpPr>
            <p:cNvPr id="7" name="Rectangle 6"/>
            <p:cNvSpPr/>
            <p:nvPr/>
          </p:nvSpPr>
          <p:spPr>
            <a:xfrm>
              <a:off x="339725" y="3520786"/>
              <a:ext cx="8180820" cy="1143000"/>
            </a:xfrm>
            <a:prstGeom prst="rect">
              <a:avLst/>
            </a:prstGeom>
            <a:gradFill>
              <a:gsLst>
                <a:gs pos="0">
                  <a:srgbClr val="7BCE4B"/>
                </a:gs>
                <a:gs pos="80000">
                  <a:srgbClr val="7BCE4B">
                    <a:alpha val="45000"/>
                  </a:srgb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612" y="3631210"/>
              <a:ext cx="7911768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Next </a:t>
              </a:r>
              <a:r>
                <a:rPr lang="en-US" dirty="0">
                  <a:solidFill>
                    <a:srgbClr val="FFFFFF"/>
                  </a:solidFill>
                  <a:ea typeface="ＭＳ Ｐゴシック" pitchFamily="34" charset="-128"/>
                </a:rPr>
                <a:t>generation </a:t>
              </a:r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silicon – processing, packet forwarding, DOCSIS 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High level of integration </a:t>
              </a:r>
            </a:p>
            <a:p>
              <a:r>
                <a:rPr lang="en-US" dirty="0">
                  <a:solidFill>
                    <a:srgbClr val="FFFFFF"/>
                  </a:solidFill>
                  <a:ea typeface="ＭＳ Ｐゴシック" pitchFamily="34" charset="-128"/>
                </a:rPr>
                <a:t>R</a:t>
              </a:r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educed cost per channel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16495" y="4654549"/>
            <a:ext cx="8141273" cy="1143000"/>
            <a:chOff x="339725" y="4797424"/>
            <a:chExt cx="8180820" cy="1143000"/>
          </a:xfrm>
        </p:grpSpPr>
        <p:sp>
          <p:nvSpPr>
            <p:cNvPr id="8" name="Rectangle 7"/>
            <p:cNvSpPr/>
            <p:nvPr/>
          </p:nvSpPr>
          <p:spPr>
            <a:xfrm>
              <a:off x="339725" y="4797424"/>
              <a:ext cx="8180820" cy="11430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0000">
                  <a:schemeClr val="accent4">
                    <a:alpha val="4500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24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7850" y="4949413"/>
              <a:ext cx="7661275" cy="923330"/>
            </a:xfrm>
            <a:prstGeom prst="rect">
              <a:avLst/>
            </a:prstGeom>
            <a:effectLst>
              <a:outerShdw blurRad="50800" dist="25400" dir="2700000">
                <a:srgbClr val="000000">
                  <a:alpha val="2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Integration 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Reduced combining</a:t>
              </a:r>
              <a:endParaRPr lang="en-US" dirty="0">
                <a:solidFill>
                  <a:srgbClr val="FFFFFF"/>
                </a:solidFill>
                <a:ea typeface="ＭＳ Ｐゴシック" pitchFamily="34" charset="-128"/>
              </a:endParaRPr>
            </a:p>
            <a:p>
              <a:r>
                <a:rPr lang="en-US" dirty="0" smtClean="0">
                  <a:solidFill>
                    <a:srgbClr val="FFFFFF"/>
                  </a:solidFill>
                  <a:ea typeface="ＭＳ Ｐゴシック" pitchFamily="34" charset="-128"/>
                </a:rPr>
                <a:t>Integrated optics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" y="6086152"/>
            <a:ext cx="11542448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Pentagon 19"/>
          <p:cNvSpPr/>
          <p:nvPr/>
        </p:nvSpPr>
        <p:spPr>
          <a:xfrm>
            <a:off x="446308" y="958274"/>
            <a:ext cx="2446999" cy="1108363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Capacity</a:t>
            </a:r>
          </a:p>
        </p:txBody>
      </p:sp>
      <p:sp>
        <p:nvSpPr>
          <p:cNvPr id="21" name="Pentagon 20"/>
          <p:cNvSpPr/>
          <p:nvPr/>
        </p:nvSpPr>
        <p:spPr>
          <a:xfrm>
            <a:off x="446309" y="2194023"/>
            <a:ext cx="2585508" cy="1108363"/>
          </a:xfrm>
          <a:prstGeom prst="homePlate">
            <a:avLst/>
          </a:prstGeom>
          <a:solidFill>
            <a:schemeClr val="tx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Convergence</a:t>
            </a:r>
          </a:p>
        </p:txBody>
      </p:sp>
      <p:sp>
        <p:nvSpPr>
          <p:cNvPr id="22" name="Pentagon 21"/>
          <p:cNvSpPr/>
          <p:nvPr/>
        </p:nvSpPr>
        <p:spPr>
          <a:xfrm>
            <a:off x="461698" y="3387436"/>
            <a:ext cx="2588587" cy="110836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Reduced costs</a:t>
            </a:r>
          </a:p>
        </p:txBody>
      </p:sp>
      <p:sp>
        <p:nvSpPr>
          <p:cNvPr id="23" name="Pentagon 22"/>
          <p:cNvSpPr/>
          <p:nvPr/>
        </p:nvSpPr>
        <p:spPr>
          <a:xfrm>
            <a:off x="446308" y="4682837"/>
            <a:ext cx="2724017" cy="110836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space &amp;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94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69" y="0"/>
            <a:ext cx="11037236" cy="8382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8734" y="1567567"/>
            <a:ext cx="10056748" cy="4625473"/>
          </a:xfrm>
        </p:spPr>
        <p:txBody>
          <a:bodyPr/>
          <a:lstStyle/>
          <a:p>
            <a:pPr>
              <a:buClrTx/>
            </a:pPr>
            <a:r>
              <a:rPr lang="en-US" sz="1800" dirty="0" smtClean="0">
                <a:latin typeface="+mn-lt"/>
              </a:rPr>
              <a:t>Why CCAP?</a:t>
            </a:r>
          </a:p>
          <a:p>
            <a:pPr>
              <a:buClrTx/>
            </a:pPr>
            <a:r>
              <a:rPr lang="en-US" sz="1800" dirty="0" smtClean="0">
                <a:latin typeface="+mn-lt"/>
              </a:rPr>
              <a:t>What is CCAP?</a:t>
            </a:r>
          </a:p>
          <a:p>
            <a:pPr>
              <a:buClrTx/>
            </a:pPr>
            <a:r>
              <a:rPr lang="en-US" sz="1800" dirty="0" smtClean="0">
                <a:latin typeface="+mn-lt"/>
              </a:rPr>
              <a:t>Differences </a:t>
            </a:r>
            <a:r>
              <a:rPr lang="en-US" sz="1800" dirty="0">
                <a:latin typeface="+mn-lt"/>
              </a:rPr>
              <a:t>to current CMTS</a:t>
            </a:r>
          </a:p>
          <a:p>
            <a:pPr>
              <a:buClrTx/>
            </a:pPr>
            <a:r>
              <a:rPr lang="en-US" sz="1800" dirty="0">
                <a:latin typeface="+mn-lt"/>
              </a:rPr>
              <a:t>CCAP </a:t>
            </a:r>
            <a:r>
              <a:rPr lang="en-US" sz="1800" dirty="0" smtClean="0">
                <a:latin typeface="+mn-lt"/>
              </a:rPr>
              <a:t>components &amp; implementation</a:t>
            </a:r>
            <a:endParaRPr lang="en-US" sz="1800" dirty="0">
              <a:latin typeface="+mn-lt"/>
            </a:endParaRPr>
          </a:p>
          <a:p>
            <a:pPr>
              <a:buClrTx/>
            </a:pPr>
            <a:r>
              <a:rPr lang="en-US" sz="1800" dirty="0" smtClean="0">
                <a:latin typeface="+mn-lt"/>
              </a:rPr>
              <a:t>Distributed CCAP / Remote </a:t>
            </a:r>
            <a:r>
              <a:rPr lang="en-US" sz="1800" dirty="0">
                <a:latin typeface="+mn-lt"/>
              </a:rPr>
              <a:t>PHY</a:t>
            </a:r>
          </a:p>
          <a:p>
            <a:pPr>
              <a:buClrTx/>
            </a:pPr>
            <a:r>
              <a:rPr lang="en-US" sz="1800" dirty="0" smtClean="0">
                <a:latin typeface="+mn-lt"/>
              </a:rPr>
              <a:t>NFV &amp; Virtualized CCAP</a:t>
            </a:r>
          </a:p>
          <a:p>
            <a:pPr marL="342900" indent="-342900">
              <a:buClrTx/>
            </a:pPr>
            <a:endParaRPr lang="en-US" sz="1800" dirty="0" smtClean="0">
              <a:latin typeface="+mn-lt"/>
            </a:endParaRPr>
          </a:p>
          <a:p>
            <a:pPr marL="342900" indent="-342900">
              <a:buClrTx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913657"/>
      </p:ext>
    </p:extLst>
  </p:cSld>
  <p:clrMapOvr>
    <a:masterClrMapping/>
  </p:clrMapOvr>
  <p:transition advTm="59008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27136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CCAP &amp; Remote </a:t>
            </a:r>
            <a:r>
              <a:rPr lang="en-US" dirty="0" err="1" smtClean="0"/>
              <a:t>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2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Remote </a:t>
            </a:r>
            <a:r>
              <a:rPr lang="en-US" dirty="0" err="1" smtClean="0"/>
              <a:t>Phy</a:t>
            </a:r>
            <a:r>
              <a:rPr lang="en-US" dirty="0" smtClean="0"/>
              <a:t> Goals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048" y="1447110"/>
            <a:ext cx="553228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Remove RF from head end / hub</a:t>
            </a:r>
          </a:p>
          <a:p>
            <a:pPr marL="285750" indent="-285750">
              <a:buFont typeface="Arial"/>
              <a:buChar char="•"/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Replace analog fiber from hub to node with digital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Leverage Ethernet / PON and digital optics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endParaRPr lang="en-US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Extend IP networking to the node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Simplify operations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Keep the node as simple as possible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Keep the complex s/w central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4337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03300" y="1841500"/>
            <a:ext cx="33401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203615"/>
            <a:ext cx="11438252" cy="838200"/>
          </a:xfrm>
        </p:spPr>
        <p:txBody>
          <a:bodyPr/>
          <a:lstStyle/>
          <a:p>
            <a:r>
              <a:rPr lang="en-US" dirty="0" smtClean="0"/>
              <a:t>CCAP with Centralized PHY</a:t>
            </a: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702141" y="2194775"/>
            <a:ext cx="6604159" cy="1539025"/>
          </a:xfrm>
          <a:prstGeom prst="rect">
            <a:avLst/>
          </a:prstGeom>
        </p:spPr>
        <p:txBody>
          <a:bodyPr lIns="121899" tIns="60949" rIns="121899" bIns="60949">
            <a:normAutofit/>
          </a:bodyPr>
          <a:lstStyle>
            <a:lvl1pPr marL="171473" indent="-171473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360000" indent="-216000" algn="l" defTabSz="685891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432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504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576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864000" indent="-171473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00" indent="-171450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indent="0" algn="l" defTabSz="68589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>
                <a:solidFill>
                  <a:schemeClr val="bg1"/>
                </a:solidFill>
              </a:rPr>
              <a:t>In a I-CCAP, the CMTS and EQAM share a common </a:t>
            </a:r>
            <a:r>
              <a:rPr lang="en-US" sz="1800" dirty="0" smtClean="0">
                <a:solidFill>
                  <a:schemeClr val="bg1"/>
                </a:solidFill>
              </a:rPr>
              <a:t>PHY</a:t>
            </a:r>
          </a:p>
          <a:p>
            <a:pPr>
              <a:buClrTx/>
            </a:pPr>
            <a:r>
              <a:rPr lang="en-US" sz="1800" dirty="0" smtClean="0">
                <a:solidFill>
                  <a:schemeClr val="bg1"/>
                </a:solidFill>
              </a:rPr>
              <a:t>PHY provides digital to analog conversion</a:t>
            </a:r>
          </a:p>
          <a:p>
            <a:pPr>
              <a:buClrTx/>
            </a:pPr>
            <a:r>
              <a:rPr lang="en-US" sz="1800" dirty="0" smtClean="0">
                <a:solidFill>
                  <a:schemeClr val="bg1"/>
                </a:solidFill>
              </a:rPr>
              <a:t>Clock is local to the CCAP platform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08100" y="2108200"/>
            <a:ext cx="3468078" cy="2349500"/>
            <a:chOff x="6019800" y="3124200"/>
            <a:chExt cx="3468078" cy="2349500"/>
          </a:xfrm>
        </p:grpSpPr>
        <p:sp>
          <p:nvSpPr>
            <p:cNvPr id="6" name="Rounded Rectangle 5"/>
            <p:cNvSpPr/>
            <p:nvPr/>
          </p:nvSpPr>
          <p:spPr>
            <a:xfrm>
              <a:off x="6019800" y="3124200"/>
              <a:ext cx="1193800" cy="101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DOCSIS 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L2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MAC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2200" y="3124200"/>
              <a:ext cx="1257300" cy="101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Common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L1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PHY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70600" y="4457700"/>
              <a:ext cx="1193800" cy="101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Video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L2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MAC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>
              <a:stCxn id="6" idx="3"/>
              <a:endCxn id="7" idx="1"/>
            </p:cNvCxnSpPr>
            <p:nvPr/>
          </p:nvCxnSpPr>
          <p:spPr>
            <a:xfrm>
              <a:off x="7213600" y="3632200"/>
              <a:ext cx="22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64400" y="4959350"/>
              <a:ext cx="825500" cy="63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2"/>
            </p:cNvCxnSpPr>
            <p:nvPr/>
          </p:nvCxnSpPr>
          <p:spPr>
            <a:xfrm flipH="1" flipV="1">
              <a:off x="8070850" y="4140200"/>
              <a:ext cx="12700" cy="838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05850" y="3613150"/>
              <a:ext cx="6921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8197850" y="4775200"/>
              <a:ext cx="704850" cy="6667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3250" y="4927600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clock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29700" y="3657600"/>
              <a:ext cx="458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RF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17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29300" y="1384300"/>
            <a:ext cx="43180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93700" y="1422400"/>
            <a:ext cx="4292600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9" y="89315"/>
            <a:ext cx="11438252" cy="838200"/>
          </a:xfrm>
        </p:spPr>
        <p:txBody>
          <a:bodyPr/>
          <a:lstStyle/>
          <a:p>
            <a:r>
              <a:rPr lang="en-US" dirty="0" smtClean="0"/>
              <a:t>CCAP with </a:t>
            </a:r>
            <a:r>
              <a:rPr lang="en-US" dirty="0"/>
              <a:t>R</a:t>
            </a:r>
            <a:r>
              <a:rPr lang="en-US" dirty="0" smtClean="0"/>
              <a:t>emote PHY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0700" y="1676400"/>
            <a:ext cx="1193800" cy="1016000"/>
          </a:xfrm>
          <a:prstGeom prst="roundRect">
            <a:avLst/>
          </a:prstGeom>
          <a:solidFill>
            <a:srgbClr val="6DB34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L2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3100" y="1676400"/>
            <a:ext cx="1257300" cy="101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Remote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PHY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" y="3009900"/>
            <a:ext cx="1193800" cy="1016000"/>
          </a:xfrm>
          <a:prstGeom prst="roundRect">
            <a:avLst/>
          </a:prstGeom>
          <a:solidFill>
            <a:srgbClr val="6DB34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Video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L2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/>
        </p:nvCxnSpPr>
        <p:spPr>
          <a:xfrm>
            <a:off x="1714500" y="2184400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5300" y="3511550"/>
            <a:ext cx="82550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2"/>
          </p:cNvCxnSpPr>
          <p:nvPr/>
        </p:nvCxnSpPr>
        <p:spPr>
          <a:xfrm flipH="1" flipV="1">
            <a:off x="2571750" y="2692400"/>
            <a:ext cx="12700" cy="83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19" idx="1"/>
          </p:cNvCxnSpPr>
          <p:nvPr/>
        </p:nvCxnSpPr>
        <p:spPr>
          <a:xfrm>
            <a:off x="3200400" y="2184400"/>
            <a:ext cx="4025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714750" y="3340100"/>
            <a:ext cx="704850" cy="666750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740150" y="34925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clock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3800" y="1803400"/>
            <a:ext cx="663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DEPI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UEPI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6300" y="1676400"/>
            <a:ext cx="1193800" cy="1016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Remote PHY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8700" y="1676400"/>
            <a:ext cx="1257300" cy="1016000"/>
          </a:xfrm>
          <a:prstGeom prst="roundRect">
            <a:avLst/>
          </a:prstGeom>
          <a:solidFill>
            <a:srgbClr val="6DB344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Common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L1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PHY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>
            <a:stCxn id="19" idx="3"/>
            <a:endCxn id="20" idx="1"/>
          </p:cNvCxnSpPr>
          <p:nvPr/>
        </p:nvCxnSpPr>
        <p:spPr>
          <a:xfrm>
            <a:off x="8420100" y="2184400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912350" y="2190750"/>
            <a:ext cx="692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03950" y="3340100"/>
            <a:ext cx="704850" cy="666750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229350" y="34925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clock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36200" y="2235200"/>
            <a:ext cx="45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454400" y="1866900"/>
            <a:ext cx="1117600" cy="6223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Ethernet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18200" y="1892300"/>
            <a:ext cx="1117600" cy="6223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Ethernet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7" name="Straight Connector 36"/>
          <p:cNvCxnSpPr>
            <a:endCxn id="32" idx="2"/>
          </p:cNvCxnSpPr>
          <p:nvPr/>
        </p:nvCxnSpPr>
        <p:spPr>
          <a:xfrm flipV="1">
            <a:off x="4413250" y="3673475"/>
            <a:ext cx="1790700" cy="31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6"/>
          <p:cNvSpPr txBox="1">
            <a:spLocks/>
          </p:cNvSpPr>
          <p:nvPr/>
        </p:nvSpPr>
        <p:spPr>
          <a:xfrm>
            <a:off x="584041" y="4861775"/>
            <a:ext cx="10969943" cy="10818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The CCAP PHY chip is remotely located and connected over Ethernet</a:t>
            </a:r>
          </a:p>
          <a:p>
            <a:pPr>
              <a:buClrTx/>
            </a:pPr>
            <a:r>
              <a:rPr lang="en-US" sz="1800" dirty="0" smtClean="0"/>
              <a:t>Digital to analog occurs in the Remote PHY node</a:t>
            </a:r>
          </a:p>
          <a:p>
            <a:pPr>
              <a:buClrTx/>
            </a:pPr>
            <a:r>
              <a:rPr lang="en-US" sz="1800" dirty="0" smtClean="0"/>
              <a:t>Remote DTI manages transfer of time and frequency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4965700" y="3657600"/>
            <a:ext cx="73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R-DTI</a:t>
            </a:r>
          </a:p>
        </p:txBody>
      </p:sp>
    </p:spTree>
    <p:extLst>
      <p:ext uri="{BB962C8B-B14F-4D97-AF65-F5344CB8AC3E}">
        <p14:creationId xmlns:p14="http://schemas.microsoft.com/office/powerpoint/2010/main" val="1430666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 flipV="1">
            <a:off x="2616200" y="2724150"/>
            <a:ext cx="48260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2222500"/>
            <a:ext cx="1536700" cy="9525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153650" y="2609850"/>
            <a:ext cx="692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9" y="0"/>
            <a:ext cx="11438252" cy="838200"/>
          </a:xfrm>
        </p:spPr>
        <p:txBody>
          <a:bodyPr/>
          <a:lstStyle/>
          <a:p>
            <a:r>
              <a:rPr lang="en-US" dirty="0" smtClean="0"/>
              <a:t>Fiber Deeper &amp; Remote PHY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98800" y="1701800"/>
            <a:ext cx="1193800" cy="2070100"/>
          </a:xfrm>
          <a:prstGeom prst="roundRect">
            <a:avLst/>
          </a:prstGeom>
          <a:solidFill>
            <a:srgbClr val="0096D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CCAP Core</a:t>
            </a:r>
          </a:p>
          <a:p>
            <a:pPr algn="ctr"/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L2 and above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17000" y="2298700"/>
            <a:ext cx="12065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CM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6700" y="2184400"/>
            <a:ext cx="1193800" cy="1016000"/>
          </a:xfrm>
          <a:prstGeom prst="roundRect">
            <a:avLst/>
          </a:prstGeom>
          <a:solidFill>
            <a:srgbClr val="0096D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CCAP Remote PHY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6600" y="1447800"/>
            <a:ext cx="2279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Remote PHY Signaling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5945" y="4179959"/>
            <a:ext cx="612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Adapts CCAP to an HFC plant that contains digital fiber instead of linear fiber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DOCSIS signaling remains end-to-end</a:t>
            </a:r>
          </a:p>
        </p:txBody>
      </p:sp>
      <p:pic>
        <p:nvPicPr>
          <p:cNvPr id="3" name="Picture 2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2249292"/>
            <a:ext cx="1146556" cy="702187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7835900" y="2413000"/>
            <a:ext cx="1155700" cy="495300"/>
          </a:xfrm>
          <a:prstGeom prst="left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oax</a:t>
            </a:r>
          </a:p>
        </p:txBody>
      </p:sp>
      <p:sp>
        <p:nvSpPr>
          <p:cNvPr id="19" name="Left-Right Arrow 18"/>
          <p:cNvSpPr/>
          <p:nvPr/>
        </p:nvSpPr>
        <p:spPr>
          <a:xfrm>
            <a:off x="4318000" y="2489200"/>
            <a:ext cx="2273300" cy="495300"/>
          </a:xfrm>
          <a:prstGeom prst="left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Fiber (IP)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00" y="4127500"/>
            <a:ext cx="17018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PacketCable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73500" y="4127500"/>
            <a:ext cx="17018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Policy Server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57500" y="4914900"/>
            <a:ext cx="1701800" cy="635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DOCSIS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Provisioning</a:t>
            </a:r>
          </a:p>
        </p:txBody>
      </p:sp>
      <p:cxnSp>
        <p:nvCxnSpPr>
          <p:cNvPr id="29" name="Straight Connector 28"/>
          <p:cNvCxnSpPr>
            <a:stCxn id="6" idx="2"/>
            <a:endCxn id="23" idx="0"/>
          </p:cNvCxnSpPr>
          <p:nvPr/>
        </p:nvCxnSpPr>
        <p:spPr>
          <a:xfrm>
            <a:off x="3695700" y="3771900"/>
            <a:ext cx="12700" cy="1143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22" idx="0"/>
          </p:cNvCxnSpPr>
          <p:nvPr/>
        </p:nvCxnSpPr>
        <p:spPr>
          <a:xfrm>
            <a:off x="3695700" y="3771900"/>
            <a:ext cx="1028700" cy="35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" idx="2"/>
          </p:cNvCxnSpPr>
          <p:nvPr/>
        </p:nvCxnSpPr>
        <p:spPr>
          <a:xfrm flipV="1">
            <a:off x="2717800" y="3771900"/>
            <a:ext cx="977900" cy="368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013200" y="1447800"/>
            <a:ext cx="3200400" cy="127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0900" y="1460500"/>
            <a:ext cx="12700" cy="7112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25900" y="1473200"/>
            <a:ext cx="0" cy="2540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29000" y="1104900"/>
            <a:ext cx="6159500" cy="127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7" idx="0"/>
          </p:cNvCxnSpPr>
          <p:nvPr/>
        </p:nvCxnSpPr>
        <p:spPr>
          <a:xfrm>
            <a:off x="9601200" y="1104900"/>
            <a:ext cx="19050" cy="11938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41700" y="1104900"/>
            <a:ext cx="0" cy="609600"/>
          </a:xfrm>
          <a:prstGeom prst="line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832600" y="812800"/>
            <a:ext cx="1872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DOCSIS Signaling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62100" y="2540000"/>
            <a:ext cx="96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Internet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9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Remote </a:t>
            </a:r>
            <a:r>
              <a:rPr lang="en-US" dirty="0" err="1" smtClean="0"/>
              <a:t>Phy</a:t>
            </a:r>
            <a:r>
              <a:rPr lang="en-US" dirty="0" smtClean="0"/>
              <a:t> Impact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2916" y="1478860"/>
            <a:ext cx="5532284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Remove RF from head end / hub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Replace analog fiber from hub to node with digital</a:t>
            </a: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Leverage Ethernet / PON and digital optics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buClr>
                <a:schemeClr val="bg1"/>
              </a:buClr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endParaRPr lang="en-US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rgbClr val="FF0000"/>
                </a:solidFill>
                <a:ea typeface="ＭＳ Ｐゴシック" charset="-128"/>
              </a:rPr>
              <a:t>Extend IP networking to the node</a:t>
            </a:r>
          </a:p>
          <a:p>
            <a:pPr>
              <a:buClr>
                <a:schemeClr val="bg1"/>
              </a:buClr>
              <a:defRPr/>
            </a:pPr>
            <a:endParaRPr lang="nl-BE" kern="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285750" indent="-285750">
              <a:buClr>
                <a:schemeClr val="bg1"/>
              </a:buClr>
              <a:buFont typeface="Arial"/>
              <a:buChar char="•"/>
              <a:defRPr/>
            </a:pPr>
            <a:r>
              <a:rPr lang="nl-BE" kern="0" dirty="0" smtClean="0">
                <a:solidFill>
                  <a:srgbClr val="FF0000"/>
                </a:solidFill>
                <a:ea typeface="ＭＳ Ｐゴシック" charset="-128"/>
              </a:rPr>
              <a:t>Enabler for virtualization</a:t>
            </a:r>
          </a:p>
          <a:p>
            <a:pPr>
              <a:buClr>
                <a:schemeClr val="bg1"/>
              </a:buCl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20627" y="1184691"/>
            <a:ext cx="5130800" cy="4163815"/>
            <a:chOff x="3327400" y="1460916"/>
            <a:chExt cx="5130800" cy="4163815"/>
          </a:xfrm>
        </p:grpSpPr>
        <p:sp>
          <p:nvSpPr>
            <p:cNvPr id="8" name="Rounded Rectangle 7"/>
            <p:cNvSpPr/>
            <p:nvPr/>
          </p:nvSpPr>
          <p:spPr>
            <a:xfrm>
              <a:off x="4686300" y="14609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94300" y="3111916"/>
              <a:ext cx="1435099" cy="7996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CCAP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664200" y="1917700"/>
              <a:ext cx="25400" cy="11303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02300" y="4089400"/>
              <a:ext cx="0" cy="7874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445000" y="35179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27400" y="3492500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33147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146800" y="4076700"/>
              <a:ext cx="12700" cy="7493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77100" y="33020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05500" y="22352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Video and data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743700" y="34671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18150" y="4978400"/>
              <a:ext cx="1212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Optics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095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Network Function Virtualization</a:t>
            </a:r>
            <a:br>
              <a:rPr lang="en-US" dirty="0" smtClean="0"/>
            </a:br>
            <a:r>
              <a:rPr lang="en-US" dirty="0" smtClean="0"/>
              <a:t> &amp; Virtual CCAP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85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40" y="-190500"/>
            <a:ext cx="10974211" cy="1143000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NFV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79522" y="574826"/>
            <a:ext cx="3250353" cy="2912688"/>
            <a:chOff x="7312324" y="2724150"/>
            <a:chExt cx="1907876" cy="2184516"/>
          </a:xfrm>
        </p:grpSpPr>
        <p:grpSp>
          <p:nvGrpSpPr>
            <p:cNvPr id="7" name="Group 6"/>
            <p:cNvGrpSpPr/>
            <p:nvPr/>
          </p:nvGrpSpPr>
          <p:grpSpPr>
            <a:xfrm>
              <a:off x="7317668" y="2724150"/>
              <a:ext cx="1902532" cy="2184516"/>
              <a:chOff x="7791516" y="1939727"/>
              <a:chExt cx="3121141" cy="4766795"/>
            </a:xfrm>
          </p:grpSpPr>
          <p:pic>
            <p:nvPicPr>
              <p:cNvPr id="74" name="Picture 73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1516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5" name="Picture 74" descr="UCS-Rack-Cohabitation-1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65154" y="1939727"/>
                <a:ext cx="801812" cy="4766795"/>
              </a:xfrm>
              <a:prstGeom prst="rect">
                <a:avLst/>
              </a:prstGeom>
            </p:spPr>
          </p:pic>
          <p:pic>
            <p:nvPicPr>
              <p:cNvPr id="76" name="Picture 75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15188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7" name="Picture 76" descr="UCS-Rack-Cohabitation-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65777" y="1939727"/>
                <a:ext cx="798867" cy="4749283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7312324" y="2729251"/>
              <a:ext cx="1877984" cy="2155330"/>
            </a:xfrm>
            <a:prstGeom prst="rect">
              <a:avLst/>
            </a:prstGeom>
            <a:solidFill>
              <a:schemeClr val="accent3">
                <a:lumMod val="10000"/>
                <a:alpha val="49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78349" y="3276305"/>
              <a:ext cx="1748942" cy="206397"/>
              <a:chOff x="8255471" y="2419353"/>
              <a:chExt cx="2829129" cy="37203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NAT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Firewall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SBC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err="1" smtClean="0">
                      <a:solidFill>
                        <a:srgbClr val="FFFFFF"/>
                      </a:solidFill>
                    </a:rPr>
                    <a:t>dDOS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7378349" y="3576458"/>
              <a:ext cx="1748942" cy="206397"/>
              <a:chOff x="8255471" y="2419353"/>
              <a:chExt cx="2829129" cy="37203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60" name="Rectangle 59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Virus Scan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58" name="Rectangle 57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IPS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Rectangle 58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DPI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Rectangle 56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54" name="Rectangle 53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CGN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7378349" y="3876611"/>
              <a:ext cx="1748942" cy="206397"/>
              <a:chOff x="8255471" y="2419353"/>
              <a:chExt cx="2829129" cy="37203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Portal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PCRF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DNS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DHCP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7378349" y="4176764"/>
              <a:ext cx="1748942" cy="206397"/>
              <a:chOff x="8255471" y="2419353"/>
              <a:chExt cx="2829129" cy="37203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BRAS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SDN Ctrl.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err="1" smtClean="0">
                      <a:solidFill>
                        <a:srgbClr val="FFFFFF"/>
                      </a:solidFill>
                    </a:rPr>
                    <a:t>RaaS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Rectangle 32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WLC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7378349" y="4476916"/>
              <a:ext cx="1748942" cy="206397"/>
              <a:chOff x="8255471" y="2419353"/>
              <a:chExt cx="2829129" cy="37203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WAAS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CDN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>
                      <a:solidFill>
                        <a:srgbClr val="FFFFFF"/>
                      </a:solidFill>
                    </a:rPr>
                    <a:t>Caching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18" name="Rectangle 17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NMS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9" name="Group 78"/>
          <p:cNvGrpSpPr/>
          <p:nvPr/>
        </p:nvGrpSpPr>
        <p:grpSpPr>
          <a:xfrm>
            <a:off x="2833091" y="778028"/>
            <a:ext cx="2485955" cy="2489215"/>
            <a:chOff x="5224046" y="2531021"/>
            <a:chExt cx="3832159" cy="3755348"/>
          </a:xfrm>
        </p:grpSpPr>
        <p:pic>
          <p:nvPicPr>
            <p:cNvPr id="80" name="Picture 79" descr="Original_and_100_Genuine_Cisco_Firewall_ASA5520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500" b="67969" l="3375" r="94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" t="31956" r="4580" b="31548"/>
            <a:stretch/>
          </p:blipFill>
          <p:spPr>
            <a:xfrm>
              <a:off x="6859129" y="2531021"/>
              <a:ext cx="1477988" cy="470126"/>
            </a:xfrm>
            <a:prstGeom prst="rect">
              <a:avLst/>
            </a:prstGeom>
          </p:spPr>
        </p:pic>
        <p:pic>
          <p:nvPicPr>
            <p:cNvPr id="81" name="Picture 80" descr="7300fam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0" t="24693" r="8937" b="23196"/>
            <a:stretch/>
          </p:blipFill>
          <p:spPr>
            <a:xfrm>
              <a:off x="5278494" y="3807783"/>
              <a:ext cx="1058274" cy="536695"/>
            </a:xfrm>
            <a:prstGeom prst="rect">
              <a:avLst/>
            </a:prstGeom>
          </p:spPr>
        </p:pic>
        <p:pic>
          <p:nvPicPr>
            <p:cNvPr id="82" name="Picture 81" descr="ASR5500-large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00" b="95800" l="17500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4" t="4702" r="17649" b="3917"/>
            <a:stretch/>
          </p:blipFill>
          <p:spPr>
            <a:xfrm>
              <a:off x="7566960" y="5121785"/>
              <a:ext cx="585163" cy="1036982"/>
            </a:xfrm>
            <a:prstGeom prst="rect">
              <a:avLst/>
            </a:prstGeom>
          </p:spPr>
        </p:pic>
        <p:pic>
          <p:nvPicPr>
            <p:cNvPr id="83" name="Picture 82" descr="cisco-pregdd-aplnc-k9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3250" r="96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3" b="36055"/>
            <a:stretch/>
          </p:blipFill>
          <p:spPr>
            <a:xfrm>
              <a:off x="7001802" y="4578693"/>
              <a:ext cx="2054403" cy="409575"/>
            </a:xfrm>
            <a:prstGeom prst="rect">
              <a:avLst/>
            </a:prstGeom>
          </p:spPr>
        </p:pic>
        <p:pic>
          <p:nvPicPr>
            <p:cNvPr id="84" name="Picture 83" descr="Cisco_SCE_1000_S_4bf7c10a1d25e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0091" b="79027" l="4167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" t="30629" r="4906" b="20198"/>
            <a:stretch/>
          </p:blipFill>
          <p:spPr>
            <a:xfrm>
              <a:off x="5224046" y="2761094"/>
              <a:ext cx="1425520" cy="421586"/>
            </a:xfrm>
            <a:prstGeom prst="rect">
              <a:avLst/>
            </a:prstGeom>
          </p:spPr>
        </p:pic>
        <p:pic>
          <p:nvPicPr>
            <p:cNvPr id="85" name="Picture 84" descr="CFC84923-BC7C-481E-AE77-2E511564D3E5.jp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8" t="27340" r="11114" b="28211"/>
            <a:stretch/>
          </p:blipFill>
          <p:spPr>
            <a:xfrm>
              <a:off x="5641417" y="5626408"/>
              <a:ext cx="1487929" cy="659961"/>
            </a:xfrm>
            <a:prstGeom prst="rect">
              <a:avLst/>
            </a:prstGeom>
          </p:spPr>
        </p:pic>
        <p:pic>
          <p:nvPicPr>
            <p:cNvPr id="86" name="Picture 85" descr="116059.jp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38" b="35293"/>
            <a:stretch/>
          </p:blipFill>
          <p:spPr>
            <a:xfrm>
              <a:off x="6464351" y="3267680"/>
              <a:ext cx="1951648" cy="586824"/>
            </a:xfrm>
            <a:prstGeom prst="rect">
              <a:avLst/>
            </a:prstGeom>
          </p:spPr>
        </p:pic>
        <p:pic>
          <p:nvPicPr>
            <p:cNvPr id="87" name="Picture 86" descr="Cisco_AIR-WLC2106-K9.jp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8485" b="70303" l="4091" r="972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9" b="28013"/>
            <a:stretch/>
          </p:blipFill>
          <p:spPr>
            <a:xfrm>
              <a:off x="5295069" y="4750417"/>
              <a:ext cx="1621105" cy="541862"/>
            </a:xfrm>
            <a:prstGeom prst="rect">
              <a:avLst/>
            </a:prstGeom>
          </p:spPr>
        </p:pic>
        <p:pic>
          <p:nvPicPr>
            <p:cNvPr id="88" name="Picture 87" descr="33-120-080-S01.jpe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6000" b="96000" l="4000" r="96667">
                          <a14:foregroundMark x1="58000" y1="96444" x2="58000" y2="96444"/>
                          <a14:foregroundMark x1="27333" y1="16000" x2="27333" y2="1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1" t="43210" r="3471" b="41358"/>
            <a:stretch/>
          </p:blipFill>
          <p:spPr>
            <a:xfrm>
              <a:off x="7058543" y="4111065"/>
              <a:ext cx="1684563" cy="209510"/>
            </a:xfrm>
            <a:prstGeom prst="rect">
              <a:avLst/>
            </a:prstGeom>
          </p:spPr>
        </p:pic>
      </p:grpSp>
      <p:sp>
        <p:nvSpPr>
          <p:cNvPr id="89" name="Right Arrow 88"/>
          <p:cNvSpPr/>
          <p:nvPr/>
        </p:nvSpPr>
        <p:spPr>
          <a:xfrm>
            <a:off x="5474003" y="1590827"/>
            <a:ext cx="711015" cy="52115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 smtClean="0"/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364280" y="3898900"/>
            <a:ext cx="7509978" cy="2531944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Concept</a:t>
            </a:r>
            <a:endParaRPr lang="en-US" sz="1800" dirty="0">
              <a:solidFill>
                <a:schemeClr val="bg1"/>
              </a:solidFill>
            </a:endParaRPr>
          </a:p>
          <a:p>
            <a:pPr marL="192881" lvl="1"/>
            <a:r>
              <a:rPr lang="en-GB" sz="1800" b="0" dirty="0"/>
              <a:t>Leverage data centre tools and technology</a:t>
            </a:r>
          </a:p>
          <a:p>
            <a:pPr marL="192881" lvl="1" indent="0">
              <a:buNone/>
            </a:pPr>
            <a:r>
              <a:rPr lang="en-US" sz="1800" b="0" dirty="0" smtClean="0"/>
              <a:t>Run network functions in VMs in data centers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Enablers</a:t>
            </a:r>
            <a:endParaRPr lang="en-US" sz="1800" dirty="0">
              <a:solidFill>
                <a:schemeClr val="bg1"/>
              </a:solidFill>
            </a:endParaRPr>
          </a:p>
          <a:p>
            <a:pPr marL="192881" lvl="1"/>
            <a:r>
              <a:rPr lang="en-GB" sz="1800" b="0" dirty="0"/>
              <a:t>Hypervisor and cloud computing technology</a:t>
            </a:r>
          </a:p>
          <a:p>
            <a:pPr marL="192881" lvl="1"/>
            <a:r>
              <a:rPr lang="en-GB" sz="1800" b="0" dirty="0"/>
              <a:t>Improving x86 h/w performance </a:t>
            </a:r>
          </a:p>
          <a:p>
            <a:pPr marL="192881" lvl="1" indent="0">
              <a:buNone/>
            </a:pPr>
            <a:endParaRPr lang="en-GB" sz="1800" b="0" dirty="0"/>
          </a:p>
        </p:txBody>
      </p:sp>
      <p:sp>
        <p:nvSpPr>
          <p:cNvPr id="91" name="Content Placeholder 2"/>
          <p:cNvSpPr>
            <a:spLocks noGrp="1"/>
          </p:cNvSpPr>
          <p:nvPr>
            <p:ph idx="1"/>
          </p:nvPr>
        </p:nvSpPr>
        <p:spPr>
          <a:xfrm>
            <a:off x="7326506" y="3848099"/>
            <a:ext cx="4712840" cy="2226251"/>
          </a:xfrm>
        </p:spPr>
        <p:txBody>
          <a:bodyPr/>
          <a:lstStyle/>
          <a:p>
            <a:r>
              <a:rPr lang="en-GB" sz="1800" dirty="0" smtClean="0">
                <a:solidFill>
                  <a:srgbClr val="FFFFFF"/>
                </a:solidFill>
              </a:rPr>
              <a:t>Value </a:t>
            </a:r>
            <a:r>
              <a:rPr lang="en-GB" sz="1800" dirty="0">
                <a:solidFill>
                  <a:srgbClr val="FFFFFF"/>
                </a:solidFill>
              </a:rPr>
              <a:t>Proposition</a:t>
            </a:r>
          </a:p>
          <a:p>
            <a:pPr marL="192881" lvl="1"/>
            <a:r>
              <a:rPr lang="en-GB" sz="1800" b="0" dirty="0">
                <a:solidFill>
                  <a:srgbClr val="FFFFFF"/>
                </a:solidFill>
              </a:rPr>
              <a:t>Shorter innovation cycle</a:t>
            </a:r>
          </a:p>
          <a:p>
            <a:pPr marL="192881" lvl="1"/>
            <a:r>
              <a:rPr lang="en-GB" sz="1800" b="0" dirty="0">
                <a:solidFill>
                  <a:srgbClr val="FFFFFF"/>
                </a:solidFill>
              </a:rPr>
              <a:t>Improved service agility</a:t>
            </a:r>
          </a:p>
          <a:p>
            <a:pPr marL="192881" lvl="1"/>
            <a:r>
              <a:rPr lang="en-GB" sz="1800" b="0" dirty="0">
                <a:solidFill>
                  <a:srgbClr val="FFFFFF"/>
                </a:solidFill>
              </a:rPr>
              <a:t>Reduction in CAPEX and </a:t>
            </a:r>
            <a:r>
              <a:rPr lang="en-GB" sz="1800" b="0" dirty="0" smtClean="0">
                <a:solidFill>
                  <a:srgbClr val="FFFFFF"/>
                </a:solidFill>
              </a:rPr>
              <a:t>OPEX</a:t>
            </a:r>
            <a:endParaRPr lang="en-GB" sz="1800" dirty="0" smtClean="0">
              <a:solidFill>
                <a:srgbClr val="FFFFFF"/>
              </a:solidFill>
            </a:endParaRPr>
          </a:p>
          <a:p>
            <a:r>
              <a:rPr lang="en-GB" sz="1800" dirty="0" smtClean="0">
                <a:solidFill>
                  <a:srgbClr val="FFFFFF"/>
                </a:solidFill>
              </a:rPr>
              <a:t>Applications</a:t>
            </a:r>
            <a:endParaRPr lang="en-GB" sz="1800" dirty="0">
              <a:solidFill>
                <a:srgbClr val="FFFFFF"/>
              </a:solidFill>
            </a:endParaRPr>
          </a:p>
          <a:p>
            <a:pPr marL="192881" lvl="1" indent="0">
              <a:buNone/>
            </a:pPr>
            <a:r>
              <a:rPr lang="en-GB" sz="1800" b="0" dirty="0" smtClean="0">
                <a:solidFill>
                  <a:srgbClr val="FFFFFF"/>
                </a:solidFill>
              </a:rPr>
              <a:t>CCAP?</a:t>
            </a:r>
            <a:endParaRPr lang="en-GB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9895" y="-167358"/>
            <a:ext cx="11543628" cy="971709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vCCAP</a:t>
            </a:r>
            <a:r>
              <a:rPr lang="en-US" sz="360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? </a:t>
            </a:r>
            <a:endParaRPr lang="en-US" sz="3600" dirty="0"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1173" y="1178451"/>
            <a:ext cx="819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W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ith Remote PHY</a:t>
            </a: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lvl="1"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CCAP -&gt; CCAP core + Remote PHY</a:t>
            </a:r>
          </a:p>
          <a:p>
            <a:pPr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With no RF interfaces CCAP core is a canditate for virtualization</a:t>
            </a:r>
            <a:endParaRPr lang="en-US" kern="0" dirty="0">
              <a:solidFill>
                <a:schemeClr val="bg1"/>
              </a:solidFill>
              <a:ea typeface="ＭＳ Ｐゴシック" charset="-128"/>
            </a:endParaRPr>
          </a:p>
          <a:p>
            <a:pPr lvl="1"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vCCAP runs in VM on standard server platform with Ethernet interfaces</a:t>
            </a:r>
          </a:p>
          <a:p>
            <a:pP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CCAP = CMTS +EQAM</a:t>
            </a:r>
          </a:p>
          <a:p>
            <a:pPr lvl="1"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vCCAP is actually vCMTS + vEQAM</a:t>
            </a:r>
          </a:p>
          <a:p>
            <a:pP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0" lvl="1"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0" lvl="1">
              <a:defRPr/>
            </a:pP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CCAP </a:t>
            </a: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becomes vCMTS +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vEQAM + R-PHY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5395" y="3332691"/>
            <a:ext cx="2846947" cy="2804359"/>
            <a:chOff x="7312324" y="2724150"/>
            <a:chExt cx="1907876" cy="2184516"/>
          </a:xfrm>
        </p:grpSpPr>
        <p:grpSp>
          <p:nvGrpSpPr>
            <p:cNvPr id="8" name="Group 7"/>
            <p:cNvGrpSpPr/>
            <p:nvPr/>
          </p:nvGrpSpPr>
          <p:grpSpPr>
            <a:xfrm>
              <a:off x="7317668" y="2724150"/>
              <a:ext cx="1902532" cy="2184516"/>
              <a:chOff x="7791516" y="1939727"/>
              <a:chExt cx="3121141" cy="4766795"/>
            </a:xfrm>
          </p:grpSpPr>
          <p:pic>
            <p:nvPicPr>
              <p:cNvPr id="75" name="Picture 74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1516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6" name="Picture 75" descr="UCS-Rack-Cohabitation-1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65154" y="1939727"/>
                <a:ext cx="801812" cy="4766795"/>
              </a:xfrm>
              <a:prstGeom prst="rect">
                <a:avLst/>
              </a:prstGeom>
            </p:spPr>
          </p:pic>
          <p:pic>
            <p:nvPicPr>
              <p:cNvPr id="77" name="Picture 76" descr="UCS-Rack-Cohabitation-4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15188" y="1939727"/>
                <a:ext cx="797469" cy="4740975"/>
              </a:xfrm>
              <a:prstGeom prst="rect">
                <a:avLst/>
              </a:prstGeom>
            </p:spPr>
          </p:pic>
          <p:pic>
            <p:nvPicPr>
              <p:cNvPr id="78" name="Picture 77" descr="UCS-Rack-Cohabitation-3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65777" y="1939727"/>
                <a:ext cx="798867" cy="4749283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7312324" y="2729251"/>
              <a:ext cx="1877984" cy="2155330"/>
            </a:xfrm>
            <a:prstGeom prst="rect">
              <a:avLst/>
            </a:prstGeom>
            <a:solidFill>
              <a:schemeClr val="accent3">
                <a:lumMod val="10000"/>
                <a:alpha val="49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378349" y="3276305"/>
              <a:ext cx="1748942" cy="206397"/>
              <a:chOff x="8255471" y="2419353"/>
              <a:chExt cx="2829129" cy="37203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73" name="Rectangle 72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Rectangle 73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71" name="Rectangle 70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Rectangle 71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67" name="Rectangle 66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7378349" y="3576458"/>
              <a:ext cx="1748942" cy="206397"/>
              <a:chOff x="8255471" y="2419353"/>
              <a:chExt cx="2829129" cy="37203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59" name="Rectangle 58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Rectangle 59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57" name="Rectangle 56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Rectangle 57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55" name="Rectangle 54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7378349" y="3876611"/>
              <a:ext cx="1748942" cy="206397"/>
              <a:chOff x="8255471" y="2419353"/>
              <a:chExt cx="2829129" cy="37203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Rectangle 49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45" name="Rectangle 44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Rectangle 45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Rectangle 43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7378349" y="4176764"/>
              <a:ext cx="1748942" cy="206397"/>
              <a:chOff x="8255471" y="2419353"/>
              <a:chExt cx="2829129" cy="37203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35" name="Rectangle 34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>
                      <a:solidFill>
                        <a:srgbClr val="FFFFFF"/>
                      </a:solidFill>
                    </a:rPr>
                    <a:t>VM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33" name="Rectangle 32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/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7378349" y="4476916"/>
              <a:ext cx="1748942" cy="206397"/>
              <a:chOff x="8255471" y="2419353"/>
              <a:chExt cx="2829129" cy="37203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544600" y="2419353"/>
                <a:ext cx="540000" cy="372038"/>
                <a:chOff x="10528726" y="2419353"/>
                <a:chExt cx="540000" cy="372038"/>
              </a:xfrm>
            </p:grpSpPr>
            <p:sp>
              <p:nvSpPr>
                <p:cNvPr id="25" name="Rectangle 24"/>
                <p:cNvSpPr>
                  <a:spLocks noChangeAspect="1"/>
                </p:cNvSpPr>
                <p:nvPr/>
              </p:nvSpPr>
              <p:spPr>
                <a:xfrm>
                  <a:off x="10528726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10528726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808014" y="2419353"/>
                <a:ext cx="540000" cy="372038"/>
                <a:chOff x="9784203" y="2419353"/>
                <a:chExt cx="540000" cy="372038"/>
              </a:xfrm>
            </p:grpSpPr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>
                <a:xfrm>
                  <a:off x="9784203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9784203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015866" y="2419353"/>
                <a:ext cx="540000" cy="372038"/>
                <a:chOff x="8992055" y="2419353"/>
                <a:chExt cx="540000" cy="372038"/>
              </a:xfrm>
            </p:grpSpPr>
            <p:sp>
              <p:nvSpPr>
                <p:cNvPr id="21" name="Rectangle 20"/>
                <p:cNvSpPr>
                  <a:spLocks noChangeAspect="1"/>
                </p:cNvSpPr>
                <p:nvPr/>
              </p:nvSpPr>
              <p:spPr>
                <a:xfrm>
                  <a:off x="8992055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8992055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255471" y="2419353"/>
                <a:ext cx="540000" cy="372038"/>
                <a:chOff x="8239597" y="2419353"/>
                <a:chExt cx="540000" cy="372038"/>
              </a:xfrm>
            </p:grpSpPr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8239597" y="2419353"/>
                  <a:ext cx="540000" cy="179999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CCAP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8239597" y="2611392"/>
                  <a:ext cx="540000" cy="17999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lIns="0" tIns="45716" rIns="0" bIns="45716" rtlCol="0" anchor="ctr"/>
                <a:lstStyle/>
                <a:p>
                  <a:pPr algn="ctr" defTabSz="913749">
                    <a:defRPr/>
                  </a:pPr>
                  <a:r>
                    <a:rPr lang="en-US" sz="900" kern="0" dirty="0" smtClean="0">
                      <a:solidFill>
                        <a:srgbClr val="FFFFFF"/>
                      </a:solidFill>
                    </a:rPr>
                    <a:t>VM</a:t>
                  </a:r>
                  <a:endParaRPr lang="en-US" sz="900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388065" y="872830"/>
            <a:ext cx="2705936" cy="1592322"/>
            <a:chOff x="8268103" y="615802"/>
            <a:chExt cx="2705936" cy="159232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988" r="100000">
                          <a14:foregroundMark x1="64190" y1="7207" x2="63398" y2="5806"/>
                          <a14:foregroundMark x1="66382" y1="7608" x2="76248" y2="30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68103" y="615802"/>
              <a:ext cx="2401136" cy="12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988" r="100000">
                          <a14:foregroundMark x1="64190" y1="7207" x2="63398" y2="5806"/>
                          <a14:foregroundMark x1="66382" y1="7608" x2="76248" y2="30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420503" y="768202"/>
              <a:ext cx="2401136" cy="12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9988" r="100000">
                          <a14:foregroundMark x1="64190" y1="7207" x2="63398" y2="5806"/>
                          <a14:foregroundMark x1="66382" y1="7608" x2="76248" y2="308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72903" y="920602"/>
              <a:ext cx="2401136" cy="12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Down Arrow 2"/>
          <p:cNvSpPr/>
          <p:nvPr/>
        </p:nvSpPr>
        <p:spPr>
          <a:xfrm>
            <a:off x="1653875" y="2495587"/>
            <a:ext cx="490680" cy="654289"/>
          </a:xfrm>
          <a:prstGeom prst="down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6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29000" y="1115769"/>
            <a:ext cx="8759825" cy="4548682"/>
          </a:xfrm>
        </p:spPr>
        <p:txBody>
          <a:bodyPr wrap="square">
            <a:spAutoFit/>
          </a:bodyPr>
          <a:lstStyle/>
          <a:p>
            <a:pPr marL="0">
              <a:buClrTx/>
            </a:pP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NFV is a direction that Service Providers are headed in an effort to reduce OPEX</a:t>
            </a:r>
          </a:p>
          <a:p>
            <a:pPr marL="15457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allows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a generic hardware complex with specialized software applications.</a:t>
            </a: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trades off specialized hardware for less optimized common platforms</a:t>
            </a: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uses standard management and orchestration tools</a:t>
            </a:r>
            <a:endParaRPr lang="en-US" sz="1800" kern="0" dirty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endParaRPr lang="en-US" sz="1800" kern="0" dirty="0" smtClean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NFV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and Orchestration </a:t>
            </a: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required is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not simple but</a:t>
            </a:r>
          </a:p>
          <a:p>
            <a:pPr marL="457200" lvl="1">
              <a:buClrTx/>
            </a:pP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It is heavily leveraged from the data center</a:t>
            </a:r>
          </a:p>
          <a:p>
            <a:pPr marL="457200" lvl="1">
              <a:buClrTx/>
            </a:pP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It is mainstream </a:t>
            </a: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technology</a:t>
            </a:r>
          </a:p>
          <a:p>
            <a:pPr marL="457200" lvl="1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It could have significant advantages especially for scaling &amp; OPEX</a:t>
            </a:r>
            <a:endParaRPr lang="en-US" sz="1800" kern="0" dirty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endParaRPr lang="en-US" sz="1800" kern="0" dirty="0" smtClean="0">
              <a:solidFill>
                <a:schemeClr val="bg1"/>
              </a:solidFill>
              <a:ea typeface="ＭＳ Ｐゴシック" charset="-128"/>
              <a:cs typeface="+mn-cs"/>
            </a:endParaRPr>
          </a:p>
          <a:p>
            <a:pPr marL="0">
              <a:buClrTx/>
            </a:pP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Physical </a:t>
            </a:r>
            <a:r>
              <a:rPr lang="en-US" sz="1800" kern="0" dirty="0">
                <a:solidFill>
                  <a:schemeClr val="bg1"/>
                </a:solidFill>
                <a:ea typeface="ＭＳ Ｐゴシック" charset="-128"/>
                <a:cs typeface="+mn-cs"/>
              </a:rPr>
              <a:t>versus virtual </a:t>
            </a:r>
            <a:r>
              <a:rPr lang="en-US" sz="1800" kern="0" dirty="0" smtClean="0">
                <a:solidFill>
                  <a:schemeClr val="bg1"/>
                </a:solidFill>
                <a:ea typeface="ＭＳ Ｐゴシック" charset="-128"/>
                <a:cs typeface="+mn-cs"/>
              </a:rPr>
              <a:t>will be a choice</a:t>
            </a:r>
            <a:endParaRPr lang="en-US" sz="1800" kern="0" dirty="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6232" y="0"/>
            <a:ext cx="11543628" cy="971709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cs typeface="+mj-cs"/>
              </a:rPr>
              <a:t>Why NFV?</a:t>
            </a:r>
            <a:endParaRPr lang="en-US" sz="3600" dirty="0">
              <a:gradFill>
                <a:gsLst>
                  <a:gs pos="0">
                    <a:srgbClr val="00B2F0"/>
                  </a:gs>
                  <a:gs pos="44000">
                    <a:srgbClr val="40FFFE"/>
                  </a:gs>
                  <a:gs pos="100000">
                    <a:srgbClr val="96CA4B"/>
                  </a:gs>
                </a:gsLst>
                <a:lin ang="4800000" scaled="0"/>
              </a:gradFill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978"/>
          <a:stretch/>
        </p:blipFill>
        <p:spPr>
          <a:xfrm>
            <a:off x="177916" y="1244600"/>
            <a:ext cx="3022484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Why do we need CCAP?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04085"/>
      </p:ext>
    </p:extLst>
  </p:cSld>
  <p:clrMapOvr>
    <a:masterClrMapping/>
  </p:clrMapOvr>
  <p:transition advTm="3151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68" y="-381526"/>
            <a:ext cx="10974211" cy="1143000"/>
          </a:xfr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sz="360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</a:rPr>
              <a:t>Evolved Network Infrastructure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8225" y="4723190"/>
            <a:ext cx="1610887" cy="13049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reeform 38"/>
          <p:cNvSpPr>
            <a:spLocks noEditPoints="1"/>
          </p:cNvSpPr>
          <p:nvPr/>
        </p:nvSpPr>
        <p:spPr bwMode="auto">
          <a:xfrm>
            <a:off x="6195989" y="1983319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07774" y="4643853"/>
            <a:ext cx="2034215" cy="1371600"/>
            <a:chOff x="8060248" y="4724400"/>
            <a:chExt cx="1526059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8212648" y="4724400"/>
              <a:ext cx="1295400" cy="1371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62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60248" y="5601811"/>
              <a:ext cx="1526059" cy="40011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111125" indent="-111125" algn="ctr">
                <a:buFont typeface="Lucida Grande"/>
                <a:buChar char="-"/>
              </a:pPr>
              <a:r>
                <a:rPr lang="en-US" sz="1000" dirty="0">
                  <a:solidFill>
                    <a:srgbClr val="000000"/>
                  </a:solidFill>
                </a:rPr>
                <a:t>High SLA Commercial</a:t>
              </a:r>
            </a:p>
            <a:p>
              <a:pPr marL="111125" indent="-111125" algn="ctr">
                <a:buFont typeface="Lucida Grande"/>
                <a:buChar char="-"/>
              </a:pPr>
              <a:r>
                <a:rPr lang="en-US" sz="1000" dirty="0">
                  <a:solidFill>
                    <a:srgbClr val="000000"/>
                  </a:solidFill>
                </a:rPr>
                <a:t>Select Residential</a:t>
              </a:r>
            </a:p>
          </p:txBody>
        </p:sp>
      </p:grpSp>
      <p:sp>
        <p:nvSpPr>
          <p:cNvPr id="9" name="Freeform 36"/>
          <p:cNvSpPr>
            <a:spLocks noEditPoints="1"/>
          </p:cNvSpPr>
          <p:nvPr/>
        </p:nvSpPr>
        <p:spPr bwMode="auto">
          <a:xfrm>
            <a:off x="7917780" y="3576090"/>
            <a:ext cx="3993205" cy="1729639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Freeform 38"/>
          <p:cNvSpPr>
            <a:spLocks noEditPoints="1"/>
          </p:cNvSpPr>
          <p:nvPr/>
        </p:nvSpPr>
        <p:spPr bwMode="auto">
          <a:xfrm>
            <a:off x="10758345" y="3010994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249083" y="3578956"/>
            <a:ext cx="2360794" cy="1733729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68607" y="4643852"/>
            <a:ext cx="1610887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3575" y="4755247"/>
            <a:ext cx="1610887" cy="1241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Freeform 36"/>
          <p:cNvSpPr>
            <a:spLocks noEditPoints="1"/>
          </p:cNvSpPr>
          <p:nvPr/>
        </p:nvSpPr>
        <p:spPr bwMode="auto">
          <a:xfrm>
            <a:off x="2826491" y="3572489"/>
            <a:ext cx="4947478" cy="1733729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reeform 38"/>
          <p:cNvSpPr>
            <a:spLocks noEditPoints="1"/>
          </p:cNvSpPr>
          <p:nvPr/>
        </p:nvSpPr>
        <p:spPr bwMode="auto">
          <a:xfrm>
            <a:off x="1321683" y="3023523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659" y="3756539"/>
            <a:ext cx="2020890" cy="4385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34294" rIns="0" bIns="34294" rtlCol="0">
            <a:spAutoFit/>
          </a:bodyPr>
          <a:lstStyle/>
          <a:p>
            <a:pPr algn="ctr" defTabSz="685862"/>
            <a:r>
              <a:rPr lang="en-US" sz="1200" b="1" dirty="0">
                <a:solidFill>
                  <a:srgbClr val="000000"/>
                </a:solidFill>
              </a:rPr>
              <a:t>Installed </a:t>
            </a:r>
            <a:r>
              <a:rPr lang="en-US" sz="1200" b="1" dirty="0" smtClean="0">
                <a:solidFill>
                  <a:srgbClr val="000000"/>
                </a:solidFill>
              </a:rPr>
              <a:t>Base</a:t>
            </a:r>
          </a:p>
          <a:p>
            <a:pPr algn="ctr" defTabSz="685862"/>
            <a:r>
              <a:rPr lang="en-US" sz="1200" b="1" dirty="0" smtClean="0">
                <a:solidFill>
                  <a:srgbClr val="000000"/>
                </a:solidFill>
              </a:rPr>
              <a:t> + CCAP</a:t>
            </a:r>
          </a:p>
        </p:txBody>
      </p:sp>
      <p:sp>
        <p:nvSpPr>
          <p:cNvPr id="19" name="Freeform 38"/>
          <p:cNvSpPr>
            <a:spLocks noEditPoints="1"/>
          </p:cNvSpPr>
          <p:nvPr/>
        </p:nvSpPr>
        <p:spPr bwMode="auto">
          <a:xfrm>
            <a:off x="8834043" y="2977722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0" name="Freeform 38"/>
          <p:cNvSpPr>
            <a:spLocks noEditPoints="1"/>
          </p:cNvSpPr>
          <p:nvPr/>
        </p:nvSpPr>
        <p:spPr bwMode="auto">
          <a:xfrm>
            <a:off x="6486723" y="3023523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6909" y="2798726"/>
            <a:ext cx="3666484" cy="300090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500" b="1" dirty="0" smtClean="0">
                <a:solidFill>
                  <a:srgbClr val="FFFFFF"/>
                </a:solidFill>
              </a:rPr>
              <a:t>Orchestration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46812" y="5534703"/>
            <a:ext cx="1523603" cy="377034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Deep Fiber</a:t>
            </a:r>
          </a:p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Digital Fiber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9046" y="5534703"/>
            <a:ext cx="1422030" cy="377034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Small Hub</a:t>
            </a:r>
          </a:p>
          <a:p>
            <a:pPr marL="88114" indent="-88114" defTabSz="685862">
              <a:buFontTx/>
              <a:buChar char="-"/>
            </a:pPr>
            <a:r>
              <a:rPr lang="en-US" sz="1000" b="1" dirty="0">
                <a:solidFill>
                  <a:srgbClr val="333333"/>
                </a:solidFill>
              </a:rPr>
              <a:t>Linear Fiber</a:t>
            </a:r>
          </a:p>
        </p:txBody>
      </p:sp>
      <p:sp>
        <p:nvSpPr>
          <p:cNvPr id="24" name="Freeform 173"/>
          <p:cNvSpPr>
            <a:spLocks noEditPoints="1"/>
          </p:cNvSpPr>
          <p:nvPr/>
        </p:nvSpPr>
        <p:spPr bwMode="auto">
          <a:xfrm>
            <a:off x="3437842" y="4849663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>
                <a:solidFill>
                  <a:srgbClr val="333333"/>
                </a:solidFill>
              </a:rPr>
              <a:t>RPHY</a:t>
            </a:r>
          </a:p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SHELF</a:t>
            </a:r>
            <a:endParaRPr lang="en-US" sz="1100" b="1" dirty="0">
              <a:solidFill>
                <a:srgbClr val="333333"/>
              </a:solidFill>
            </a:endParaRPr>
          </a:p>
        </p:txBody>
      </p:sp>
      <p:cxnSp>
        <p:nvCxnSpPr>
          <p:cNvPr id="25" name="Straight Connector 24"/>
          <p:cNvCxnSpPr>
            <a:stCxn id="50" idx="2"/>
          </p:cNvCxnSpPr>
          <p:nvPr/>
        </p:nvCxnSpPr>
        <p:spPr>
          <a:xfrm flipH="1">
            <a:off x="4085153" y="4176250"/>
            <a:ext cx="3165" cy="6697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9" idx="2"/>
          </p:cNvCxnSpPr>
          <p:nvPr/>
        </p:nvCxnSpPr>
        <p:spPr>
          <a:xfrm flipH="1">
            <a:off x="6557828" y="4176249"/>
            <a:ext cx="19888" cy="8294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9" idx="2"/>
            <a:endCxn id="24" idx="2"/>
          </p:cNvCxnSpPr>
          <p:nvPr/>
        </p:nvCxnSpPr>
        <p:spPr>
          <a:xfrm flipH="1">
            <a:off x="4537013" y="4176250"/>
            <a:ext cx="2040703" cy="6734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0" idx="2"/>
            <a:endCxn id="40" idx="0"/>
          </p:cNvCxnSpPr>
          <p:nvPr/>
        </p:nvCxnSpPr>
        <p:spPr>
          <a:xfrm>
            <a:off x="4088318" y="4176250"/>
            <a:ext cx="2058650" cy="6734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7271" y="3737659"/>
            <a:ext cx="2020890" cy="438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 smtClean="0">
                <a:solidFill>
                  <a:srgbClr val="333333"/>
                </a:solidFill>
              </a:rPr>
              <a:t>NFV</a:t>
            </a:r>
          </a:p>
          <a:p>
            <a:pPr algn="ctr" defTabSz="685862"/>
            <a:endParaRPr lang="en-US" sz="1200" b="1" dirty="0">
              <a:solidFill>
                <a:srgbClr val="33333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3973" y="840319"/>
            <a:ext cx="1752599" cy="685800"/>
          </a:xfrm>
          <a:prstGeom prst="roundRect">
            <a:avLst/>
          </a:prstGeom>
          <a:solidFill>
            <a:srgbClr val="333333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defTabSz="685862"/>
            <a:r>
              <a:rPr lang="en-US" sz="1400" b="1" dirty="0">
                <a:solidFill>
                  <a:srgbClr val="FFFFFF"/>
                </a:solidFill>
              </a:rPr>
              <a:t>Products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38296" y="840319"/>
            <a:ext cx="5472689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defTabSz="685862"/>
            <a:r>
              <a:rPr lang="en-US" sz="1400" b="1" dirty="0" smtClean="0">
                <a:solidFill>
                  <a:srgbClr val="FFFFFF"/>
                </a:solidFill>
              </a:rPr>
              <a:t>Applications &amp; End </a:t>
            </a:r>
            <a:r>
              <a:rPr lang="en-US" sz="1400" b="1" dirty="0">
                <a:solidFill>
                  <a:srgbClr val="FFFFFF"/>
                </a:solidFill>
              </a:rPr>
              <a:t>to End </a:t>
            </a:r>
            <a:r>
              <a:rPr lang="en-US" sz="1400" b="1" dirty="0" smtClean="0">
                <a:solidFill>
                  <a:srgbClr val="FFFFFF"/>
                </a:solidFill>
              </a:rPr>
              <a:t>Connectivity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006572" y="916519"/>
            <a:ext cx="4431718" cy="533400"/>
          </a:xfrm>
          <a:prstGeom prst="rightArrow">
            <a:avLst>
              <a:gd name="adj1" fmla="val 50000"/>
              <a:gd name="adj2" fmla="val 14411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62"/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>
            <a:stCxn id="35" idx="2"/>
          </p:cNvCxnSpPr>
          <p:nvPr/>
        </p:nvCxnSpPr>
        <p:spPr>
          <a:xfrm>
            <a:off x="8907633" y="4142957"/>
            <a:ext cx="14599" cy="10151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55139" y="3750535"/>
            <a:ext cx="1504989" cy="3924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 err="1" smtClean="0">
                <a:solidFill>
                  <a:srgbClr val="000000"/>
                </a:solidFill>
              </a:rPr>
              <a:t>FTTx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OLT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 defTabSz="685862"/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36" name="Freeform 173"/>
          <p:cNvSpPr>
            <a:spLocks noEditPoints="1"/>
          </p:cNvSpPr>
          <p:nvPr/>
        </p:nvSpPr>
        <p:spPr bwMode="auto">
          <a:xfrm>
            <a:off x="8235934" y="4849663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ONT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37" name="Freeform 144"/>
          <p:cNvSpPr>
            <a:spLocks noEditPoints="1"/>
          </p:cNvSpPr>
          <p:nvPr/>
        </p:nvSpPr>
        <p:spPr bwMode="auto">
          <a:xfrm>
            <a:off x="297193" y="1678520"/>
            <a:ext cx="11579384" cy="633052"/>
          </a:xfrm>
          <a:prstGeom prst="rect">
            <a:avLst/>
          </a:prstGeom>
          <a:solidFill>
            <a:schemeClr val="accent3">
              <a:alpha val="49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r>
              <a:rPr lang="en-US" sz="1400" i="1" dirty="0" smtClean="0">
                <a:solidFill>
                  <a:srgbClr val="FFFF00"/>
                </a:solidFill>
              </a:rPr>
              <a:t>Applications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36619" y="1843619"/>
            <a:ext cx="5825577" cy="300090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500" b="1" dirty="0" smtClean="0">
                <a:solidFill>
                  <a:srgbClr val="FFFFFF"/>
                </a:solidFill>
              </a:rPr>
              <a:t>Residential &amp; Business Services Applications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40" name="Freeform 173"/>
          <p:cNvSpPr>
            <a:spLocks noEditPoints="1"/>
          </p:cNvSpPr>
          <p:nvPr/>
        </p:nvSpPr>
        <p:spPr bwMode="auto">
          <a:xfrm>
            <a:off x="5963774" y="4849663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>
                <a:solidFill>
                  <a:srgbClr val="333333"/>
                </a:solidFill>
              </a:rPr>
              <a:t>RPHY</a:t>
            </a:r>
          </a:p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NODE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574" y="3431119"/>
            <a:ext cx="11985678" cy="309407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1924" y="5548173"/>
            <a:ext cx="1625625" cy="377034"/>
          </a:xfrm>
          <a:prstGeom prst="rect">
            <a:avLst/>
          </a:prstGeom>
          <a:noFill/>
        </p:spPr>
        <p:txBody>
          <a:bodyPr wrap="square" lIns="0" tIns="34294" rIns="0" bIns="34294" rtlCol="0">
            <a:spAutoFit/>
          </a:bodyPr>
          <a:lstStyle/>
          <a:p>
            <a:pPr marL="171450" indent="-171450" defTabSz="685862">
              <a:buFontTx/>
              <a:buChar char="-"/>
            </a:pPr>
            <a:r>
              <a:rPr lang="en-US" sz="1000" b="1" dirty="0" smtClean="0">
                <a:solidFill>
                  <a:srgbClr val="333333"/>
                </a:solidFill>
              </a:rPr>
              <a:t>- Classic HFC</a:t>
            </a:r>
          </a:p>
          <a:p>
            <a:pPr defTabSz="685862"/>
            <a:endParaRPr lang="en-US" sz="1000" b="1" dirty="0">
              <a:solidFill>
                <a:srgbClr val="333333"/>
              </a:solidFill>
            </a:endParaRPr>
          </a:p>
        </p:txBody>
      </p:sp>
      <p:sp>
        <p:nvSpPr>
          <p:cNvPr id="44" name="Freeform 173"/>
          <p:cNvSpPr>
            <a:spLocks noEditPoints="1"/>
          </p:cNvSpPr>
          <p:nvPr/>
        </p:nvSpPr>
        <p:spPr bwMode="auto">
          <a:xfrm>
            <a:off x="862485" y="4842491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HFC</a:t>
            </a:r>
          </a:p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Plant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7836" y="3761334"/>
            <a:ext cx="1504989" cy="39242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 smtClean="0">
                <a:solidFill>
                  <a:srgbClr val="000000"/>
                </a:solidFill>
              </a:rPr>
              <a:t>Ethernet</a:t>
            </a:r>
            <a:endParaRPr lang="en-US" sz="1200" b="1" dirty="0">
              <a:solidFill>
                <a:srgbClr val="000000"/>
              </a:solidFill>
            </a:endParaRPr>
          </a:p>
          <a:p>
            <a:pPr algn="ctr" defTabSz="685862"/>
            <a:endParaRPr lang="en-US" sz="9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/>
          <p:cNvCxnSpPr>
            <a:stCxn id="45" idx="2"/>
          </p:cNvCxnSpPr>
          <p:nvPr/>
        </p:nvCxnSpPr>
        <p:spPr>
          <a:xfrm>
            <a:off x="10940330" y="4153756"/>
            <a:ext cx="0" cy="10192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73"/>
          <p:cNvSpPr>
            <a:spLocks noEditPoints="1"/>
          </p:cNvSpPr>
          <p:nvPr/>
        </p:nvSpPr>
        <p:spPr bwMode="auto">
          <a:xfrm>
            <a:off x="10343525" y="4864484"/>
            <a:ext cx="1282366" cy="688975"/>
          </a:xfrm>
          <a:custGeom>
            <a:avLst/>
            <a:gdLst>
              <a:gd name="T0" fmla="*/ 120 w 840"/>
              <a:gd name="T1" fmla="*/ 0 h 600"/>
              <a:gd name="T2" fmla="*/ 120 w 840"/>
              <a:gd name="T3" fmla="*/ 0 h 600"/>
              <a:gd name="T4" fmla="*/ 720 w 840"/>
              <a:gd name="T5" fmla="*/ 0 h 600"/>
              <a:gd name="T6" fmla="*/ 840 w 840"/>
              <a:gd name="T7" fmla="*/ 120 h 600"/>
              <a:gd name="T8" fmla="*/ 840 w 840"/>
              <a:gd name="T9" fmla="*/ 480 h 600"/>
              <a:gd name="T10" fmla="*/ 720 w 840"/>
              <a:gd name="T11" fmla="*/ 600 h 600"/>
              <a:gd name="T12" fmla="*/ 120 w 840"/>
              <a:gd name="T13" fmla="*/ 600 h 600"/>
              <a:gd name="T14" fmla="*/ 0 w 840"/>
              <a:gd name="T15" fmla="*/ 480 h 600"/>
              <a:gd name="T16" fmla="*/ 0 w 840"/>
              <a:gd name="T17" fmla="*/ 120 h 600"/>
              <a:gd name="T18" fmla="*/ 120 w 840"/>
              <a:gd name="T19" fmla="*/ 0 h 600"/>
              <a:gd name="T20" fmla="*/ 120 w 840"/>
              <a:gd name="T21" fmla="*/ 0 h 600"/>
              <a:gd name="T22" fmla="*/ 120 w 840"/>
              <a:gd name="T23" fmla="*/ 0 h 600"/>
              <a:gd name="T24" fmla="*/ 120 w 84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0" h="600">
                <a:moveTo>
                  <a:pt x="120" y="0"/>
                </a:moveTo>
                <a:lnTo>
                  <a:pt x="120" y="0"/>
                </a:lnTo>
                <a:lnTo>
                  <a:pt x="720" y="0"/>
                </a:lnTo>
                <a:cubicBezTo>
                  <a:pt x="786" y="0"/>
                  <a:pt x="840" y="54"/>
                  <a:pt x="840" y="120"/>
                </a:cubicBezTo>
                <a:lnTo>
                  <a:pt x="840" y="480"/>
                </a:lnTo>
                <a:cubicBezTo>
                  <a:pt x="840" y="546"/>
                  <a:pt x="786" y="600"/>
                  <a:pt x="720" y="600"/>
                </a:cubicBezTo>
                <a:lnTo>
                  <a:pt x="120" y="600"/>
                </a:lnTo>
                <a:cubicBezTo>
                  <a:pt x="54" y="600"/>
                  <a:pt x="0" y="546"/>
                  <a:pt x="0" y="480"/>
                </a:cubicBezTo>
                <a:lnTo>
                  <a:pt x="0" y="120"/>
                </a:lnTo>
                <a:cubicBezTo>
                  <a:pt x="0" y="54"/>
                  <a:pt x="54" y="0"/>
                  <a:pt x="120" y="0"/>
                </a:cubicBezTo>
                <a:lnTo>
                  <a:pt x="120" y="0"/>
                </a:lnTo>
                <a:close/>
                <a:moveTo>
                  <a:pt x="120" y="0"/>
                </a:moveTo>
                <a:lnTo>
                  <a:pt x="12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6" tIns="34294" rIns="68586" bIns="34294" numCol="1" anchor="ctr" anchorCtr="0" compatLnSpc="1">
            <a:prstTxWarp prst="textNoShape">
              <a:avLst/>
            </a:prstTxWarp>
          </a:bodyPr>
          <a:lstStyle/>
          <a:p>
            <a:pPr algn="ctr" defTabSz="685862"/>
            <a:r>
              <a:rPr lang="en-US" sz="1100" b="1" dirty="0" smtClean="0">
                <a:solidFill>
                  <a:srgbClr val="333333"/>
                </a:solidFill>
              </a:rPr>
              <a:t>NID</a:t>
            </a:r>
            <a:endParaRPr lang="en-US" sz="1100" b="1" dirty="0">
              <a:solidFill>
                <a:srgbClr val="333333"/>
              </a:solidFill>
            </a:endParaRPr>
          </a:p>
        </p:txBody>
      </p:sp>
      <p:sp>
        <p:nvSpPr>
          <p:cNvPr id="48" name="Freeform 38"/>
          <p:cNvSpPr>
            <a:spLocks noEditPoints="1"/>
          </p:cNvSpPr>
          <p:nvPr/>
        </p:nvSpPr>
        <p:spPr bwMode="auto">
          <a:xfrm>
            <a:off x="3997325" y="3092067"/>
            <a:ext cx="181986" cy="853440"/>
          </a:xfrm>
          <a:custGeom>
            <a:avLst/>
            <a:gdLst>
              <a:gd name="T0" fmla="*/ 60 w 120"/>
              <a:gd name="T1" fmla="*/ 0 h 600"/>
              <a:gd name="T2" fmla="*/ 60 w 120"/>
              <a:gd name="T3" fmla="*/ 0 h 600"/>
              <a:gd name="T4" fmla="*/ 60 w 120"/>
              <a:gd name="T5" fmla="*/ 0 h 600"/>
              <a:gd name="T6" fmla="*/ 120 w 120"/>
              <a:gd name="T7" fmla="*/ 60 h 600"/>
              <a:gd name="T8" fmla="*/ 120 w 120"/>
              <a:gd name="T9" fmla="*/ 540 h 600"/>
              <a:gd name="T10" fmla="*/ 60 w 120"/>
              <a:gd name="T11" fmla="*/ 600 h 600"/>
              <a:gd name="T12" fmla="*/ 60 w 120"/>
              <a:gd name="T13" fmla="*/ 600 h 600"/>
              <a:gd name="T14" fmla="*/ 0 w 120"/>
              <a:gd name="T15" fmla="*/ 540 h 600"/>
              <a:gd name="T16" fmla="*/ 0 w 120"/>
              <a:gd name="T17" fmla="*/ 60 h 600"/>
              <a:gd name="T18" fmla="*/ 60 w 120"/>
              <a:gd name="T19" fmla="*/ 0 h 600"/>
              <a:gd name="T20" fmla="*/ 60 w 120"/>
              <a:gd name="T21" fmla="*/ 0 h 600"/>
              <a:gd name="T22" fmla="*/ 60 w 120"/>
              <a:gd name="T23" fmla="*/ 0 h 600"/>
              <a:gd name="T24" fmla="*/ 60 w 120"/>
              <a:gd name="T25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" h="600">
                <a:moveTo>
                  <a:pt x="60" y="0"/>
                </a:moveTo>
                <a:lnTo>
                  <a:pt x="60" y="0"/>
                </a:lnTo>
                <a:lnTo>
                  <a:pt x="60" y="0"/>
                </a:lnTo>
                <a:cubicBezTo>
                  <a:pt x="93" y="0"/>
                  <a:pt x="120" y="27"/>
                  <a:pt x="120" y="60"/>
                </a:cubicBezTo>
                <a:lnTo>
                  <a:pt x="120" y="540"/>
                </a:lnTo>
                <a:cubicBezTo>
                  <a:pt x="120" y="573"/>
                  <a:pt x="93" y="600"/>
                  <a:pt x="60" y="600"/>
                </a:cubicBezTo>
                <a:lnTo>
                  <a:pt x="60" y="600"/>
                </a:lnTo>
                <a:cubicBezTo>
                  <a:pt x="27" y="600"/>
                  <a:pt x="0" y="573"/>
                  <a:pt x="0" y="540"/>
                </a:cubicBezTo>
                <a:lnTo>
                  <a:pt x="0" y="60"/>
                </a:lnTo>
                <a:cubicBezTo>
                  <a:pt x="0" y="27"/>
                  <a:pt x="27" y="0"/>
                  <a:pt x="60" y="0"/>
                </a:cubicBezTo>
                <a:lnTo>
                  <a:pt x="60" y="0"/>
                </a:lnTo>
                <a:close/>
                <a:moveTo>
                  <a:pt x="60" y="0"/>
                </a:moveTo>
                <a:lnTo>
                  <a:pt x="6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9" name="Freeform 144"/>
          <p:cNvSpPr>
            <a:spLocks noEditPoints="1"/>
          </p:cNvSpPr>
          <p:nvPr/>
        </p:nvSpPr>
        <p:spPr bwMode="auto">
          <a:xfrm>
            <a:off x="309524" y="2547037"/>
            <a:ext cx="11579384" cy="633052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pPr defTabSz="685862"/>
            <a:r>
              <a:rPr lang="en-US" sz="1400" i="1" dirty="0" smtClean="0">
                <a:solidFill>
                  <a:srgbClr val="FFFF00"/>
                </a:solidFill>
              </a:rPr>
              <a:t>Evolved Services Platform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7873" y="3737659"/>
            <a:ext cx="2020890" cy="4385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6" tIns="34294" rIns="68586" bIns="34294" rtlCol="0">
            <a:spAutoFit/>
          </a:bodyPr>
          <a:lstStyle/>
          <a:p>
            <a:pPr algn="ctr" defTabSz="685862"/>
            <a:r>
              <a:rPr lang="en-US" sz="1200" b="1" dirty="0">
                <a:solidFill>
                  <a:srgbClr val="000000"/>
                </a:solidFill>
              </a:rPr>
              <a:t>CCAP-</a:t>
            </a:r>
            <a:r>
              <a:rPr lang="en-US" sz="1200" b="1" dirty="0" smtClean="0">
                <a:solidFill>
                  <a:srgbClr val="000000"/>
                </a:solidFill>
              </a:rPr>
              <a:t>Core</a:t>
            </a:r>
          </a:p>
          <a:p>
            <a:pPr algn="ctr" defTabSz="685862"/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500504" y="4179932"/>
            <a:ext cx="3165" cy="6697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5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4292600"/>
            <a:ext cx="2266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Gerry White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gerrwhit@cisco.com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 descr="stream3.png"/>
          <p:cNvPicPr>
            <a:picLocks noChangeAspect="1"/>
          </p:cNvPicPr>
          <p:nvPr/>
        </p:nvPicPr>
        <p:blipFill>
          <a:blip r:embed="rId3">
            <a:lum bright="100000"/>
            <a:alphaModFix amt="25000"/>
          </a:blip>
          <a:stretch>
            <a:fillRect/>
          </a:stretch>
        </p:blipFill>
        <p:spPr>
          <a:xfrm>
            <a:off x="0" y="969824"/>
            <a:ext cx="12188825" cy="2626879"/>
          </a:xfrm>
          <a:prstGeom prst="rect">
            <a:avLst/>
          </a:prstGeom>
        </p:spPr>
      </p:pic>
      <p:sp>
        <p:nvSpPr>
          <p:cNvPr id="54274" name="background" hidden="1"/>
          <p:cNvSpPr>
            <a:spLocks noChangeArrowheads="1"/>
          </p:cNvSpPr>
          <p:nvPr/>
        </p:nvSpPr>
        <p:spPr bwMode="auto">
          <a:xfrm>
            <a:off x="0" y="1322388"/>
            <a:ext cx="12188825" cy="5734050"/>
          </a:xfrm>
          <a:prstGeom prst="rect">
            <a:avLst/>
          </a:prstGeom>
          <a:gradFill rotWithShape="1">
            <a:gsLst>
              <a:gs pos="0">
                <a:srgbClr val="003D55">
                  <a:alpha val="0"/>
                </a:srgbClr>
              </a:gs>
              <a:gs pos="100000">
                <a:schemeClr val="accent1">
                  <a:alpha val="48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ctr" rtl="0" eaLnBrk="0" hangingPunct="0">
              <a:lnSpc>
                <a:spcPct val="90000"/>
              </a:lnSpc>
            </a:pPr>
            <a:endParaRPr lang="en-US" kern="1200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13" hidden="1"/>
          <p:cNvSpPr/>
          <p:nvPr/>
        </p:nvSpPr>
        <p:spPr bwMode="auto">
          <a:xfrm>
            <a:off x="0" y="6226824"/>
            <a:ext cx="12188825" cy="336840"/>
          </a:xfrm>
          <a:prstGeom prst="rect">
            <a:avLst/>
          </a:prstGeom>
          <a:gradFill flip="none" rotWithShape="1">
            <a:gsLst>
              <a:gs pos="0">
                <a:srgbClr val="014763"/>
              </a:gs>
              <a:gs pos="50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>
            <a:spAutoFit/>
          </a:bodyPr>
          <a:lstStyle/>
          <a:p>
            <a:pPr algn="ctr" defTabSz="814388" rtl="0" eaLnBrk="0" hangingPunct="0">
              <a:lnSpc>
                <a:spcPct val="90000"/>
              </a:lnSpc>
              <a:defRPr/>
            </a:pPr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4277" name="Straight Connector 15" hidden="1"/>
          <p:cNvCxnSpPr>
            <a:cxnSpLocks noChangeShapeType="1"/>
            <a:endCxn id="14" idx="2"/>
          </p:cNvCxnSpPr>
          <p:nvPr/>
        </p:nvCxnSpPr>
        <p:spPr bwMode="auto">
          <a:xfrm rot="5400000">
            <a:off x="5678019" y="6147269"/>
            <a:ext cx="832789" cy="1588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78" name="Straight Connector 17" hidden="1"/>
          <p:cNvCxnSpPr>
            <a:cxnSpLocks noChangeShapeType="1"/>
          </p:cNvCxnSpPr>
          <p:nvPr/>
        </p:nvCxnSpPr>
        <p:spPr bwMode="auto">
          <a:xfrm rot="16200000" flipH="1">
            <a:off x="6182057" y="6075443"/>
            <a:ext cx="1339850" cy="609441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79" name="Straight Connector 19" hidden="1"/>
          <p:cNvCxnSpPr>
            <a:cxnSpLocks noChangeShapeType="1"/>
          </p:cNvCxnSpPr>
          <p:nvPr/>
        </p:nvCxnSpPr>
        <p:spPr bwMode="auto">
          <a:xfrm rot="16200000" flipH="1">
            <a:off x="7231650" y="5685553"/>
            <a:ext cx="1339850" cy="1430494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0" name="Straight Connector 21" hidden="1"/>
          <p:cNvCxnSpPr>
            <a:cxnSpLocks noChangeShapeType="1"/>
          </p:cNvCxnSpPr>
          <p:nvPr/>
        </p:nvCxnSpPr>
        <p:spPr bwMode="auto">
          <a:xfrm>
            <a:off x="7852906" y="5710238"/>
            <a:ext cx="2281172" cy="1339850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1" name="Straight Connector 24" hidden="1"/>
          <p:cNvCxnSpPr>
            <a:cxnSpLocks noChangeShapeType="1"/>
          </p:cNvCxnSpPr>
          <p:nvPr/>
        </p:nvCxnSpPr>
        <p:spPr bwMode="auto">
          <a:xfrm>
            <a:off x="8631635" y="5719764"/>
            <a:ext cx="3258818" cy="1330325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2" name="Straight Connector 26" hidden="1"/>
          <p:cNvCxnSpPr>
            <a:cxnSpLocks noChangeShapeType="1"/>
          </p:cNvCxnSpPr>
          <p:nvPr/>
        </p:nvCxnSpPr>
        <p:spPr bwMode="auto">
          <a:xfrm>
            <a:off x="9636791" y="5730876"/>
            <a:ext cx="2552035" cy="665163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3" name="Straight Connector 28" hidden="1"/>
          <p:cNvCxnSpPr>
            <a:cxnSpLocks noChangeShapeType="1"/>
          </p:cNvCxnSpPr>
          <p:nvPr/>
        </p:nvCxnSpPr>
        <p:spPr bwMode="auto">
          <a:xfrm>
            <a:off x="15652908" y="5761039"/>
            <a:ext cx="1119424" cy="128587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4" name="Straight Connector 37" hidden="1"/>
          <p:cNvCxnSpPr>
            <a:cxnSpLocks noChangeShapeType="1"/>
          </p:cNvCxnSpPr>
          <p:nvPr/>
        </p:nvCxnSpPr>
        <p:spPr bwMode="auto">
          <a:xfrm rot="10800000" flipV="1">
            <a:off x="-190450" y="5730876"/>
            <a:ext cx="2805969" cy="1350963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5" name="Straight Connector 38" hidden="1"/>
          <p:cNvCxnSpPr>
            <a:cxnSpLocks noChangeShapeType="1"/>
          </p:cNvCxnSpPr>
          <p:nvPr/>
        </p:nvCxnSpPr>
        <p:spPr bwMode="auto">
          <a:xfrm rot="10800000" flipV="1">
            <a:off x="1517255" y="5729288"/>
            <a:ext cx="2082258" cy="1352550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6" name="Straight Connector 39" hidden="1"/>
          <p:cNvCxnSpPr>
            <a:cxnSpLocks noChangeShapeType="1"/>
          </p:cNvCxnSpPr>
          <p:nvPr/>
        </p:nvCxnSpPr>
        <p:spPr bwMode="auto">
          <a:xfrm rot="5400000">
            <a:off x="2859755" y="5679203"/>
            <a:ext cx="1352550" cy="1430494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7" name="Straight Connector 40" hidden="1"/>
          <p:cNvCxnSpPr>
            <a:cxnSpLocks noChangeShapeType="1"/>
          </p:cNvCxnSpPr>
          <p:nvPr/>
        </p:nvCxnSpPr>
        <p:spPr bwMode="auto">
          <a:xfrm rot="5400000">
            <a:off x="3741381" y="5866743"/>
            <a:ext cx="1360487" cy="1047478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8" name="Straight Connector 41" hidden="1"/>
          <p:cNvCxnSpPr>
            <a:cxnSpLocks noChangeShapeType="1"/>
          </p:cNvCxnSpPr>
          <p:nvPr/>
        </p:nvCxnSpPr>
        <p:spPr bwMode="auto">
          <a:xfrm rot="5400000">
            <a:off x="4609261" y="6090253"/>
            <a:ext cx="1292225" cy="560770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89" name="Straight Connector 50" hidden="1"/>
          <p:cNvCxnSpPr>
            <a:cxnSpLocks noChangeShapeType="1"/>
          </p:cNvCxnSpPr>
          <p:nvPr/>
        </p:nvCxnSpPr>
        <p:spPr bwMode="auto">
          <a:xfrm flipV="1">
            <a:off x="0" y="5719763"/>
            <a:ext cx="1743679" cy="500062"/>
          </a:xfrm>
          <a:prstGeom prst="line">
            <a:avLst/>
          </a:prstGeom>
          <a:noFill/>
          <a:ln w="9525" algn="ctr">
            <a:solidFill>
              <a:srgbClr val="DCDCDC"/>
            </a:solidFill>
            <a:round/>
            <a:headEnd/>
            <a:tailEnd/>
          </a:ln>
        </p:spPr>
      </p:cxnSp>
      <p:cxnSp>
        <p:nvCxnSpPr>
          <p:cNvPr id="54290" name="Straight Connector 54" hidden="1"/>
          <p:cNvCxnSpPr>
            <a:cxnSpLocks noChangeShapeType="1"/>
          </p:cNvCxnSpPr>
          <p:nvPr/>
        </p:nvCxnSpPr>
        <p:spPr bwMode="auto">
          <a:xfrm>
            <a:off x="-169289" y="5964238"/>
            <a:ext cx="12358114" cy="1111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4291" name="Straight Connector 56" hidden="1"/>
          <p:cNvCxnSpPr>
            <a:cxnSpLocks noChangeShapeType="1"/>
          </p:cNvCxnSpPr>
          <p:nvPr/>
        </p:nvCxnSpPr>
        <p:spPr bwMode="auto">
          <a:xfrm>
            <a:off x="-256051" y="6453188"/>
            <a:ext cx="13395012" cy="11112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2" name="Group 133"/>
          <p:cNvGrpSpPr/>
          <p:nvPr/>
        </p:nvGrpSpPr>
        <p:grpSpPr>
          <a:xfrm>
            <a:off x="321649" y="6257632"/>
            <a:ext cx="11596313" cy="1143000"/>
            <a:chOff x="241300" y="5945910"/>
            <a:chExt cx="8699500" cy="1143000"/>
          </a:xfrm>
          <a:effectLst/>
        </p:grpSpPr>
        <p:sp>
          <p:nvSpPr>
            <p:cNvPr id="126" name="Rounded Rectangle 125"/>
            <p:cNvSpPr/>
            <p:nvPr/>
          </p:nvSpPr>
          <p:spPr>
            <a:xfrm>
              <a:off x="264254" y="5945910"/>
              <a:ext cx="8676546" cy="1143000"/>
            </a:xfrm>
            <a:prstGeom prst="roundRect">
              <a:avLst>
                <a:gd name="adj" fmla="val 2331"/>
              </a:avLst>
            </a:prstGeom>
            <a:gradFill flip="none" rotWithShape="1">
              <a:gsLst>
                <a:gs pos="0">
                  <a:schemeClr val="tx1">
                    <a:lumMod val="50000"/>
                    <a:alpha val="28000"/>
                  </a:schemeClr>
                </a:gs>
                <a:gs pos="100000">
                  <a:srgbClr val="09111B">
                    <a:alpha val="93000"/>
                  </a:srgbClr>
                </a:gs>
              </a:gsLst>
              <a:lin ang="20700000" scaled="0"/>
              <a:tileRect/>
            </a:gra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000000" lon="0" rev="0"/>
              </a:camera>
              <a:lightRig rig="threePt" dir="t"/>
            </a:scene3d>
            <a:sp3d>
              <a:bevelT w="336550" h="469900"/>
              <a:bevelB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241300" y="5945910"/>
              <a:ext cx="8676546" cy="1143000"/>
            </a:xfrm>
            <a:prstGeom prst="roundRect">
              <a:avLst>
                <a:gd name="adj" fmla="val 2331"/>
              </a:avLst>
            </a:prstGeom>
            <a:solidFill>
              <a:schemeClr val="bg1">
                <a:alpha val="0"/>
              </a:schemeClr>
            </a:solidFill>
            <a:ln w="47625" cap="flat" cmpd="sng" algn="ctr">
              <a:solidFill>
                <a:srgbClr val="0096D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r="5400000" algn="ctr" rotWithShape="0">
                <a:schemeClr val="tx1">
                  <a:alpha val="94000"/>
                </a:schemeClr>
              </a:outerShdw>
            </a:effectLst>
            <a:scene3d>
              <a:camera prst="orthographicFront">
                <a:rot lat="6000000" lon="0" rev="0"/>
              </a:camera>
              <a:lightRig rig="threePt" dir="t"/>
            </a:scene3d>
            <a:sp3d>
              <a:bevelT w="336550" h="469900"/>
              <a:bevelB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Rounded Rectangle 132"/>
            <p:cNvSpPr/>
            <p:nvPr/>
          </p:nvSpPr>
          <p:spPr>
            <a:xfrm flipV="1">
              <a:off x="277090" y="6132408"/>
              <a:ext cx="8612909" cy="82328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tx1">
                    <a:lumMod val="50000"/>
                    <a:alpha val="21000"/>
                  </a:schemeClr>
                </a:gs>
                <a:gs pos="41000">
                  <a:srgbClr val="000000">
                    <a:alpha val="0"/>
                  </a:srgbClr>
                </a:gs>
              </a:gsLst>
              <a:lin ang="16200000" scaled="0"/>
              <a:tileRect/>
            </a:gra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6000000" lon="0" rev="0"/>
              </a:camera>
              <a:lightRig rig="threePt" dir="t"/>
            </a:scene3d>
            <a:sp3d>
              <a:bevelT w="336550" h="469900"/>
              <a:bevelB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385175" y="0"/>
            <a:ext cx="3864201" cy="6411398"/>
            <a:chOff x="744968" y="-565722"/>
            <a:chExt cx="2211821" cy="6411398"/>
          </a:xfrm>
        </p:grpSpPr>
        <p:sp>
          <p:nvSpPr>
            <p:cNvPr id="136" name="Rectangle 135"/>
            <p:cNvSpPr/>
            <p:nvPr/>
          </p:nvSpPr>
          <p:spPr>
            <a:xfrm>
              <a:off x="803128" y="-565722"/>
              <a:ext cx="2095500" cy="63061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chemeClr val="tx1">
                    <a:lumMod val="60000"/>
                    <a:lumOff val="40000"/>
                    <a:alpha val="3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41" name="Picture 140" descr="glass_sphere.png"/>
            <p:cNvPicPr>
              <a:picLocks noChangeAspect="1"/>
            </p:cNvPicPr>
            <p:nvPr/>
          </p:nvPicPr>
          <p:blipFill>
            <a:blip r:embed="rId4" cstate="print">
              <a:alphaModFix amt="44000"/>
            </a:blip>
            <a:stretch>
              <a:fillRect/>
            </a:stretch>
          </p:blipFill>
          <p:spPr>
            <a:xfrm>
              <a:off x="744968" y="5644206"/>
              <a:ext cx="2211821" cy="201470"/>
            </a:xfrm>
            <a:prstGeom prst="rect">
              <a:avLst/>
            </a:prstGeom>
            <a:effectLst/>
          </p:spPr>
        </p:pic>
        <p:sp>
          <p:nvSpPr>
            <p:cNvPr id="142" name="Oval 141"/>
            <p:cNvSpPr/>
            <p:nvPr/>
          </p:nvSpPr>
          <p:spPr>
            <a:xfrm>
              <a:off x="860279" y="5641840"/>
              <a:ext cx="1981199" cy="193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3000"/>
                  </a:schemeClr>
                </a:gs>
                <a:gs pos="100000">
                  <a:srgbClr val="0B252E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algn="ctr" rotWithShape="0">
                <a:schemeClr val="tx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1032664" y="0"/>
            <a:ext cx="2657841" cy="6318822"/>
            <a:chOff x="774700" y="-311722"/>
            <a:chExt cx="1993900" cy="6318822"/>
          </a:xfrm>
        </p:grpSpPr>
        <p:sp>
          <p:nvSpPr>
            <p:cNvPr id="147" name="Rectangle 146"/>
            <p:cNvSpPr/>
            <p:nvPr/>
          </p:nvSpPr>
          <p:spPr>
            <a:xfrm>
              <a:off x="774700" y="-311722"/>
              <a:ext cx="199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422399" y="-311722"/>
              <a:ext cx="72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4201882" y="0"/>
            <a:ext cx="3864201" cy="6411398"/>
            <a:chOff x="744968" y="-565722"/>
            <a:chExt cx="2211821" cy="6411398"/>
          </a:xfrm>
        </p:grpSpPr>
        <p:sp>
          <p:nvSpPr>
            <p:cNvPr id="153" name="Rectangle 152"/>
            <p:cNvSpPr/>
            <p:nvPr/>
          </p:nvSpPr>
          <p:spPr>
            <a:xfrm>
              <a:off x="803128" y="-565722"/>
              <a:ext cx="2095500" cy="63061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chemeClr val="tx1">
                    <a:lumMod val="60000"/>
                    <a:lumOff val="40000"/>
                    <a:alpha val="3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54" name="Picture 153" descr="glass_sphere.png"/>
            <p:cNvPicPr>
              <a:picLocks noChangeAspect="1"/>
            </p:cNvPicPr>
            <p:nvPr/>
          </p:nvPicPr>
          <p:blipFill>
            <a:blip r:embed="rId4" cstate="print">
              <a:alphaModFix amt="44000"/>
            </a:blip>
            <a:stretch>
              <a:fillRect/>
            </a:stretch>
          </p:blipFill>
          <p:spPr>
            <a:xfrm>
              <a:off x="744968" y="5644206"/>
              <a:ext cx="2211821" cy="201470"/>
            </a:xfrm>
            <a:prstGeom prst="rect">
              <a:avLst/>
            </a:prstGeom>
            <a:effectLst/>
          </p:spPr>
        </p:pic>
        <p:sp>
          <p:nvSpPr>
            <p:cNvPr id="155" name="Oval 154"/>
            <p:cNvSpPr/>
            <p:nvPr/>
          </p:nvSpPr>
          <p:spPr>
            <a:xfrm>
              <a:off x="860279" y="5641840"/>
              <a:ext cx="1981199" cy="193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3000"/>
                  </a:schemeClr>
                </a:gs>
                <a:gs pos="100000">
                  <a:srgbClr val="0B252E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algn="ctr" rotWithShape="0">
                <a:schemeClr val="tx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4849371" y="0"/>
            <a:ext cx="2657841" cy="6318822"/>
            <a:chOff x="774700" y="-311722"/>
            <a:chExt cx="1993900" cy="6318822"/>
          </a:xfrm>
        </p:grpSpPr>
        <p:sp>
          <p:nvSpPr>
            <p:cNvPr id="157" name="Rectangle 156"/>
            <p:cNvSpPr/>
            <p:nvPr/>
          </p:nvSpPr>
          <p:spPr>
            <a:xfrm>
              <a:off x="774700" y="-311722"/>
              <a:ext cx="199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422399" y="-311722"/>
              <a:ext cx="72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7" name="Group 61"/>
          <p:cNvGrpSpPr/>
          <p:nvPr/>
        </p:nvGrpSpPr>
        <p:grpSpPr>
          <a:xfrm>
            <a:off x="8018581" y="0"/>
            <a:ext cx="3864201" cy="6411398"/>
            <a:chOff x="744968" y="-565722"/>
            <a:chExt cx="2211821" cy="6411398"/>
          </a:xfrm>
        </p:grpSpPr>
        <p:sp>
          <p:nvSpPr>
            <p:cNvPr id="160" name="Rectangle 159"/>
            <p:cNvSpPr/>
            <p:nvPr/>
          </p:nvSpPr>
          <p:spPr>
            <a:xfrm>
              <a:off x="803128" y="-565722"/>
              <a:ext cx="2095500" cy="63061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chemeClr val="tx1">
                    <a:lumMod val="60000"/>
                    <a:lumOff val="40000"/>
                    <a:alpha val="3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61" name="Picture 160" descr="glass_sphere.png"/>
            <p:cNvPicPr>
              <a:picLocks noChangeAspect="1"/>
            </p:cNvPicPr>
            <p:nvPr/>
          </p:nvPicPr>
          <p:blipFill>
            <a:blip r:embed="rId4" cstate="print">
              <a:alphaModFix amt="44000"/>
            </a:blip>
            <a:stretch>
              <a:fillRect/>
            </a:stretch>
          </p:blipFill>
          <p:spPr>
            <a:xfrm>
              <a:off x="744968" y="5644206"/>
              <a:ext cx="2211821" cy="201470"/>
            </a:xfrm>
            <a:prstGeom prst="rect">
              <a:avLst/>
            </a:prstGeom>
            <a:effectLst/>
          </p:spPr>
        </p:pic>
        <p:sp>
          <p:nvSpPr>
            <p:cNvPr id="162" name="Oval 161"/>
            <p:cNvSpPr/>
            <p:nvPr/>
          </p:nvSpPr>
          <p:spPr>
            <a:xfrm>
              <a:off x="860279" y="5641840"/>
              <a:ext cx="1981199" cy="1930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93000"/>
                  </a:schemeClr>
                </a:gs>
                <a:gs pos="100000">
                  <a:srgbClr val="0B252E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algn="ctr" rotWithShape="0">
                <a:schemeClr val="tx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8666071" y="0"/>
            <a:ext cx="2657841" cy="6318822"/>
            <a:chOff x="774700" y="-311722"/>
            <a:chExt cx="1993900" cy="6318822"/>
          </a:xfrm>
        </p:grpSpPr>
        <p:sp>
          <p:nvSpPr>
            <p:cNvPr id="164" name="Rectangle 163"/>
            <p:cNvSpPr/>
            <p:nvPr/>
          </p:nvSpPr>
          <p:spPr>
            <a:xfrm>
              <a:off x="774700" y="-311722"/>
              <a:ext cx="199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22399" y="-311722"/>
              <a:ext cx="723900" cy="6318822"/>
            </a:xfrm>
            <a:prstGeom prst="rect">
              <a:avLst/>
            </a:prstGeom>
            <a:gradFill flip="none" rotWithShape="1">
              <a:gsLst>
                <a:gs pos="0">
                  <a:srgbClr val="0096D6">
                    <a:alpha val="0"/>
                  </a:srgbClr>
                </a:gs>
                <a:gs pos="48000">
                  <a:srgbClr val="FFFFFF">
                    <a:alpha val="49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0" y="1"/>
            <a:ext cx="12188825" cy="3267363"/>
          </a:xfrm>
          <a:prstGeom prst="rect">
            <a:avLst/>
          </a:prstGeom>
          <a:gradFill flip="none" rotWithShape="1">
            <a:gsLst>
              <a:gs pos="0">
                <a:srgbClr val="00181D"/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0" name="TextBox 169"/>
          <p:cNvSpPr txBox="1"/>
          <p:nvPr/>
        </p:nvSpPr>
        <p:spPr>
          <a:xfrm>
            <a:off x="8210331" y="2012876"/>
            <a:ext cx="2416046" cy="815608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Arial"/>
              </a:rPr>
              <a:t>More Personal</a:t>
            </a:r>
          </a:p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Arial"/>
              </a:rPr>
              <a:t>More Interactive</a:t>
            </a:r>
            <a:endParaRPr lang="en-US" sz="21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72" name="Picture 171" descr="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701" y="1659371"/>
            <a:ext cx="3144490" cy="1782329"/>
          </a:xfrm>
          <a:prstGeom prst="rect">
            <a:avLst/>
          </a:prstGeom>
          <a:noFill/>
          <a:ln>
            <a:noFill/>
          </a:ln>
          <a:effectLst>
            <a:outerShdw blurRad="304800" dir="2700000">
              <a:schemeClr val="bg1">
                <a:alpha val="43000"/>
              </a:schemeClr>
            </a:outerShdw>
          </a:effectLst>
        </p:spPr>
      </p:pic>
      <p:sp>
        <p:nvSpPr>
          <p:cNvPr id="173" name="TextBox 172"/>
          <p:cNvSpPr txBox="1"/>
          <p:nvPr/>
        </p:nvSpPr>
        <p:spPr>
          <a:xfrm>
            <a:off x="4189457" y="3722459"/>
            <a:ext cx="3841327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Pressure to reduce </a:t>
            </a:r>
            <a:br>
              <a:rPr lang="en-US" sz="1600" b="1" dirty="0" smtClean="0">
                <a:solidFill>
                  <a:srgbClr val="FFFF00"/>
                </a:solidFill>
                <a:latin typeface="Arial"/>
              </a:rPr>
            </a:b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rack space and power</a:t>
            </a:r>
            <a:endParaRPr lang="en-US" sz="1600" b="1" kern="1200" dirty="0">
              <a:solidFill>
                <a:srgbClr val="FFFF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584199" y="426024"/>
            <a:ext cx="11604626" cy="796635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Cable Operator Challenges to Meet the Traffic </a:t>
            </a:r>
            <a:r>
              <a:rPr lang="en-US" dirty="0"/>
              <a:t>Growth </a:t>
            </a:r>
            <a:br>
              <a:rPr lang="en-US" dirty="0"/>
            </a:b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961674" y="2012877"/>
            <a:ext cx="2082621" cy="815608"/>
          </a:xfrm>
          <a:prstGeom prst="rect">
            <a:avLst/>
          </a:prstGeom>
          <a:noFill/>
          <a:effectLst>
            <a:outerShdw blurRad="50800" dist="25400" dir="2700000">
              <a:srgbClr val="000000">
                <a:alpha val="2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kern="1200" dirty="0" smtClean="0">
                <a:solidFill>
                  <a:schemeClr val="bg1"/>
                </a:solidFill>
                <a:latin typeface="Arial"/>
              </a:rPr>
              <a:t>More Video</a:t>
            </a:r>
          </a:p>
          <a:p>
            <a:pPr marL="173038" indent="-173038" rtl="0">
              <a:spcAft>
                <a:spcPts val="600"/>
              </a:spcAft>
              <a:buFont typeface="Arial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Arial"/>
              </a:rPr>
              <a:t>More Devices</a:t>
            </a:r>
            <a:endParaRPr lang="en-US" sz="2100" b="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86" name="Picture 185" descr="sphereth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91932" y="4459967"/>
            <a:ext cx="1769767" cy="157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TextBox 186"/>
          <p:cNvSpPr txBox="1"/>
          <p:nvPr/>
        </p:nvSpPr>
        <p:spPr>
          <a:xfrm>
            <a:off x="7833482" y="3722458"/>
            <a:ext cx="417067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Migrate to an all-IP network </a:t>
            </a:r>
            <a:br>
              <a:rPr lang="en-US" sz="1600" b="1" dirty="0" smtClean="0">
                <a:solidFill>
                  <a:srgbClr val="FFFF00"/>
                </a:solidFill>
                <a:latin typeface="Arial"/>
              </a:rPr>
            </a:b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with the existing infrastructure</a:t>
            </a:r>
          </a:p>
        </p:txBody>
      </p:sp>
      <p:pic>
        <p:nvPicPr>
          <p:cNvPr id="194" name="Picture 193" descr="server_roo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77" y="4566226"/>
            <a:ext cx="2844623" cy="17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Picture 194" descr="binary_stream.png"/>
          <p:cNvPicPr>
            <a:picLocks noChangeAspect="1"/>
          </p:cNvPicPr>
          <p:nvPr/>
        </p:nvPicPr>
        <p:blipFill>
          <a:blip r:embed="rId8">
            <a:lum bright="23000"/>
          </a:blip>
          <a:srcRect b="43037"/>
          <a:stretch>
            <a:fillRect/>
          </a:stretch>
        </p:blipFill>
        <p:spPr>
          <a:xfrm>
            <a:off x="1862182" y="3071076"/>
            <a:ext cx="1031127" cy="2071579"/>
          </a:xfrm>
          <a:prstGeom prst="rect">
            <a:avLst/>
          </a:prstGeom>
        </p:spPr>
      </p:pic>
      <p:grpSp>
        <p:nvGrpSpPr>
          <p:cNvPr id="9" name="Group 184"/>
          <p:cNvGrpSpPr/>
          <p:nvPr/>
        </p:nvGrpSpPr>
        <p:grpSpPr>
          <a:xfrm>
            <a:off x="1803400" y="4639130"/>
            <a:ext cx="1066800" cy="1519212"/>
            <a:chOff x="1414680" y="3657460"/>
            <a:chExt cx="806856" cy="1695676"/>
          </a:xfrm>
        </p:grpSpPr>
        <p:sp>
          <p:nvSpPr>
            <p:cNvPr id="181" name="Can 180"/>
            <p:cNvSpPr/>
            <p:nvPr/>
          </p:nvSpPr>
          <p:spPr>
            <a:xfrm>
              <a:off x="1547093" y="4525817"/>
              <a:ext cx="496454" cy="827319"/>
            </a:xfrm>
            <a:prstGeom prst="can">
              <a:avLst>
                <a:gd name="adj" fmla="val 20349"/>
              </a:avLst>
            </a:prstGeom>
            <a:solidFill>
              <a:srgbClr val="00181D"/>
            </a:solidFill>
            <a:ln>
              <a:solidFill>
                <a:srgbClr val="00181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pic>
          <p:nvPicPr>
            <p:cNvPr id="184" name="Picture 183" descr="optics2.png"/>
            <p:cNvPicPr>
              <a:picLocks noChangeAspect="1"/>
            </p:cNvPicPr>
            <p:nvPr/>
          </p:nvPicPr>
          <p:blipFill>
            <a:blip r:embed="rId9"/>
            <a:srcRect b="43025"/>
            <a:stretch>
              <a:fillRect/>
            </a:stretch>
          </p:blipFill>
          <p:spPr>
            <a:xfrm>
              <a:off x="1414680" y="3657460"/>
              <a:ext cx="806856" cy="947171"/>
            </a:xfrm>
            <a:prstGeom prst="rect">
              <a:avLst/>
            </a:prstGeom>
            <a:effectLst>
              <a:outerShdw blurRad="508000" dist="76200" dir="16200000">
                <a:schemeClr val="bg1"/>
              </a:outerShdw>
            </a:effectLst>
          </p:spPr>
        </p:pic>
      </p:grpSp>
      <p:sp>
        <p:nvSpPr>
          <p:cNvPr id="196" name="TextBox 195"/>
          <p:cNvSpPr txBox="1"/>
          <p:nvPr/>
        </p:nvSpPr>
        <p:spPr>
          <a:xfrm>
            <a:off x="692552" y="3722458"/>
            <a:ext cx="3231883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Keep up with unprecedented </a:t>
            </a:r>
            <a:r>
              <a:rPr lang="en-US" sz="1600" b="1" dirty="0">
                <a:solidFill>
                  <a:srgbClr val="FFFF00"/>
                </a:solidFill>
                <a:latin typeface="Arial"/>
              </a:rPr>
              <a:t>b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andwidth </a:t>
            </a:r>
            <a:r>
              <a:rPr lang="en-US" sz="1600" b="1" dirty="0">
                <a:solidFill>
                  <a:srgbClr val="FFFF00"/>
                </a:solidFill>
                <a:latin typeface="Arial"/>
              </a:rPr>
              <a:t>g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</a:rPr>
              <a:t>rowth</a:t>
            </a:r>
          </a:p>
        </p:txBody>
      </p:sp>
    </p:spTree>
    <p:extLst>
      <p:ext uri="{BB962C8B-B14F-4D97-AF65-F5344CB8AC3E}">
        <p14:creationId xmlns:p14="http://schemas.microsoft.com/office/powerpoint/2010/main" val="3923721523"/>
      </p:ext>
    </p:extLst>
  </p:cSld>
  <p:clrMapOvr>
    <a:masterClrMapping/>
  </p:clrMapOvr>
  <p:transition advClick="0" advTm="1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3" grpId="0"/>
      <p:bldP spid="175" grpId="0"/>
      <p:bldP spid="187" grpId="0"/>
      <p:bldP spid="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1"/>
          <p:cNvSpPr>
            <a:spLocks noChangeArrowheads="1"/>
          </p:cNvSpPr>
          <p:nvPr/>
        </p:nvSpPr>
        <p:spPr bwMode="auto">
          <a:xfrm>
            <a:off x="0" y="1317514"/>
            <a:ext cx="12188825" cy="5176419"/>
          </a:xfrm>
          <a:prstGeom prst="ellipse">
            <a:avLst/>
          </a:prstGeom>
          <a:gradFill rotWithShape="1">
            <a:gsLst>
              <a:gs pos="0">
                <a:schemeClr val="accent1">
                  <a:alpha val="62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" y="5875447"/>
            <a:ext cx="10947400" cy="362627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69" y="2682655"/>
            <a:ext cx="11037236" cy="838200"/>
          </a:xfrm>
        </p:spPr>
        <p:txBody>
          <a:bodyPr/>
          <a:lstStyle/>
          <a:p>
            <a:pPr algn="ctr"/>
            <a:r>
              <a:rPr lang="en-US" dirty="0" smtClean="0"/>
              <a:t>So What Exactly is CCAP?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6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0" y="1330214"/>
            <a:ext cx="12188825" cy="5176419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CCAP </a:t>
            </a:r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22548" y="1485210"/>
            <a:ext cx="5981125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Converged multi-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service platform  </a:t>
            </a: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- single port per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SG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Increased DOCSIS capacity / SG</a:t>
            </a:r>
          </a:p>
          <a:p>
            <a:pPr>
              <a:defRPr/>
            </a:pPr>
            <a:endParaRPr lang="en-US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Reduced </a:t>
            </a:r>
            <a:r>
              <a:rPr lang="en-US" kern="0" dirty="0">
                <a:solidFill>
                  <a:schemeClr val="bg1"/>
                </a:solidFill>
                <a:ea typeface="ＭＳ Ｐゴシック" charset="-128"/>
              </a:rPr>
              <a:t>cost-per-</a:t>
            </a:r>
            <a:r>
              <a:rPr lang="en-US" kern="0" dirty="0" smtClean="0">
                <a:solidFill>
                  <a:schemeClr val="bg1"/>
                </a:solidFill>
                <a:ea typeface="ＭＳ Ｐゴシック" charset="-128"/>
              </a:rPr>
              <a:t>downstream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 smtClean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Reduce rack space per system</a:t>
            </a:r>
          </a:p>
          <a:p>
            <a:pPr marL="285750" indent="-285750">
              <a:buFont typeface="Arial"/>
              <a:buChar char="•"/>
              <a:defRPr/>
            </a:pP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l-BE" kern="0" dirty="0">
                <a:solidFill>
                  <a:schemeClr val="bg1"/>
                </a:solidFill>
                <a:ea typeface="ＭＳ Ｐゴシック" charset="-128"/>
              </a:rPr>
              <a:t>Scaleable </a:t>
            </a:r>
            <a:r>
              <a:rPr lang="nl-BE" kern="0" dirty="0" smtClean="0">
                <a:solidFill>
                  <a:schemeClr val="bg1"/>
                </a:solidFill>
                <a:ea typeface="ＭＳ Ｐゴシック" charset="-128"/>
              </a:rPr>
              <a:t>deployment options</a:t>
            </a:r>
            <a:endParaRPr lang="nl-BE" kern="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582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nl-B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241332" y="924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>
              <a:lnSpc>
                <a:spcPct val="80000"/>
              </a:lnSpc>
              <a:spcBef>
                <a:spcPct val="0"/>
              </a:spcBef>
              <a:buNone/>
              <a:defRPr lang="en-US" sz="3600" b="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Current Head </a:t>
            </a: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3302000" y="63974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03200" y="1422816"/>
            <a:ext cx="6032500" cy="3961984"/>
            <a:chOff x="2133600" y="1473616"/>
            <a:chExt cx="6032500" cy="396198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232400" y="1917700"/>
              <a:ext cx="44450" cy="160655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4953000" y="14736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702300" y="1943100"/>
              <a:ext cx="31750" cy="1574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5915062" y="2489616"/>
              <a:ext cx="981037" cy="6218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CMTS 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273800" y="1917700"/>
              <a:ext cx="12700" cy="5334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5092700" y="3569116"/>
              <a:ext cx="1282699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UEQAM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102350" y="3124200"/>
              <a:ext cx="6350" cy="40005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4203700" y="4559300"/>
              <a:ext cx="1968500" cy="254000"/>
            </a:xfrm>
            <a:prstGeom prst="triangl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46700" y="4051300"/>
              <a:ext cx="12700" cy="431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49900" y="4038600"/>
              <a:ext cx="12700" cy="431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753100" y="4038600"/>
              <a:ext cx="12700" cy="4318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730500" y="4000500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analog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86100" y="36576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4889500" y="2384911"/>
              <a:ext cx="130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broadcast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4368800" y="2397611"/>
              <a:ext cx="130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narrowcast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578600" y="3155950"/>
              <a:ext cx="25400" cy="17526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6296062" y="49788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Rcvr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746662" y="49661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Laser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40600" y="42926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Bent Arrow 65"/>
            <p:cNvSpPr/>
            <p:nvPr/>
          </p:nvSpPr>
          <p:spPr>
            <a:xfrm rot="5400000">
              <a:off x="4186237" y="3868738"/>
              <a:ext cx="644525" cy="577850"/>
            </a:xfrm>
            <a:prstGeom prst="bentArrow">
              <a:avLst>
                <a:gd name="adj1" fmla="val 11047"/>
                <a:gd name="adj2" fmla="val 25000"/>
                <a:gd name="adj3" fmla="val 25000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Bent Arrow 66"/>
            <p:cNvSpPr/>
            <p:nvPr/>
          </p:nvSpPr>
          <p:spPr>
            <a:xfrm rot="5400000">
              <a:off x="4046537" y="4040188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8" name="Bent Arrow 67"/>
            <p:cNvSpPr/>
            <p:nvPr/>
          </p:nvSpPr>
          <p:spPr>
            <a:xfrm>
              <a:off x="7011987" y="4332289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33600" y="4533900"/>
              <a:ext cx="180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combining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Content Placeholder 3"/>
          <p:cNvSpPr txBox="1">
            <a:spLocks/>
          </p:cNvSpPr>
          <p:nvPr/>
        </p:nvSpPr>
        <p:spPr>
          <a:xfrm>
            <a:off x="7333788" y="1310808"/>
            <a:ext cx="443911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Separate CMTSs &amp; EQAMs</a:t>
            </a:r>
          </a:p>
          <a:p>
            <a:pPr>
              <a:buClrTx/>
            </a:pPr>
            <a:r>
              <a:rPr lang="en-US" sz="1800" dirty="0" smtClean="0"/>
              <a:t>Limited channel capacity per platform</a:t>
            </a:r>
          </a:p>
          <a:p>
            <a:pPr>
              <a:buClrTx/>
            </a:pPr>
            <a:r>
              <a:rPr lang="en-US" sz="1800" dirty="0"/>
              <a:t>Multiple platforms for </a:t>
            </a:r>
            <a:r>
              <a:rPr lang="en-US" sz="1800" dirty="0" smtClean="0"/>
              <a:t>each</a:t>
            </a:r>
          </a:p>
          <a:p>
            <a:pPr>
              <a:buClrTx/>
            </a:pPr>
            <a:r>
              <a:rPr lang="en-US" sz="1800" dirty="0" smtClean="0"/>
              <a:t>Complex combining </a:t>
            </a:r>
          </a:p>
          <a:p>
            <a:pPr>
              <a:buClrTx/>
            </a:pPr>
            <a:r>
              <a:rPr lang="en-US" sz="1800" dirty="0" smtClean="0"/>
              <a:t>Scaling problems as add SGs</a:t>
            </a:r>
          </a:p>
        </p:txBody>
      </p:sp>
    </p:spTree>
    <p:extLst>
      <p:ext uri="{BB962C8B-B14F-4D97-AF65-F5344CB8AC3E}">
        <p14:creationId xmlns:p14="http://schemas.microsoft.com/office/powerpoint/2010/main" val="3696918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009" y="1265990"/>
            <a:ext cx="10766795" cy="4876800"/>
          </a:xfrm>
          <a:prstGeom prst="rect">
            <a:avLst/>
          </a:prstGeom>
        </p:spPr>
        <p:txBody>
          <a:bodyPr/>
          <a:lstStyle/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nl-BE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8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  <a:p>
            <a:pPr marL="236538" indent="-236538" defTabSz="814388" eaLnBrk="0" hangingPunct="0">
              <a:lnSpc>
                <a:spcPct val="7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CCAP Head End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68300" y="1448216"/>
            <a:ext cx="5759450" cy="3834984"/>
            <a:chOff x="2362200" y="1575216"/>
            <a:chExt cx="5759450" cy="3834984"/>
          </a:xfrm>
        </p:grpSpPr>
        <p:sp>
          <p:nvSpPr>
            <p:cNvPr id="16" name="Rounded Rectangle 15"/>
            <p:cNvSpPr/>
            <p:nvPr/>
          </p:nvSpPr>
          <p:spPr>
            <a:xfrm>
              <a:off x="5054600" y="15752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62600" y="3226216"/>
              <a:ext cx="1435099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CCAP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375400" y="2019300"/>
              <a:ext cx="25400" cy="11303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43600" y="3797300"/>
              <a:ext cx="12700" cy="6477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0800000">
              <a:off x="4305300" y="4533900"/>
              <a:ext cx="1968500" cy="254000"/>
            </a:xfrm>
            <a:prstGeom prst="triangl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22600" y="39751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analog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40100" y="36322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731000" y="3746500"/>
              <a:ext cx="12700" cy="11557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6397662" y="49534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Rcvr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848262" y="4940716"/>
              <a:ext cx="981037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Laser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96150" y="42926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4600" y="23749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Video and data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Bent Arrow 50"/>
            <p:cNvSpPr/>
            <p:nvPr/>
          </p:nvSpPr>
          <p:spPr>
            <a:xfrm rot="5400000">
              <a:off x="4433887" y="3856037"/>
              <a:ext cx="644525" cy="577850"/>
            </a:xfrm>
            <a:prstGeom prst="bentArrow">
              <a:avLst>
                <a:gd name="adj1" fmla="val 11047"/>
                <a:gd name="adj2" fmla="val 25000"/>
                <a:gd name="adj3" fmla="val 25000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Bent Arrow 52"/>
            <p:cNvSpPr/>
            <p:nvPr/>
          </p:nvSpPr>
          <p:spPr>
            <a:xfrm rot="5400000">
              <a:off x="4294187" y="4027487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Bent Arrow 53"/>
            <p:cNvSpPr/>
            <p:nvPr/>
          </p:nvSpPr>
          <p:spPr>
            <a:xfrm>
              <a:off x="6992937" y="4319589"/>
              <a:ext cx="288925" cy="577850"/>
            </a:xfrm>
            <a:prstGeom prst="bentArrow">
              <a:avLst>
                <a:gd name="adj1" fmla="val 28630"/>
                <a:gd name="adj2" fmla="val 50000"/>
                <a:gd name="adj3" fmla="val 35987"/>
                <a:gd name="adj4" fmla="val 43750"/>
              </a:avLst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62200" y="4533900"/>
              <a:ext cx="180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combining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Content Placeholder 3"/>
          <p:cNvSpPr txBox="1">
            <a:spLocks/>
          </p:cNvSpPr>
          <p:nvPr/>
        </p:nvSpPr>
        <p:spPr>
          <a:xfrm>
            <a:off x="7333788" y="1310808"/>
            <a:ext cx="443911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Combine CMTS &amp; EQAM</a:t>
            </a:r>
          </a:p>
          <a:p>
            <a:pPr>
              <a:buClrTx/>
            </a:pPr>
            <a:r>
              <a:rPr lang="en-US" sz="1800" dirty="0" smtClean="0"/>
              <a:t>Higher performance</a:t>
            </a:r>
          </a:p>
          <a:p>
            <a:pPr>
              <a:buClrTx/>
            </a:pPr>
            <a:r>
              <a:rPr lang="en-US" sz="1800" dirty="0" smtClean="0"/>
              <a:t>Single port per SG</a:t>
            </a:r>
          </a:p>
          <a:p>
            <a:pPr>
              <a:buClrTx/>
            </a:pPr>
            <a:r>
              <a:rPr lang="en-US" sz="1800" dirty="0" smtClean="0"/>
              <a:t>Simpler combining</a:t>
            </a:r>
          </a:p>
          <a:p>
            <a:pPr>
              <a:buClrTx/>
            </a:pPr>
            <a:r>
              <a:rPr lang="en-US" sz="1800" dirty="0" smtClean="0"/>
              <a:t>Easier scaling</a:t>
            </a:r>
          </a:p>
          <a:p>
            <a:pPr>
              <a:buClrTx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0680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 txBox="1">
            <a:spLocks/>
          </p:cNvSpPr>
          <p:nvPr/>
        </p:nvSpPr>
        <p:spPr>
          <a:xfrm>
            <a:off x="304832" y="295610"/>
            <a:ext cx="11420676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CCAP with Analog Optical Interfaces</a:t>
            </a:r>
            <a:br>
              <a:rPr lang="en-US" dirty="0" smtClean="0"/>
            </a:br>
            <a:endParaRPr lang="en-US" dirty="0">
              <a:solidFill>
                <a:srgbClr val="48F4FB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0" y="6029159"/>
            <a:ext cx="11731744" cy="213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9900" y="1397416"/>
            <a:ext cx="5130800" cy="4163815"/>
            <a:chOff x="3327400" y="1460916"/>
            <a:chExt cx="5130800" cy="4163815"/>
          </a:xfrm>
        </p:grpSpPr>
        <p:sp>
          <p:nvSpPr>
            <p:cNvPr id="16" name="Rounded Rectangle 15"/>
            <p:cNvSpPr/>
            <p:nvPr/>
          </p:nvSpPr>
          <p:spPr>
            <a:xfrm>
              <a:off x="4686300" y="1460916"/>
              <a:ext cx="1917700" cy="4567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Router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194300" y="3111916"/>
              <a:ext cx="1435099" cy="7996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CCAP</a:t>
              </a:r>
            </a:p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664200" y="1917700"/>
              <a:ext cx="25400" cy="1130300"/>
            </a:xfrm>
            <a:prstGeom prst="straightConnector1">
              <a:avLst/>
            </a:prstGeom>
            <a:ln w="5715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02300" y="4089400"/>
              <a:ext cx="0" cy="78740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445000" y="33909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327400" y="3492500"/>
              <a:ext cx="92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analog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29000" y="31877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146800" y="4076700"/>
              <a:ext cx="12700" cy="74930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277100" y="3302000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OOB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05500" y="2235200"/>
              <a:ext cx="255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Video and data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445000" y="36449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743700" y="3467100"/>
              <a:ext cx="508000" cy="0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518150" y="4978400"/>
              <a:ext cx="112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Analog optics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Content Placeholder 3"/>
          <p:cNvSpPr txBox="1">
            <a:spLocks/>
          </p:cNvSpPr>
          <p:nvPr/>
        </p:nvSpPr>
        <p:spPr>
          <a:xfrm>
            <a:off x="7333788" y="1310808"/>
            <a:ext cx="443911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dirty="0" smtClean="0"/>
              <a:t>Include optics and combining</a:t>
            </a:r>
          </a:p>
          <a:p>
            <a:pPr>
              <a:buClrTx/>
            </a:pPr>
            <a:r>
              <a:rPr lang="en-US" sz="1800" dirty="0" smtClean="0"/>
              <a:t>Further space reductions</a:t>
            </a:r>
          </a:p>
        </p:txBody>
      </p:sp>
    </p:spTree>
    <p:extLst>
      <p:ext uri="{BB962C8B-B14F-4D97-AF65-F5344CB8AC3E}">
        <p14:creationId xmlns:p14="http://schemas.microsoft.com/office/powerpoint/2010/main" val="1143656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>
              <a:alpha val="4000"/>
            </a:srgbClr>
          </a:solidFill>
          <a:tailEnd type="none"/>
        </a:ln>
        <a:effectLst>
          <a:outerShdw blurRad="40000" dist="20000" dir="5400000" rotWithShape="0">
            <a:srgbClr val="000000">
              <a:alpha val="2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7432" rIns="27432" rtlCol="0">
        <a:spAutoFit/>
      </a:bodyPr>
      <a:lstStyle>
        <a:defPPr algn="ctr" fontAlgn="base">
          <a:defRPr sz="1600" b="1" u="sng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>
              <a:alpha val="4000"/>
            </a:srgbClr>
          </a:solidFill>
          <a:tailEnd type="none"/>
        </a:ln>
        <a:effectLst>
          <a:outerShdw blurRad="40000" dist="20000" dir="5400000" rotWithShape="0">
            <a:srgbClr val="000000">
              <a:alpha val="2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7432" rIns="27432" rtlCol="0">
        <a:spAutoFit/>
      </a:bodyPr>
      <a:lstStyle>
        <a:defPPr algn="ctr" fontAlgn="base">
          <a:defRPr sz="1600" b="1" u="sng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16x9 template_dark.potx</Template>
  <TotalTime>15225</TotalTime>
  <Words>1185</Words>
  <Application>Microsoft Office PowerPoint</Application>
  <PresentationFormat>Custom</PresentationFormat>
  <Paragraphs>509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1_Cisco Arial 16x9 template_dark</vt:lpstr>
      <vt:lpstr>2_Cisco Arial 16x9 template_dark</vt:lpstr>
      <vt:lpstr>3_Cisco Arial 16x9 template_dark</vt:lpstr>
      <vt:lpstr>CCAP Converged Cable Access Platform</vt:lpstr>
      <vt:lpstr>Agenda</vt:lpstr>
      <vt:lpstr>Why do we need CCAP?</vt:lpstr>
      <vt:lpstr>PowerPoint Presentation</vt:lpstr>
      <vt:lpstr>So What Exactly is CCAP?</vt:lpstr>
      <vt:lpstr>PowerPoint Presentation</vt:lpstr>
      <vt:lpstr>PowerPoint Presentation</vt:lpstr>
      <vt:lpstr>PowerPoint Presentation</vt:lpstr>
      <vt:lpstr>PowerPoint Presentation</vt:lpstr>
      <vt:lpstr>CCAP</vt:lpstr>
      <vt:lpstr>DOCSIS 3.1 </vt:lpstr>
      <vt:lpstr>PowerPoint Presentation</vt:lpstr>
      <vt:lpstr>Today’s Headend</vt:lpstr>
      <vt:lpstr>Integrated CCAP Architecture</vt:lpstr>
      <vt:lpstr>What goes into a CCAP?</vt:lpstr>
      <vt:lpstr>Generic CCAP Components</vt:lpstr>
      <vt:lpstr>CCAP Front</vt:lpstr>
      <vt:lpstr>CCAP – Rear</vt:lpstr>
      <vt:lpstr>CCAP Impact</vt:lpstr>
      <vt:lpstr>CCAP &amp; Remote Phy</vt:lpstr>
      <vt:lpstr>PowerPoint Presentation</vt:lpstr>
      <vt:lpstr>CCAP with Centralized PHY</vt:lpstr>
      <vt:lpstr>CCAP with Remote PHY</vt:lpstr>
      <vt:lpstr>Fiber Deeper &amp; Remote PHY</vt:lpstr>
      <vt:lpstr>PowerPoint Presentation</vt:lpstr>
      <vt:lpstr>Network Function Virtualization  &amp; Virtual CCAP</vt:lpstr>
      <vt:lpstr>NFV</vt:lpstr>
      <vt:lpstr>vCCAP? </vt:lpstr>
      <vt:lpstr>Why NFV?</vt:lpstr>
      <vt:lpstr>Evolved Network Infrastructure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mike needham</dc:creator>
  <cp:lastModifiedBy>Comcast Employee</cp:lastModifiedBy>
  <cp:revision>739</cp:revision>
  <dcterms:created xsi:type="dcterms:W3CDTF">2012-06-29T23:26:28Z</dcterms:created>
  <dcterms:modified xsi:type="dcterms:W3CDTF">2014-07-29T14:59:08Z</dcterms:modified>
</cp:coreProperties>
</file>