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8" r:id="rId2"/>
    <p:sldMasterId id="2147483701" r:id="rId3"/>
    <p:sldMasterId id="2147483707" r:id="rId4"/>
    <p:sldMasterId id="2147483849" r:id="rId5"/>
  </p:sldMasterIdLst>
  <p:notesMasterIdLst>
    <p:notesMasterId r:id="rId28"/>
  </p:notesMasterIdLst>
  <p:sldIdLst>
    <p:sldId id="382" r:id="rId6"/>
    <p:sldId id="384" r:id="rId7"/>
    <p:sldId id="386" r:id="rId8"/>
    <p:sldId id="394" r:id="rId9"/>
    <p:sldId id="389" r:id="rId10"/>
    <p:sldId id="351" r:id="rId11"/>
    <p:sldId id="388" r:id="rId12"/>
    <p:sldId id="392" r:id="rId13"/>
    <p:sldId id="395" r:id="rId14"/>
    <p:sldId id="390" r:id="rId15"/>
    <p:sldId id="391" r:id="rId16"/>
    <p:sldId id="393" r:id="rId17"/>
    <p:sldId id="344" r:id="rId18"/>
    <p:sldId id="346" r:id="rId19"/>
    <p:sldId id="348" r:id="rId20"/>
    <p:sldId id="347" r:id="rId21"/>
    <p:sldId id="372" r:id="rId22"/>
    <p:sldId id="396" r:id="rId23"/>
    <p:sldId id="334" r:id="rId24"/>
    <p:sldId id="397" r:id="rId25"/>
    <p:sldId id="398" r:id="rId26"/>
    <p:sldId id="399" r:id="rId27"/>
  </p:sldIdLst>
  <p:sldSz cx="6656388" cy="4992688"/>
  <p:notesSz cx="6858000" cy="9296400"/>
  <p:defaultTextStyle>
    <a:defPPr>
      <a:defRPr lang="en-US"/>
    </a:defPPr>
    <a:lvl1pPr algn="l" defTabSz="665163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31788" indent="125413" algn="l" defTabSz="665163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65163" indent="249238" algn="l" defTabSz="665163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996950" indent="374650" algn="l" defTabSz="665163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30325" indent="498475" algn="l" defTabSz="665163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114" d="100"/>
          <a:sy n="114" d="100"/>
        </p:scale>
        <p:origin x="-972" y="-108"/>
      </p:cViewPr>
      <p:guideLst>
        <p:guide orient="horz" pos="1573"/>
        <p:guide pos="2097"/>
      </p:guideLst>
    </p:cSldViewPr>
  </p:slideViewPr>
  <p:outlineViewPr>
    <p:cViewPr>
      <p:scale>
        <a:sx n="33" d="100"/>
        <a:sy n="33" d="100"/>
      </p:scale>
      <p:origin x="0" y="7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 defTabSz="6654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 defTabSz="6654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691DA0-CBDA-40F6-82DB-51E6992BDB3B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 defTabSz="6654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 defTabSz="6654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02622-B8A6-424C-8B84-7A4467A0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1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9142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02622-B8A6-424C-8B84-7A4467A0AB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SCTE branded certifications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…plus SCTE offers training that helps prepare the candidate for other external certifications, such as Cisco’s CCNA and CCENT certifications.  (To date, there have been 6 certifications awarded to SCTE CCNA students)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1554496E-F328-47A9-8503-E6EA68EF1972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00447FD-5D82-461F-987D-D234F20B53A7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02622-B8A6-424C-8B84-7A4467A0AB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9B441E06-F888-42E1-BDCF-4A814AFBDA21}" type="slidenum">
              <a:rPr lang="en-US" smtClean="0">
                <a:solidFill>
                  <a:srgbClr val="000000"/>
                </a:solidFill>
              </a:rPr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mtClean="0"/>
              <a:t>A few Primers in progress…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D6C2E2C0-F13F-4A9A-BB51-74CD92A6A5EA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02622-B8A6-424C-8B84-7A4467A0AB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SCTE Live Learning Webinar</a:t>
            </a:r>
          </a:p>
          <a:p>
            <a:pPr marL="457200" lvl="1"/>
            <a:r>
              <a:rPr lang="en-US" b="1" smtClean="0"/>
              <a:t>Definition:</a:t>
            </a:r>
            <a:r>
              <a:rPr lang="en-US" smtClean="0"/>
              <a:t>  One-hour technical web-based seminar, typically a “cutting edge” topic.  SCTE LiveLearning is free to members and $29 to non-members.  Members also have access to archived LiveLearning webinars.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Format:</a:t>
            </a:r>
            <a:r>
              <a:rPr lang="en-US" smtClean="0"/>
              <a:t>  Facilitated live webinar offered at 2:00PM ET the 3</a:t>
            </a:r>
            <a:r>
              <a:rPr lang="en-US" baseline="30000" smtClean="0"/>
              <a:t>rd</a:t>
            </a:r>
            <a:r>
              <a:rPr lang="en-US" smtClean="0"/>
              <a:t>  Wednesday of each month; PPT. 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Where reside:</a:t>
            </a:r>
            <a:r>
              <a:rPr lang="en-US" smtClean="0"/>
              <a:t> SCTE website (link sent to those who register)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Primary authors:</a:t>
            </a:r>
            <a:r>
              <a:rPr lang="en-US" smtClean="0"/>
              <a:t> PD team with vendor partner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Audience:</a:t>
            </a:r>
            <a:r>
              <a:rPr lang="en-US" smtClean="0"/>
              <a:t> Designed typically for levels 2 and above.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 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8F56E7D5-3A3E-43E9-8214-64BCA279BC97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670DBD47-336B-4476-919B-88EC32C77731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1411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A22731B9-6907-45A4-A92B-83C51EEBF296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mtClean="0"/>
              <a:t>A few Primers in progress…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5679D790-A100-4D16-9BD2-251695EC6CCB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SCTE Live Learning Webinar</a:t>
            </a:r>
          </a:p>
          <a:p>
            <a:pPr marL="457200" lvl="1"/>
            <a:r>
              <a:rPr lang="en-US" b="1" smtClean="0"/>
              <a:t>Definition:</a:t>
            </a:r>
            <a:r>
              <a:rPr lang="en-US" smtClean="0"/>
              <a:t>  One-hour technical web-based seminar, typically a “cutting edge” topic.  SCTE LiveLearning is free to members and $29 to non-members.  Members also have access to archived LiveLearning webinars.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Format:</a:t>
            </a:r>
            <a:r>
              <a:rPr lang="en-US" smtClean="0"/>
              <a:t>  Facilitated live webinar offered at 2:00PM ET the 3</a:t>
            </a:r>
            <a:r>
              <a:rPr lang="en-US" baseline="30000" smtClean="0"/>
              <a:t>rd</a:t>
            </a:r>
            <a:r>
              <a:rPr lang="en-US" smtClean="0"/>
              <a:t>  Wednesday of each month; PPT. 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Where reside:</a:t>
            </a:r>
            <a:r>
              <a:rPr lang="en-US" smtClean="0"/>
              <a:t> SCTE website (link sent to those who register)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Primary authors:</a:t>
            </a:r>
            <a:r>
              <a:rPr lang="en-US" smtClean="0"/>
              <a:t> PD team with vendor partner</a:t>
            </a:r>
          </a:p>
          <a:p>
            <a:pPr marL="457200" lvl="1" eaLnBrk="1" hangingPunct="1">
              <a:spcBef>
                <a:spcPct val="0"/>
              </a:spcBef>
            </a:pPr>
            <a:r>
              <a:rPr lang="en-US" b="1" smtClean="0"/>
              <a:t>Audience:</a:t>
            </a:r>
            <a:r>
              <a:rPr lang="en-US" smtClean="0"/>
              <a:t> Designed typically for levels 2 and above.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 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1F4916E4-2E2A-4B66-84D9-31BBAAADB801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65163" fontAlgn="base">
              <a:spcBef>
                <a:spcPct val="0"/>
              </a:spcBef>
              <a:spcAft>
                <a:spcPct val="0"/>
              </a:spcAft>
              <a:defRPr/>
            </a:pPr>
            <a:fld id="{0F3B48B4-47DA-41A9-A3C7-11E4DAAC3F75}" type="slidenum">
              <a:rPr lang="en-US" smtClean="0"/>
              <a:pPr defTabSz="66516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rim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90" y="721167"/>
            <a:ext cx="4770411" cy="776640"/>
          </a:xfrm>
          <a:prstGeom prst="rect">
            <a:avLst/>
          </a:prstGeom>
        </p:spPr>
        <p:txBody>
          <a:bodyPr lIns="66548" tIns="33274" rIns="66548" bIns="33274">
            <a:normAutofit/>
          </a:bodyPr>
          <a:lstStyle>
            <a:lvl1pPr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699" y="2218973"/>
            <a:ext cx="5602460" cy="1275909"/>
          </a:xfrm>
          <a:prstGeom prst="rect">
            <a:avLst/>
          </a:prstGeom>
        </p:spPr>
        <p:txBody>
          <a:bodyPr lIns="66548" tIns="33274" rIns="66548" bIns="33274">
            <a:normAutofit/>
          </a:bodyPr>
          <a:lstStyle>
            <a:lvl1pPr marL="0" indent="0" algn="ctr">
              <a:buNone/>
              <a:defRPr sz="3300" b="1" i="1" baseline="0">
                <a:solidFill>
                  <a:schemeClr val="tx1"/>
                </a:solidFill>
              </a:defRPr>
            </a:lvl1pPr>
            <a:lvl2pPr marL="33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29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C 2010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1879" y="110949"/>
            <a:ext cx="6268099" cy="499269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buFontTx/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1879" y="998545"/>
            <a:ext cx="6268099" cy="3827727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buFontTx/>
              <a:buNone/>
              <a:defRPr sz="1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83" tIns="33242" rIns="66483" bIns="332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0" y="1164968"/>
            <a:ext cx="5990749" cy="3294943"/>
          </a:xfrm>
          <a:prstGeom prst="rect">
            <a:avLst/>
          </a:prstGeom>
        </p:spPr>
        <p:txBody>
          <a:bodyPr lIns="66483" tIns="33242" rIns="66483" bIns="332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80030E-3C33-47F8-8068-2B8CE5BC3A0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888" y="4627563"/>
            <a:ext cx="2106612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38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873818-C0F5-4A42-9D72-E8535D4D2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83" tIns="33242" rIns="66483" bIns="332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9" y="1164968"/>
            <a:ext cx="2939905" cy="3294943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3664" y="1164968"/>
            <a:ext cx="2939905" cy="3294943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C1185D-01E2-4AFA-A740-D06EFF8E6795}" type="datetime1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888" y="4627563"/>
            <a:ext cx="2106612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38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E3924E-E5FF-430B-9A49-6368E0426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83" tIns="33242" rIns="66483" bIns="332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9A44D1-5DBC-4FE5-9B4D-96A7FCC75263}" type="datetime1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888" y="4627563"/>
            <a:ext cx="2106612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38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D878EC-E3D8-4F7A-8505-D6640666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rim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97" y="721167"/>
            <a:ext cx="4770411" cy="776640"/>
          </a:xfrm>
          <a:prstGeom prst="rect">
            <a:avLst/>
          </a:prstGeom>
        </p:spPr>
        <p:txBody>
          <a:bodyPr lIns="66473" tIns="33237" rIns="66473" bIns="33237">
            <a:normAutofit/>
          </a:bodyPr>
          <a:lstStyle>
            <a:lvl1pPr>
              <a:defRPr sz="4400"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699" y="2218973"/>
            <a:ext cx="5602460" cy="1275909"/>
          </a:xfrm>
          <a:prstGeom prst="rect">
            <a:avLst/>
          </a:prstGeom>
        </p:spPr>
        <p:txBody>
          <a:bodyPr lIns="66473" tIns="33237" rIns="66473" bIns="33237">
            <a:normAutofit/>
          </a:bodyPr>
          <a:lstStyle>
            <a:lvl1pPr marL="0" indent="0" algn="ctr">
              <a:buNone/>
              <a:defRPr sz="3300" b="1" i="1" baseline="0">
                <a:solidFill>
                  <a:schemeClr val="tx1"/>
                </a:solidFill>
              </a:defRPr>
            </a:lvl1pPr>
            <a:lvl2pPr marL="33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2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2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5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er Title Slide -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417" y="721167"/>
            <a:ext cx="6379039" cy="776640"/>
          </a:xfrm>
          <a:prstGeom prst="rect">
            <a:avLst/>
          </a:prstGeom>
        </p:spPr>
        <p:txBody>
          <a:bodyPr lIns="66473" tIns="33237" rIns="66473" bIns="33237">
            <a:noAutofit/>
          </a:bodyPr>
          <a:lstStyle>
            <a:lvl1pPr>
              <a:defRPr sz="3600"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60" y="2218973"/>
            <a:ext cx="5824340" cy="1275909"/>
          </a:xfrm>
          <a:prstGeom prst="rect">
            <a:avLst/>
          </a:prstGeom>
        </p:spPr>
        <p:txBody>
          <a:bodyPr lIns="66473" tIns="33237" rIns="66473" bIns="33237">
            <a:normAutofit/>
          </a:bodyPr>
          <a:lstStyle>
            <a:lvl1pPr marL="0" indent="0" algn="ctr">
              <a:buNone/>
              <a:defRPr sz="3300" b="1" i="1" baseline="0">
                <a:solidFill>
                  <a:schemeClr val="tx1"/>
                </a:solidFill>
              </a:defRPr>
            </a:lvl1pPr>
            <a:lvl2pPr marL="33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2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2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5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and Audi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-18256"/>
            <a:ext cx="5990749" cy="832115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2819" y="1109486"/>
            <a:ext cx="6157159" cy="388320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buNone/>
              <a:defRPr sz="1900" u="sng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8297" y="1608755"/>
            <a:ext cx="776579" cy="77664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66473" tIns="33237" rIns="66473" bIns="33237">
            <a:normAutofit/>
          </a:bodyPr>
          <a:lstStyle>
            <a:lvl1pPr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88297" y="2551818"/>
            <a:ext cx="776579" cy="77664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66473" tIns="33237" rIns="66473" bIns="33237">
            <a:normAutofit/>
          </a:bodyPr>
          <a:lstStyle>
            <a:lvl1pPr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1331277" y="2607292"/>
            <a:ext cx="5158701" cy="665692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300" baseline="0">
                <a:solidFill>
                  <a:schemeClr val="tx1"/>
                </a:solidFill>
              </a:defRPr>
            </a:lvl2pPr>
            <a:lvl3pPr>
              <a:buNone/>
              <a:defRPr sz="13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1331277" y="1664229"/>
            <a:ext cx="5158701" cy="665692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300" baseline="0">
                <a:solidFill>
                  <a:schemeClr val="tx1"/>
                </a:solidFill>
              </a:defRPr>
            </a:lvl2pPr>
            <a:lvl3pPr>
              <a:buNone/>
              <a:defRPr sz="13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32819" y="3383933"/>
            <a:ext cx="6157159" cy="388320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buNone/>
              <a:defRPr sz="1900" u="sng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332819" y="3827728"/>
            <a:ext cx="6157159" cy="443794"/>
          </a:xfrm>
          <a:prstGeom prst="rect">
            <a:avLst/>
          </a:prstGeom>
        </p:spPr>
        <p:txBody>
          <a:bodyPr lIns="66473" tIns="33237" rIns="66473" bIns="33237"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8" y="973138"/>
            <a:ext cx="6019800" cy="304800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Bulle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7188" y="1049338"/>
            <a:ext cx="2895600" cy="327660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05188" y="1049338"/>
            <a:ext cx="2971800" cy="320040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57188" y="1049338"/>
            <a:ext cx="5943600" cy="3200400"/>
          </a:xfrm>
          <a:prstGeom prst="rect">
            <a:avLst/>
          </a:prstGeom>
        </p:spPr>
        <p:txBody>
          <a:bodyPr lIns="91326" tIns="45664" rIns="91326" bIns="45664"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er Title Slide -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410" y="721167"/>
            <a:ext cx="6379039" cy="776640"/>
          </a:xfrm>
          <a:prstGeom prst="rect">
            <a:avLst/>
          </a:prstGeom>
        </p:spPr>
        <p:txBody>
          <a:bodyPr lIns="66548" tIns="33274" rIns="66548" bIns="33274">
            <a:noAutofit/>
          </a:bodyPr>
          <a:lstStyle>
            <a:lvl1pPr>
              <a:defRPr sz="3600" b="1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60" y="2218973"/>
            <a:ext cx="5824340" cy="1275909"/>
          </a:xfrm>
          <a:prstGeom prst="rect">
            <a:avLst/>
          </a:prstGeom>
        </p:spPr>
        <p:txBody>
          <a:bodyPr lIns="66548" tIns="33274" rIns="66548" bIns="33274">
            <a:normAutofit/>
          </a:bodyPr>
          <a:lstStyle>
            <a:lvl1pPr marL="0" indent="0" algn="ctr">
              <a:buNone/>
              <a:defRPr sz="3300" b="1" i="1" baseline="0">
                <a:solidFill>
                  <a:schemeClr val="tx1"/>
                </a:solidFill>
              </a:defRPr>
            </a:lvl1pPr>
            <a:lvl2pPr marL="33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29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0949"/>
            <a:ext cx="6656388" cy="499269"/>
          </a:xfrm>
          <a:prstGeom prst="rect">
            <a:avLst/>
          </a:prstGeom>
        </p:spPr>
        <p:txBody>
          <a:bodyPr lIns="199678" tIns="0" rIns="66548" bIns="0" anchor="ctr"/>
          <a:lstStyle>
            <a:lvl1pPr marL="0" indent="0">
              <a:spcBef>
                <a:spcPts val="0"/>
              </a:spcBef>
              <a:buFontTx/>
              <a:buNone/>
              <a:defRPr sz="1500" b="1" i="0" cap="all" baseline="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SCTE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43759" y="1109486"/>
            <a:ext cx="5768870" cy="3439407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buFont typeface="Arial" pitchFamily="34" charset="0"/>
              <a:buChar char="•"/>
              <a:defRPr sz="1700" baseline="0">
                <a:solidFill>
                  <a:schemeClr val="tx1"/>
                </a:solidFill>
              </a:defRPr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Line 2</a:t>
            </a:r>
          </a:p>
          <a:p>
            <a:pPr lvl="1"/>
            <a:r>
              <a:rPr lang="en-US" dirty="0" smtClean="0"/>
              <a:t>Sub line A</a:t>
            </a:r>
          </a:p>
          <a:p>
            <a:pPr lvl="2"/>
            <a:r>
              <a:rPr lang="en-US" dirty="0" smtClean="0"/>
              <a:t>Sub line B</a:t>
            </a:r>
          </a:p>
          <a:p>
            <a:pPr lvl="3"/>
            <a:r>
              <a:rPr lang="en-US" dirty="0" smtClean="0"/>
              <a:t>Sub line C</a:t>
            </a:r>
          </a:p>
          <a:p>
            <a:pPr lvl="4"/>
            <a:r>
              <a:rPr lang="en-US" dirty="0" smtClean="0"/>
              <a:t>Sub line D</a:t>
            </a:r>
          </a:p>
          <a:p>
            <a:pPr lvl="0"/>
            <a:r>
              <a:rPr lang="en-US" dirty="0" smtClean="0"/>
              <a:t>Line 3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4770412" y="4627483"/>
            <a:ext cx="1553157" cy="265814"/>
          </a:xfrm>
          <a:prstGeom prst="rect">
            <a:avLst/>
          </a:prstGeom>
        </p:spPr>
        <p:txBody>
          <a:bodyPr lIns="66559" tIns="33280" rIns="66559" bIns="33280"/>
          <a:lstStyle/>
          <a:p>
            <a:pPr algn="r" defTabSz="665488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white">
                    <a:lumMod val="75000"/>
                  </a:prstClr>
                </a:solidFill>
                <a:latin typeface="Arial"/>
                <a:cs typeface="+mn-cs"/>
              </a:rPr>
              <a:t>p</a:t>
            </a:r>
            <a:fld id="{625208CB-DC24-41AB-861E-30642CF4B978}" type="slidenum">
              <a:rPr lang="en-US" i="1" smtClean="0">
                <a:solidFill>
                  <a:prstClr val="white">
                    <a:lumMod val="75000"/>
                  </a:prstClr>
                </a:solidFill>
                <a:latin typeface="Arial"/>
                <a:cs typeface="+mn-cs"/>
              </a:rPr>
              <a:pPr algn="r" defTabSz="6654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1" dirty="0">
              <a:solidFill>
                <a:prstClr val="white">
                  <a:lumMod val="75000"/>
                </a:prst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62" tIns="33232" rIns="66462" bIns="3323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0" y="1164970"/>
            <a:ext cx="5990749" cy="3294943"/>
          </a:xfrm>
          <a:prstGeom prst="rect">
            <a:avLst/>
          </a:prstGeom>
        </p:spPr>
        <p:txBody>
          <a:bodyPr lIns="66462" tIns="33232" rIns="66462" bIns="3323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2820" y="4627483"/>
            <a:ext cx="1553157" cy="265814"/>
          </a:xfrm>
          <a:prstGeom prst="rect">
            <a:avLst/>
          </a:prstGeom>
        </p:spPr>
        <p:txBody>
          <a:bodyPr lIns="66462" tIns="33232" rIns="66462" bIns="33232"/>
          <a:lstStyle>
            <a:lvl1pPr defTabSz="6646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2CBEDA-3CCF-4A6D-8A60-F8400B6171F0}" type="datetimeFigureOut">
              <a:rPr lang="en-US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9/21/2011</a:t>
            </a:fld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266" y="4627483"/>
            <a:ext cx="2107856" cy="265814"/>
          </a:xfrm>
          <a:prstGeom prst="rect">
            <a:avLst/>
          </a:prstGeom>
        </p:spPr>
        <p:txBody>
          <a:bodyPr lIns="66462" tIns="33232" rIns="66462" bIns="33232"/>
          <a:lstStyle>
            <a:lvl1pPr defTabSz="6646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12" y="4627483"/>
            <a:ext cx="1553157" cy="265814"/>
          </a:xfrm>
          <a:prstGeom prst="rect">
            <a:avLst/>
          </a:prstGeom>
        </p:spPr>
        <p:txBody>
          <a:bodyPr lIns="66462" tIns="33232" rIns="66462" bIns="33232"/>
          <a:lstStyle>
            <a:lvl1pPr defTabSz="6646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5208CB-DC24-41AB-861E-30642CF4B978}" type="slidenum">
              <a:rPr lang="en-US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C 2010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1879" y="110949"/>
            <a:ext cx="6268099" cy="499269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buFontTx/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Content Header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1879" y="998539"/>
            <a:ext cx="6268099" cy="3827727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buFontTx/>
              <a:buNone/>
              <a:defRPr sz="1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and Audi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-18256"/>
            <a:ext cx="5990749" cy="832115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2819" y="1109486"/>
            <a:ext cx="6157159" cy="388320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buNone/>
              <a:defRPr sz="1900" u="sng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8290" y="1608755"/>
            <a:ext cx="776579" cy="77664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66548" tIns="33274" rIns="66548" bIns="33274">
            <a:normAutofit/>
          </a:bodyPr>
          <a:lstStyle>
            <a:lvl1pPr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88290" y="2551818"/>
            <a:ext cx="776579" cy="77664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66548" tIns="33274" rIns="66548" bIns="33274">
            <a:normAutofit/>
          </a:bodyPr>
          <a:lstStyle>
            <a:lvl1pPr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1331277" y="2607292"/>
            <a:ext cx="5158701" cy="665692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300" baseline="0">
                <a:solidFill>
                  <a:schemeClr val="tx1"/>
                </a:solidFill>
              </a:defRPr>
            </a:lvl2pPr>
            <a:lvl3pPr>
              <a:buNone/>
              <a:defRPr sz="13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1331277" y="1664229"/>
            <a:ext cx="5158701" cy="665692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300" baseline="0">
                <a:solidFill>
                  <a:schemeClr val="tx1"/>
                </a:solidFill>
              </a:defRPr>
            </a:lvl2pPr>
            <a:lvl3pPr>
              <a:buNone/>
              <a:defRPr sz="13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32819" y="3383933"/>
            <a:ext cx="6157159" cy="388320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buNone/>
              <a:defRPr sz="1900" u="sng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332819" y="3827728"/>
            <a:ext cx="6157159" cy="443794"/>
          </a:xfrm>
          <a:prstGeom prst="rect">
            <a:avLst/>
          </a:prstGeom>
        </p:spPr>
        <p:txBody>
          <a:bodyPr lIns="66548" tIns="33274" rIns="66548" bIns="33274"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8" y="973138"/>
            <a:ext cx="6019800" cy="30480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Bulle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7188" y="1049338"/>
            <a:ext cx="2895600" cy="32766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05188" y="1049338"/>
            <a:ext cx="2971800" cy="32004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4" y="0"/>
            <a:ext cx="5989638" cy="8318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57188" y="1049338"/>
            <a:ext cx="5943600" cy="320040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C 2010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9229" y="776640"/>
            <a:ext cx="5657930" cy="3772253"/>
          </a:xfrm>
          <a:prstGeom prst="rect">
            <a:avLst/>
          </a:prstGeom>
        </p:spPr>
        <p:txBody>
          <a:bodyPr lIns="66494" tIns="33248" rIns="66494" bIns="33248" anchor="ctr"/>
          <a:lstStyle>
            <a:lvl1pPr algn="ctr">
              <a:buFontTx/>
              <a:buNone/>
              <a:defRPr sz="4400" b="1" i="0" baseline="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83" tIns="33242" rIns="66483" bIns="332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0" y="1164968"/>
            <a:ext cx="5990749" cy="3294943"/>
          </a:xfrm>
          <a:prstGeom prst="rect">
            <a:avLst/>
          </a:prstGeom>
        </p:spPr>
        <p:txBody>
          <a:bodyPr lIns="66483" tIns="33242" rIns="66483" bIns="332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80030E-3C33-47F8-8068-2B8CE5BC3A0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888" y="4627563"/>
            <a:ext cx="2106612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38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DB2E26-B6D4-4A07-A9B8-071874A0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99940"/>
            <a:ext cx="5990749" cy="832115"/>
          </a:xfrm>
          <a:prstGeom prst="rect">
            <a:avLst/>
          </a:prstGeom>
        </p:spPr>
        <p:txBody>
          <a:bodyPr lIns="66483" tIns="33242" rIns="66483" bIns="332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9" y="1164968"/>
            <a:ext cx="2939905" cy="3294943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3664" y="1164968"/>
            <a:ext cx="2939905" cy="3294943"/>
          </a:xfrm>
          <a:prstGeom prst="rect">
            <a:avLst/>
          </a:prstGeom>
        </p:spPr>
        <p:txBody>
          <a:bodyPr lIns="66483" tIns="33242" rIns="66483" bIns="33242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D404B4-25E2-481F-BD6D-3D6627143637}" type="datetime1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4888" y="4627563"/>
            <a:ext cx="2106612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0438" y="4627563"/>
            <a:ext cx="1552575" cy="265112"/>
          </a:xfrm>
          <a:prstGeom prst="rect">
            <a:avLst/>
          </a:prstGeom>
        </p:spPr>
        <p:txBody>
          <a:bodyPr vert="horz" wrap="square" lIns="66483" tIns="33242" rIns="66483" bIns="332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C0C2CD-761F-47EA-9F28-E84E203A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66516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51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6651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6651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6651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665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665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665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665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49238" indent="-249238" algn="l" defTabSz="665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7963" algn="l" defTabSz="665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50" indent="-165100" algn="l" defTabSz="665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65100" algn="l" defTabSz="665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7013" indent="-165100" algn="l" defTabSz="665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91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2834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578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322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744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8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8232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975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719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6462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9206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1950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44" r:id="rId2"/>
    <p:sldLayoutId id="2147483848" r:id="rId3"/>
  </p:sldLayoutIdLst>
  <p:txStyles>
    <p:titleStyle>
      <a:lvl1pPr algn="ctr" defTabSz="663575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49238" indent="-249238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6375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0263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5425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59" indent="-166242" algn="l" defTabSz="66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1142" indent="-166242" algn="l" defTabSz="66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625" indent="-166242" algn="l" defTabSz="66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6108" indent="-166242" algn="l" defTabSz="66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484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4967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451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9932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2418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4897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7384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867" algn="l" defTabSz="66496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5" r:id="rId2"/>
    <p:sldLayoutId id="2147483846" r:id="rId3"/>
    <p:sldLayoutId id="2147483847" r:id="rId4"/>
  </p:sldLayoutIdLst>
  <p:txStyles>
    <p:titleStyle>
      <a:lvl1pPr algn="ctr" defTabSz="663575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49238" indent="-249238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6375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0263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5425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373" indent="-166216" algn="l" defTabSz="6648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804" indent="-166216" algn="l" defTabSz="6648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34" indent="-166216" algn="l" defTabSz="6648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5666" indent="-166216" algn="l" defTabSz="6648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432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4863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295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9724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2157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4585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7020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450" algn="l" defTabSz="6648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663575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66357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663575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49238" indent="-249238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06375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0263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5425" indent="-165100" algn="l" defTabSz="663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087" indent="-166190" algn="l" defTabSz="66475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465" indent="-166190" algn="l" defTabSz="66475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843" indent="-166190" algn="l" defTabSz="66475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5224" indent="-166190" algn="l" defTabSz="66475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380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4759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139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9516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1897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4273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6656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034" algn="l" defTabSz="6647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xStyles>
    <p:titleStyle>
      <a:lvl1pPr algn="ctr" defTabSz="66548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58" indent="-249558" algn="l" defTabSz="6654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0708" indent="-207965" algn="l" defTabSz="665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1859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4604" indent="-166372" algn="l" defTabSz="66548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7346" indent="-166372" algn="l" defTabSz="66548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30091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2834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578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322" indent="-166372" algn="l" defTabSz="6654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744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488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8232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975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719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6462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9206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1950" algn="l" defTabSz="66548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80988" y="972344"/>
            <a:ext cx="5989637" cy="381079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WHAT’S NEW IN THE SCTE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Piedmont Chapter Meeting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2800" dirty="0" smtClean="0">
                <a:solidFill>
                  <a:srgbClr val="FFC000"/>
                </a:solidFill>
              </a:rPr>
              <a:t>21 September 2011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Daniel Howard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SVP Engineering and CTO, SCTE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0420" y="57944"/>
            <a:ext cx="5433774" cy="467604"/>
          </a:xfrm>
        </p:spPr>
        <p:txBody>
          <a:bodyPr/>
          <a:lstStyle/>
          <a:p>
            <a:pPr algn="l" defTabSz="664863" eaLnBrk="1" fontAlgn="auto" hangingPunct="1">
              <a:spcAft>
                <a:spcPts val="0"/>
              </a:spcAft>
              <a:defRPr/>
            </a:pPr>
            <a:r>
              <a:rPr lang="en-US" sz="2800" b="1" cap="small" dirty="0" smtClean="0">
                <a:solidFill>
                  <a:schemeClr val="bg1"/>
                </a:solidFill>
                <a:latin typeface="+mn-lt"/>
              </a:rPr>
              <a:t>Live </a:t>
            </a:r>
            <a:r>
              <a:rPr lang="en-US" sz="2800" b="1" cap="small" dirty="0" err="1" smtClean="0">
                <a:solidFill>
                  <a:schemeClr val="bg1"/>
                </a:solidFill>
                <a:latin typeface="+mn-lt"/>
              </a:rPr>
              <a:t>Learning</a:t>
            </a:r>
            <a:r>
              <a:rPr lang="en-US" sz="2000" b="1" cap="small" baseline="50000" dirty="0" err="1" smtClean="0">
                <a:solidFill>
                  <a:schemeClr val="bg1"/>
                </a:solidFill>
                <a:latin typeface="+mn-lt"/>
              </a:rPr>
              <a:t>TM</a:t>
            </a:r>
            <a:r>
              <a:rPr lang="en-US" sz="2800" b="1" cap="small" dirty="0" smtClean="0">
                <a:solidFill>
                  <a:schemeClr val="bg1"/>
                </a:solidFill>
                <a:latin typeface="+mn-lt"/>
              </a:rPr>
              <a:t> Webinars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63575"/>
            <a:r>
              <a:rPr lang="en-US" sz="1200" smtClean="0">
                <a:solidFill>
                  <a:schemeClr val="tx1"/>
                </a:solidFill>
              </a:rPr>
              <a:t>© 2010 by SCTE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63575"/>
            <a:fld id="{A79F89C2-D56F-4C26-A747-F3DFAFE43A00}" type="slidenum">
              <a:rPr lang="en-US" sz="1200" smtClean="0">
                <a:solidFill>
                  <a:schemeClr val="tx1"/>
                </a:solidFill>
              </a:rPr>
              <a:pPr defTabSz="663575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563" y="1290638"/>
            <a:ext cx="2163762" cy="2886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Advanced Advertising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Advanced Advertising in the All-Digital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Understanding the SCTE 130 Technical Framework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Business Services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Cell Backhaul - Testing and Monitoring Best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Meet SLA requirements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Enabling Technologies for Profitable Ethernet Services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How Does Cellular Backhaul Work?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How to Ensure the Big One Doesn't Get Away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Update on </a:t>
            </a:r>
            <a:r>
              <a:rPr lang="en-US" sz="600" dirty="0" err="1">
                <a:latin typeface="+mn-lt"/>
                <a:cs typeface="+mn-cs"/>
              </a:rPr>
              <a:t>CableLabs</a:t>
            </a:r>
            <a:r>
              <a:rPr lang="en-US" sz="600" dirty="0">
                <a:latin typeface="+mn-lt"/>
                <a:cs typeface="+mn-cs"/>
              </a:rPr>
              <a:t>® Business Services Specifications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Winning Architectures for Cable's Business Services 2008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Migrating to Business Ethernet Services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Service Management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Digital Rights Management - Extending Conditional Access Throughout the Home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Holy Grail of Flow - Through Provisioning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DOCSIS®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Bandwidth Management and the Impact of DOCSIS® Channel Bonding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DOCSIS 3.0 - It's Deployment Time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DOCSIS® 3.0 Revisited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 Video over DOCSIS® Networks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Monitoring and Managing a DOCSIS™ 3.0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DOCSIS® M-CMTS™ Architecture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87475" y="1179513"/>
            <a:ext cx="2273300" cy="3051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DTV, IP, and IPv6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End-to-End Traffic Engineering -- Challenges and Considerations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 101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IPTV a.k.a. Video Over IP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IPTV: How It Works and How to Monitor/Troubleshoot It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IPv6: Deployment Issues and Challenges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IPv6 in the Data Center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Should Cable Move to IPTV via Video Over DOCSIS?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Path to IPv6 in Cable Networks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Troubleshooting MPEG2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Emergency Alert System (EAS)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Emergency Alert System (EAS) - Is Your System Ready?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Fiber Transport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FTTx</a:t>
            </a:r>
            <a:r>
              <a:rPr lang="en-US" sz="600" dirty="0">
                <a:latin typeface="+mn-lt"/>
                <a:cs typeface="+mn-cs"/>
              </a:rPr>
              <a:t>: Friend or Foe?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Cable’s Fiber to the Home (PON over HFC network to the Premises)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Fundamentals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 for the Cable Engineer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HDTV/3DTV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3DTV: Delivery to the Home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An Overview of the DOCSIS® Set-top Gateway Protocol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HFC Systems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Characterizing Signal Leakage From an All-Digital Cable Network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Managing Linear and Non-Linear Distortions in HFC Systems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National Electrical Code: Why Comply?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17800" y="1236663"/>
            <a:ext cx="1663700" cy="271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Home Networking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Distributing Video in a Whole-home Application Securely and Efficiently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Home Networking Technologies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In-Home Support Services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Emerging In-Home Network, Here Comes Video!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Networks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Carrier Grade Ethernet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Carrier Grade Ethernet: Is Your Network Prepared?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CWDM/DWDM - Bandwidth Demand Tamed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Deploying Ethernet Transport: Engineering Best Practices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Ethernet Service Testing and Monitoring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Metro Ethernet and Carrier Grade Ethernet in the HFC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Migrating to Business Ethernet Services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Next Generation Networks: Speed, Services and Solutions – The Cable Network of the Future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OCAP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Tru2way, OCAP and EBIF - What it means for MSOs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71963" y="1125538"/>
            <a:ext cx="2217737" cy="3051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 err="1">
                <a:latin typeface="+mn-lt"/>
                <a:cs typeface="+mn-cs"/>
              </a:rPr>
              <a:t>PacketCable</a:t>
            </a:r>
            <a:r>
              <a:rPr lang="en-US" sz="600" u="sng" dirty="0">
                <a:latin typeface="+mn-lt"/>
                <a:cs typeface="+mn-cs"/>
              </a:rPr>
              <a:t>™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An Overview of IP Multimedia Subsystem (IMS)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™: Architecture, Equipment and Transport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Moving to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2.0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Network Infrastructure, IMS, SIP and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 2.0™ - Should We Do It?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Multimedia (PCMM): More Than Just VoIP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Reliability in the Outside Plant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Downloadable DOCSIS Checklist for the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Reliability in the Outside Plant seminar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™: Provisioning the Service and Guaranteeing Quality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Switched Digital Video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 View From the Top: Switched Digital Video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Switched Digital vs. All Digital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VoIP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Troubleshooting VoIP in a DOCSIS Network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VoIP Protocols: SIP and MGCP/NCS - SIP and MGCP/NCS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Trends in Cable Telecommunications: What's Next? 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Wireless Technology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802.16 - </a:t>
            </a:r>
            <a:r>
              <a:rPr lang="en-US" sz="600" dirty="0" err="1">
                <a:latin typeface="+mn-lt"/>
                <a:cs typeface="+mn-cs"/>
              </a:rPr>
              <a:t>WiMAX</a:t>
            </a:r>
            <a:r>
              <a:rPr lang="en-US" sz="600" dirty="0">
                <a:latin typeface="+mn-lt"/>
                <a:cs typeface="+mn-cs"/>
              </a:rPr>
              <a:t> and WMAN: Opportunity or Threat?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Seamless Mobility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Integration of Wi-Fi and </a:t>
            </a:r>
            <a:r>
              <a:rPr lang="en-US" sz="600" dirty="0" err="1">
                <a:latin typeface="+mn-lt"/>
                <a:cs typeface="+mn-cs"/>
              </a:rPr>
              <a:t>WiMAX</a:t>
            </a:r>
            <a:r>
              <a:rPr lang="en-US" sz="600" dirty="0">
                <a:latin typeface="+mn-lt"/>
                <a:cs typeface="+mn-cs"/>
              </a:rPr>
              <a:t> in HFC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4888" y="4383088"/>
            <a:ext cx="3771900" cy="498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lIns="66559" tIns="33280" rIns="66559" bIns="33280" anchor="ctr" anchorCtr="1"/>
          <a:lstStyle/>
          <a:p>
            <a:pPr defTabSz="665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Live </a:t>
            </a:r>
            <a:r>
              <a:rPr lang="en-US" sz="1800" b="1" dirty="0" err="1">
                <a:latin typeface="+mn-lt"/>
                <a:cs typeface="+mn-cs"/>
              </a:rPr>
              <a:t>Learning</a:t>
            </a:r>
            <a:r>
              <a:rPr lang="en-US" sz="1800" b="1" baseline="30000" dirty="0" err="1">
                <a:latin typeface="+mn-lt"/>
                <a:cs typeface="+mn-cs"/>
              </a:rPr>
              <a:t>TM</a:t>
            </a:r>
            <a:r>
              <a:rPr lang="en-US" sz="1800" b="1" dirty="0">
                <a:latin typeface="+mn-lt"/>
                <a:cs typeface="+mn-cs"/>
              </a:rPr>
              <a:t> Archives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388" y="149225"/>
            <a:ext cx="4800600" cy="366713"/>
          </a:xfrm>
        </p:spPr>
        <p:txBody>
          <a:bodyPr/>
          <a:lstStyle/>
          <a:p>
            <a:pPr defTabSz="664863"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Current and Potential PD Courses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22531" name="Content Placeholder 7"/>
          <p:cNvSpPr>
            <a:spLocks noGrp="1"/>
          </p:cNvSpPr>
          <p:nvPr>
            <p:ph sz="half" idx="1"/>
          </p:nvPr>
        </p:nvSpPr>
        <p:spPr bwMode="auto">
          <a:xfrm>
            <a:off x="166688" y="942975"/>
            <a:ext cx="3816350" cy="29400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1100" b="1" smtClean="0"/>
              <a:t>Virtual Classroom Course Offerings Available in 2010</a:t>
            </a:r>
          </a:p>
          <a:p>
            <a:pPr eaLnBrk="1" hangingPunct="1"/>
            <a:r>
              <a:rPr lang="en-US" sz="900" smtClean="0"/>
              <a:t>Home Networking *</a:t>
            </a:r>
          </a:p>
          <a:p>
            <a:pPr eaLnBrk="1" hangingPunct="1"/>
            <a:r>
              <a:rPr lang="en-US" sz="900" smtClean="0"/>
              <a:t>IPv6: Impact on Cable Networks *</a:t>
            </a:r>
          </a:p>
          <a:p>
            <a:pPr eaLnBrk="1" hangingPunct="1"/>
            <a:r>
              <a:rPr lang="en-US" sz="900" smtClean="0"/>
              <a:t>Channel Bonding in DOCSIS 3.0 *</a:t>
            </a:r>
          </a:p>
          <a:p>
            <a:pPr eaLnBrk="1" hangingPunct="1"/>
            <a:r>
              <a:rPr lang="en-US" sz="900" smtClean="0"/>
              <a:t>Fundamentals of SDV, Digital Video and MPEG Video *</a:t>
            </a:r>
          </a:p>
          <a:p>
            <a:pPr eaLnBrk="1" hangingPunct="1"/>
            <a:r>
              <a:rPr lang="en-US" sz="900" smtClean="0"/>
              <a:t>Ethernet Transport *</a:t>
            </a:r>
          </a:p>
          <a:p>
            <a:pPr eaLnBrk="1" hangingPunct="1"/>
            <a:r>
              <a:rPr lang="en-US" sz="900" smtClean="0"/>
              <a:t>Overview of IMS &amp; SIP - PacketCable™ 2.0 *</a:t>
            </a:r>
          </a:p>
          <a:p>
            <a:pPr eaLnBrk="1" hangingPunct="1"/>
            <a:r>
              <a:rPr lang="en-US" sz="900" smtClean="0"/>
              <a:t>CCNA1 Discovery: Networking for Home and Small Business</a:t>
            </a:r>
          </a:p>
          <a:p>
            <a:pPr eaLnBrk="1" hangingPunct="1"/>
            <a:r>
              <a:rPr lang="en-US" sz="900" smtClean="0"/>
              <a:t>CCNA2 Discovery: Working at a Small-to-Medium Business/ISP</a:t>
            </a:r>
          </a:p>
          <a:p>
            <a:pPr eaLnBrk="1" hangingPunct="1"/>
            <a:r>
              <a:rPr lang="en-US" sz="900" smtClean="0"/>
              <a:t>CCNA3 Discovery: Introducing Routing and Switching in the Enterprise</a:t>
            </a:r>
          </a:p>
          <a:p>
            <a:pPr eaLnBrk="1" hangingPunct="1"/>
            <a:r>
              <a:rPr lang="en-US" sz="900" smtClean="0"/>
              <a:t>CCNA4 Discovery: Designing and Supporting Computer Networks</a:t>
            </a:r>
          </a:p>
          <a:p>
            <a:pPr eaLnBrk="1" hangingPunct="1"/>
            <a:r>
              <a:rPr lang="en-US" sz="900" smtClean="0"/>
              <a:t>CCNA Security</a:t>
            </a:r>
          </a:p>
          <a:p>
            <a:pPr eaLnBrk="1" hangingPunct="1">
              <a:buFont typeface="Arial" charset="0"/>
              <a:buNone/>
            </a:pPr>
            <a:r>
              <a:rPr lang="en-US" sz="900" smtClean="0"/>
              <a:t>		</a:t>
            </a:r>
            <a:r>
              <a:rPr lang="en-US" sz="900" b="1" i="1" smtClean="0"/>
              <a:t>* Also available On-Demand</a:t>
            </a:r>
          </a:p>
          <a:p>
            <a:pPr eaLnBrk="1" hangingPunct="1">
              <a:buFont typeface="Arial" charset="0"/>
              <a:buNone/>
            </a:pPr>
            <a:r>
              <a:rPr lang="en-US" sz="6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1100" b="1" smtClean="0"/>
              <a:t>Virtual Classroom Course Offerings Possible for 2011</a:t>
            </a:r>
          </a:p>
          <a:p>
            <a:pPr eaLnBrk="1" hangingPunct="1"/>
            <a:r>
              <a:rPr lang="en-US" sz="900" smtClean="0"/>
              <a:t>Juniper Networks Technical Certification Program (JNTCP)</a:t>
            </a:r>
          </a:p>
          <a:p>
            <a:pPr eaLnBrk="1" hangingPunct="1"/>
            <a:r>
              <a:rPr lang="en-US" sz="900" smtClean="0"/>
              <a:t>Red Hat Certified Engineer (RHCE)</a:t>
            </a:r>
          </a:p>
        </p:txBody>
      </p:sp>
      <p:sp>
        <p:nvSpPr>
          <p:cNvPr id="2253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938588" y="942975"/>
            <a:ext cx="2636837" cy="3384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1100" b="1" smtClean="0"/>
              <a:t>On-Site Offerings Available</a:t>
            </a:r>
          </a:p>
          <a:p>
            <a:pPr eaLnBrk="1" hangingPunct="1"/>
            <a:r>
              <a:rPr lang="en-US" sz="900" smtClean="0"/>
              <a:t>Cable Technology for the Nontechnical Professional </a:t>
            </a:r>
          </a:p>
          <a:p>
            <a:pPr eaLnBrk="1" hangingPunct="1"/>
            <a:r>
              <a:rPr lang="en-US" sz="900" smtClean="0"/>
              <a:t>CCNA1 Boot Camp: Networking for Home and Small Business</a:t>
            </a:r>
          </a:p>
          <a:p>
            <a:pPr eaLnBrk="1" hangingPunct="1"/>
            <a:r>
              <a:rPr lang="en-US" sz="900" smtClean="0"/>
              <a:t>CCNA2 Boot Camp: Working at a Small-to-Medium Business or ISP</a:t>
            </a:r>
          </a:p>
          <a:p>
            <a:pPr eaLnBrk="1" hangingPunct="1"/>
            <a:r>
              <a:rPr lang="en-US" sz="900" smtClean="0"/>
              <a:t>Channel Bonding in DOCSIS® 3.0</a:t>
            </a:r>
          </a:p>
          <a:p>
            <a:pPr eaLnBrk="1" hangingPunct="1"/>
            <a:r>
              <a:rPr lang="en-US" sz="900" smtClean="0"/>
              <a:t>Digital Basics and DOCSIS® Fundamentals</a:t>
            </a:r>
          </a:p>
          <a:p>
            <a:pPr eaLnBrk="1" hangingPunct="1"/>
            <a:r>
              <a:rPr lang="en-US" sz="900" smtClean="0"/>
              <a:t>DOCSIS® Systems</a:t>
            </a:r>
          </a:p>
          <a:p>
            <a:pPr eaLnBrk="1" hangingPunct="1"/>
            <a:r>
              <a:rPr lang="en-US" sz="900" smtClean="0"/>
              <a:t>Ethernet Transport</a:t>
            </a:r>
          </a:p>
          <a:p>
            <a:pPr eaLnBrk="1" hangingPunct="1"/>
            <a:r>
              <a:rPr lang="en-US" sz="900" smtClean="0"/>
              <a:t>Fundamentals of SDV, Digital Video and MPEG Video</a:t>
            </a:r>
          </a:p>
          <a:p>
            <a:pPr eaLnBrk="1" hangingPunct="1"/>
            <a:r>
              <a:rPr lang="en-US" sz="900" smtClean="0"/>
              <a:t>IPv6: Deployment Issues and Challenges </a:t>
            </a:r>
          </a:p>
          <a:p>
            <a:pPr eaLnBrk="1" hangingPunct="1"/>
            <a:r>
              <a:rPr lang="en-US" sz="900" smtClean="0"/>
              <a:t>Return Path</a:t>
            </a:r>
          </a:p>
          <a:p>
            <a:pPr eaLnBrk="1" hangingPunct="1"/>
            <a:r>
              <a:rPr lang="en-US" sz="900" smtClean="0"/>
              <a:t>Train the Trainer</a:t>
            </a:r>
          </a:p>
          <a:p>
            <a:pPr eaLnBrk="1" hangingPunct="1"/>
            <a:r>
              <a:rPr lang="en-US" sz="900" smtClean="0"/>
              <a:t>Troubleshooting Voice over Internet Protocol (VoIP) </a:t>
            </a:r>
          </a:p>
          <a:p>
            <a:pPr eaLnBrk="1" hangingPunct="1"/>
            <a:r>
              <a:rPr lang="en-US" sz="900" smtClean="0"/>
              <a:t>Certified Wireless Technical Specialist</a:t>
            </a:r>
          </a:p>
          <a:p>
            <a:pPr eaLnBrk="1" hangingPunct="1"/>
            <a:r>
              <a:rPr lang="en-US" sz="900" smtClean="0"/>
              <a:t>Linux Essentials </a:t>
            </a:r>
          </a:p>
        </p:txBody>
      </p:sp>
      <p:sp>
        <p:nvSpPr>
          <p:cNvPr id="2253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0" y="4672013"/>
            <a:ext cx="1804988" cy="265112"/>
          </a:xfrm>
          <a:noFill/>
          <a:ln>
            <a:miter lim="800000"/>
            <a:headEnd/>
            <a:tailEnd/>
          </a:ln>
        </p:spPr>
        <p:txBody>
          <a:bodyPr lIns="66559" tIns="33280" rIns="66559" bIns="33280"/>
          <a:lstStyle/>
          <a:p>
            <a:r>
              <a:rPr lang="en-US" sz="1200" smtClean="0">
                <a:solidFill>
                  <a:schemeClr val="tx1"/>
                </a:solidFill>
              </a:rPr>
              <a:t>© 2010 by SCTE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327775" y="4627563"/>
            <a:ext cx="331788" cy="265112"/>
          </a:xfrm>
          <a:noFill/>
          <a:ln>
            <a:miter lim="800000"/>
            <a:headEnd/>
            <a:tailEnd/>
          </a:ln>
        </p:spPr>
        <p:txBody>
          <a:bodyPr lIns="66559" tIns="33280" rIns="66559" bIns="33280"/>
          <a:lstStyle/>
          <a:p>
            <a:fld id="{56A272AD-77ED-483F-8A17-F8A12F1AAD25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204788" y="1049338"/>
            <a:ext cx="6267450" cy="34385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Online delivery of courses (Q1)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Training manual for BPI/BPT certifications (Q1)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BPI/BPT Leaders Guide (Q2)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Training program w/ </a:t>
            </a:r>
            <a:r>
              <a:rPr lang="en-US" dirty="0" err="1" smtClean="0">
                <a:solidFill>
                  <a:srgbClr val="002060"/>
                </a:solidFill>
              </a:rPr>
              <a:t>CommScope</a:t>
            </a:r>
            <a:r>
              <a:rPr lang="en-US" dirty="0" smtClean="0">
                <a:solidFill>
                  <a:srgbClr val="002060"/>
                </a:solidFill>
              </a:rPr>
              <a:t> for BDS (Q2)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Handbooks (</a:t>
            </a:r>
            <a:r>
              <a:rPr lang="en-US" dirty="0" err="1" smtClean="0">
                <a:solidFill>
                  <a:srgbClr val="002060"/>
                </a:solidFill>
              </a:rPr>
              <a:t>Arris</a:t>
            </a:r>
            <a:r>
              <a:rPr lang="en-US" dirty="0" smtClean="0">
                <a:solidFill>
                  <a:srgbClr val="002060"/>
                </a:solidFill>
              </a:rPr>
              <a:t>, Cisco, Alpha)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New courses (Q1)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New SCTE authored books (2H)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Juniper/Cisco/Linux network training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IP games (2H)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650" y="80963"/>
            <a:ext cx="4522788" cy="528637"/>
          </a:xfrm>
          <a:prstGeom prst="rect">
            <a:avLst/>
          </a:prstGeom>
        </p:spPr>
        <p:txBody>
          <a:bodyPr wrap="none" lIns="48370" tIns="24186" rIns="48370" bIns="24186" anchor="ctr"/>
          <a:lstStyle/>
          <a:p>
            <a:pPr defTabSz="483726" fontAlgn="auto">
              <a:spcAft>
                <a:spcPts val="0"/>
              </a:spcAft>
              <a:defRPr/>
            </a:pPr>
            <a:r>
              <a:rPr lang="en-US" sz="1600" cap="all" dirty="0">
                <a:solidFill>
                  <a:prstClr val="white"/>
                </a:solidFill>
                <a:latin typeface="Arial Black" pitchFamily="34" charset="0"/>
                <a:cs typeface="+mn-cs"/>
              </a:rPr>
              <a:t>new </a:t>
            </a:r>
            <a:r>
              <a:rPr lang="en-US" sz="1600" cap="all" dirty="0" err="1">
                <a:solidFill>
                  <a:prstClr val="white"/>
                </a:solidFill>
                <a:latin typeface="Arial Black" pitchFamily="34" charset="0"/>
                <a:cs typeface="+mn-cs"/>
              </a:rPr>
              <a:t>scte</a:t>
            </a:r>
            <a:r>
              <a:rPr lang="en-US" sz="1600" cap="all" dirty="0">
                <a:solidFill>
                  <a:prstClr val="white"/>
                </a:solidFill>
                <a:latin typeface="Arial Black" pitchFamily="34" charset="0"/>
                <a:cs typeface="+mn-cs"/>
              </a:rPr>
              <a:t> offerings in 2011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77307" t="21816" r="14465" b="55742"/>
          <a:stretch>
            <a:fillRect/>
          </a:stretch>
        </p:blipFill>
        <p:spPr bwMode="auto">
          <a:xfrm rot="727197">
            <a:off x="5252954" y="1385086"/>
            <a:ext cx="757820" cy="96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4492625" y="2828925"/>
            <a:ext cx="1343025" cy="955675"/>
            <a:chOff x="7391400" y="2286000"/>
            <a:chExt cx="2057400" cy="153828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2286000"/>
              <a:ext cx="2057400" cy="1538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3" name="Group 74"/>
            <p:cNvGrpSpPr>
              <a:grpSpLocks noChangeAspect="1"/>
            </p:cNvGrpSpPr>
            <p:nvPr/>
          </p:nvGrpSpPr>
          <p:grpSpPr bwMode="auto">
            <a:xfrm>
              <a:off x="7467600" y="2473301"/>
              <a:ext cx="1905003" cy="1283205"/>
              <a:chOff x="-528" y="1944"/>
              <a:chExt cx="1343" cy="1028"/>
            </a:xfrm>
          </p:grpSpPr>
          <p:sp>
            <p:nvSpPr>
              <p:cNvPr id="8200" name="Freeform 89"/>
              <p:cNvSpPr>
                <a:spLocks/>
              </p:cNvSpPr>
              <p:nvPr/>
            </p:nvSpPr>
            <p:spPr bwMode="auto">
              <a:xfrm>
                <a:off x="61" y="2381"/>
                <a:ext cx="169" cy="138"/>
              </a:xfrm>
              <a:custGeom>
                <a:avLst/>
                <a:gdLst>
                  <a:gd name="T0" fmla="*/ 9 w 336"/>
                  <a:gd name="T1" fmla="*/ 0 h 276"/>
                  <a:gd name="T2" fmla="*/ 11 w 336"/>
                  <a:gd name="T3" fmla="*/ 1 h 276"/>
                  <a:gd name="T4" fmla="*/ 3 w 336"/>
                  <a:gd name="T5" fmla="*/ 9 h 276"/>
                  <a:gd name="T6" fmla="*/ 0 w 336"/>
                  <a:gd name="T7" fmla="*/ 7 h 276"/>
                  <a:gd name="T8" fmla="*/ 9 w 336"/>
                  <a:gd name="T9" fmla="*/ 0 h 276"/>
                  <a:gd name="T10" fmla="*/ 9 w 336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276"/>
                  <a:gd name="T20" fmla="*/ 336 w 336"/>
                  <a:gd name="T21" fmla="*/ 276 h 2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276">
                    <a:moveTo>
                      <a:pt x="273" y="0"/>
                    </a:moveTo>
                    <a:lnTo>
                      <a:pt x="336" y="36"/>
                    </a:lnTo>
                    <a:lnTo>
                      <a:pt x="91" y="276"/>
                    </a:lnTo>
                    <a:lnTo>
                      <a:pt x="0" y="23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5"/>
              <p:cNvSpPr>
                <a:spLocks/>
              </p:cNvSpPr>
              <p:nvPr/>
            </p:nvSpPr>
            <p:spPr bwMode="auto">
              <a:xfrm>
                <a:off x="-227" y="2088"/>
                <a:ext cx="154" cy="132"/>
              </a:xfrm>
              <a:custGeom>
                <a:avLst/>
                <a:gdLst>
                  <a:gd name="T0" fmla="*/ 1 w 308"/>
                  <a:gd name="T1" fmla="*/ 8 h 262"/>
                  <a:gd name="T2" fmla="*/ 1 w 308"/>
                  <a:gd name="T3" fmla="*/ 8 h 262"/>
                  <a:gd name="T4" fmla="*/ 1 w 308"/>
                  <a:gd name="T5" fmla="*/ 8 h 262"/>
                  <a:gd name="T6" fmla="*/ 1 w 308"/>
                  <a:gd name="T7" fmla="*/ 9 h 262"/>
                  <a:gd name="T8" fmla="*/ 2 w 308"/>
                  <a:gd name="T9" fmla="*/ 9 h 262"/>
                  <a:gd name="T10" fmla="*/ 2 w 308"/>
                  <a:gd name="T11" fmla="*/ 9 h 262"/>
                  <a:gd name="T12" fmla="*/ 2 w 308"/>
                  <a:gd name="T13" fmla="*/ 9 h 262"/>
                  <a:gd name="T14" fmla="*/ 3 w 308"/>
                  <a:gd name="T15" fmla="*/ 9 h 262"/>
                  <a:gd name="T16" fmla="*/ 3 w 308"/>
                  <a:gd name="T17" fmla="*/ 9 h 262"/>
                  <a:gd name="T18" fmla="*/ 5 w 308"/>
                  <a:gd name="T19" fmla="*/ 8 h 262"/>
                  <a:gd name="T20" fmla="*/ 5 w 308"/>
                  <a:gd name="T21" fmla="*/ 8 h 262"/>
                  <a:gd name="T22" fmla="*/ 5 w 308"/>
                  <a:gd name="T23" fmla="*/ 8 h 262"/>
                  <a:gd name="T24" fmla="*/ 5 w 308"/>
                  <a:gd name="T25" fmla="*/ 8 h 262"/>
                  <a:gd name="T26" fmla="*/ 6 w 308"/>
                  <a:gd name="T27" fmla="*/ 8 h 262"/>
                  <a:gd name="T28" fmla="*/ 6 w 308"/>
                  <a:gd name="T29" fmla="*/ 7 h 262"/>
                  <a:gd name="T30" fmla="*/ 6 w 308"/>
                  <a:gd name="T31" fmla="*/ 7 h 262"/>
                  <a:gd name="T32" fmla="*/ 7 w 308"/>
                  <a:gd name="T33" fmla="*/ 7 h 262"/>
                  <a:gd name="T34" fmla="*/ 7 w 308"/>
                  <a:gd name="T35" fmla="*/ 6 h 262"/>
                  <a:gd name="T36" fmla="*/ 9 w 308"/>
                  <a:gd name="T37" fmla="*/ 6 h 262"/>
                  <a:gd name="T38" fmla="*/ 9 w 308"/>
                  <a:gd name="T39" fmla="*/ 6 h 262"/>
                  <a:gd name="T40" fmla="*/ 9 w 308"/>
                  <a:gd name="T41" fmla="*/ 5 h 262"/>
                  <a:gd name="T42" fmla="*/ 9 w 308"/>
                  <a:gd name="T43" fmla="*/ 5 h 262"/>
                  <a:gd name="T44" fmla="*/ 10 w 308"/>
                  <a:gd name="T45" fmla="*/ 4 h 262"/>
                  <a:gd name="T46" fmla="*/ 10 w 308"/>
                  <a:gd name="T47" fmla="*/ 4 h 262"/>
                  <a:gd name="T48" fmla="*/ 10 w 308"/>
                  <a:gd name="T49" fmla="*/ 4 h 262"/>
                  <a:gd name="T50" fmla="*/ 10 w 308"/>
                  <a:gd name="T51" fmla="*/ 3 h 262"/>
                  <a:gd name="T52" fmla="*/ 10 w 308"/>
                  <a:gd name="T53" fmla="*/ 3 h 262"/>
                  <a:gd name="T54" fmla="*/ 10 w 308"/>
                  <a:gd name="T55" fmla="*/ 3 h 262"/>
                  <a:gd name="T56" fmla="*/ 10 w 308"/>
                  <a:gd name="T57" fmla="*/ 2 h 262"/>
                  <a:gd name="T58" fmla="*/ 10 w 308"/>
                  <a:gd name="T59" fmla="*/ 2 h 262"/>
                  <a:gd name="T60" fmla="*/ 10 w 308"/>
                  <a:gd name="T61" fmla="*/ 2 h 262"/>
                  <a:gd name="T62" fmla="*/ 10 w 308"/>
                  <a:gd name="T63" fmla="*/ 1 h 262"/>
                  <a:gd name="T64" fmla="*/ 9 w 308"/>
                  <a:gd name="T65" fmla="*/ 1 h 262"/>
                  <a:gd name="T66" fmla="*/ 9 w 308"/>
                  <a:gd name="T67" fmla="*/ 1 h 262"/>
                  <a:gd name="T68" fmla="*/ 7 w 308"/>
                  <a:gd name="T69" fmla="*/ 1 h 262"/>
                  <a:gd name="T70" fmla="*/ 7 w 308"/>
                  <a:gd name="T71" fmla="*/ 0 h 262"/>
                  <a:gd name="T72" fmla="*/ 7 w 308"/>
                  <a:gd name="T73" fmla="*/ 0 h 262"/>
                  <a:gd name="T74" fmla="*/ 6 w 308"/>
                  <a:gd name="T75" fmla="*/ 0 h 262"/>
                  <a:gd name="T76" fmla="*/ 6 w 308"/>
                  <a:gd name="T77" fmla="*/ 0 h 262"/>
                  <a:gd name="T78" fmla="*/ 5 w 308"/>
                  <a:gd name="T79" fmla="*/ 1 h 262"/>
                  <a:gd name="T80" fmla="*/ 5 w 308"/>
                  <a:gd name="T81" fmla="*/ 1 h 262"/>
                  <a:gd name="T82" fmla="*/ 5 w 308"/>
                  <a:gd name="T83" fmla="*/ 1 h 262"/>
                  <a:gd name="T84" fmla="*/ 5 w 308"/>
                  <a:gd name="T85" fmla="*/ 1 h 262"/>
                  <a:gd name="T86" fmla="*/ 3 w 308"/>
                  <a:gd name="T87" fmla="*/ 1 h 262"/>
                  <a:gd name="T88" fmla="*/ 3 w 308"/>
                  <a:gd name="T89" fmla="*/ 1 h 262"/>
                  <a:gd name="T90" fmla="*/ 3 w 308"/>
                  <a:gd name="T91" fmla="*/ 2 h 262"/>
                  <a:gd name="T92" fmla="*/ 2 w 308"/>
                  <a:gd name="T93" fmla="*/ 2 h 262"/>
                  <a:gd name="T94" fmla="*/ 2 w 308"/>
                  <a:gd name="T95" fmla="*/ 2 h 262"/>
                  <a:gd name="T96" fmla="*/ 1 w 308"/>
                  <a:gd name="T97" fmla="*/ 3 h 262"/>
                  <a:gd name="T98" fmla="*/ 1 w 308"/>
                  <a:gd name="T99" fmla="*/ 3 h 262"/>
                  <a:gd name="T100" fmla="*/ 1 w 308"/>
                  <a:gd name="T101" fmla="*/ 3 h 262"/>
                  <a:gd name="T102" fmla="*/ 1 w 308"/>
                  <a:gd name="T103" fmla="*/ 4 h 262"/>
                  <a:gd name="T104" fmla="*/ 1 w 308"/>
                  <a:gd name="T105" fmla="*/ 4 h 262"/>
                  <a:gd name="T106" fmla="*/ 1 w 308"/>
                  <a:gd name="T107" fmla="*/ 5 h 262"/>
                  <a:gd name="T108" fmla="*/ 1 w 308"/>
                  <a:gd name="T109" fmla="*/ 5 h 262"/>
                  <a:gd name="T110" fmla="*/ 1 w 308"/>
                  <a:gd name="T111" fmla="*/ 5 h 262"/>
                  <a:gd name="T112" fmla="*/ 0 w 308"/>
                  <a:gd name="T113" fmla="*/ 6 h 262"/>
                  <a:gd name="T114" fmla="*/ 0 w 308"/>
                  <a:gd name="T115" fmla="*/ 6 h 262"/>
                  <a:gd name="T116" fmla="*/ 0 w 308"/>
                  <a:gd name="T117" fmla="*/ 7 h 262"/>
                  <a:gd name="T118" fmla="*/ 1 w 308"/>
                  <a:gd name="T119" fmla="*/ 7 h 262"/>
                  <a:gd name="T120" fmla="*/ 1 w 308"/>
                  <a:gd name="T121" fmla="*/ 7 h 262"/>
                  <a:gd name="T122" fmla="*/ 1 w 308"/>
                  <a:gd name="T123" fmla="*/ 8 h 262"/>
                  <a:gd name="T124" fmla="*/ 1 w 308"/>
                  <a:gd name="T125" fmla="*/ 8 h 2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8"/>
                  <a:gd name="T190" fmla="*/ 0 h 262"/>
                  <a:gd name="T191" fmla="*/ 308 w 308"/>
                  <a:gd name="T192" fmla="*/ 262 h 2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8" h="262">
                    <a:moveTo>
                      <a:pt x="15" y="232"/>
                    </a:moveTo>
                    <a:lnTo>
                      <a:pt x="20" y="239"/>
                    </a:lnTo>
                    <a:lnTo>
                      <a:pt x="30" y="245"/>
                    </a:lnTo>
                    <a:lnTo>
                      <a:pt x="34" y="247"/>
                    </a:lnTo>
                    <a:lnTo>
                      <a:pt x="38" y="251"/>
                    </a:lnTo>
                    <a:lnTo>
                      <a:pt x="43" y="253"/>
                    </a:lnTo>
                    <a:lnTo>
                      <a:pt x="49" y="256"/>
                    </a:lnTo>
                    <a:lnTo>
                      <a:pt x="55" y="256"/>
                    </a:lnTo>
                    <a:lnTo>
                      <a:pt x="60" y="258"/>
                    </a:lnTo>
                    <a:lnTo>
                      <a:pt x="66" y="260"/>
                    </a:lnTo>
                    <a:lnTo>
                      <a:pt x="72" y="262"/>
                    </a:lnTo>
                    <a:lnTo>
                      <a:pt x="78" y="262"/>
                    </a:lnTo>
                    <a:lnTo>
                      <a:pt x="83" y="262"/>
                    </a:lnTo>
                    <a:lnTo>
                      <a:pt x="91" y="262"/>
                    </a:lnTo>
                    <a:lnTo>
                      <a:pt x="98" y="262"/>
                    </a:lnTo>
                    <a:lnTo>
                      <a:pt x="104" y="260"/>
                    </a:lnTo>
                    <a:lnTo>
                      <a:pt x="112" y="260"/>
                    </a:lnTo>
                    <a:lnTo>
                      <a:pt x="117" y="258"/>
                    </a:lnTo>
                    <a:lnTo>
                      <a:pt x="125" y="256"/>
                    </a:lnTo>
                    <a:lnTo>
                      <a:pt x="133" y="254"/>
                    </a:lnTo>
                    <a:lnTo>
                      <a:pt x="138" y="253"/>
                    </a:lnTo>
                    <a:lnTo>
                      <a:pt x="146" y="251"/>
                    </a:lnTo>
                    <a:lnTo>
                      <a:pt x="154" y="249"/>
                    </a:lnTo>
                    <a:lnTo>
                      <a:pt x="161" y="245"/>
                    </a:lnTo>
                    <a:lnTo>
                      <a:pt x="169" y="243"/>
                    </a:lnTo>
                    <a:lnTo>
                      <a:pt x="176" y="239"/>
                    </a:lnTo>
                    <a:lnTo>
                      <a:pt x="184" y="235"/>
                    </a:lnTo>
                    <a:lnTo>
                      <a:pt x="192" y="230"/>
                    </a:lnTo>
                    <a:lnTo>
                      <a:pt x="199" y="226"/>
                    </a:lnTo>
                    <a:lnTo>
                      <a:pt x="205" y="222"/>
                    </a:lnTo>
                    <a:lnTo>
                      <a:pt x="214" y="216"/>
                    </a:lnTo>
                    <a:lnTo>
                      <a:pt x="220" y="211"/>
                    </a:lnTo>
                    <a:lnTo>
                      <a:pt x="228" y="207"/>
                    </a:lnTo>
                    <a:lnTo>
                      <a:pt x="233" y="201"/>
                    </a:lnTo>
                    <a:lnTo>
                      <a:pt x="241" y="195"/>
                    </a:lnTo>
                    <a:lnTo>
                      <a:pt x="247" y="190"/>
                    </a:lnTo>
                    <a:lnTo>
                      <a:pt x="252" y="184"/>
                    </a:lnTo>
                    <a:lnTo>
                      <a:pt x="258" y="176"/>
                    </a:lnTo>
                    <a:lnTo>
                      <a:pt x="264" y="173"/>
                    </a:lnTo>
                    <a:lnTo>
                      <a:pt x="270" y="165"/>
                    </a:lnTo>
                    <a:lnTo>
                      <a:pt x="273" y="159"/>
                    </a:lnTo>
                    <a:lnTo>
                      <a:pt x="279" y="152"/>
                    </a:lnTo>
                    <a:lnTo>
                      <a:pt x="283" y="146"/>
                    </a:lnTo>
                    <a:lnTo>
                      <a:pt x="287" y="140"/>
                    </a:lnTo>
                    <a:lnTo>
                      <a:pt x="290" y="135"/>
                    </a:lnTo>
                    <a:lnTo>
                      <a:pt x="294" y="127"/>
                    </a:lnTo>
                    <a:lnTo>
                      <a:pt x="298" y="123"/>
                    </a:lnTo>
                    <a:lnTo>
                      <a:pt x="300" y="116"/>
                    </a:lnTo>
                    <a:lnTo>
                      <a:pt x="302" y="108"/>
                    </a:lnTo>
                    <a:lnTo>
                      <a:pt x="304" y="102"/>
                    </a:lnTo>
                    <a:lnTo>
                      <a:pt x="306" y="97"/>
                    </a:lnTo>
                    <a:lnTo>
                      <a:pt x="306" y="89"/>
                    </a:lnTo>
                    <a:lnTo>
                      <a:pt x="308" y="83"/>
                    </a:lnTo>
                    <a:lnTo>
                      <a:pt x="308" y="78"/>
                    </a:lnTo>
                    <a:lnTo>
                      <a:pt x="308" y="72"/>
                    </a:lnTo>
                    <a:lnTo>
                      <a:pt x="308" y="66"/>
                    </a:lnTo>
                    <a:lnTo>
                      <a:pt x="308" y="60"/>
                    </a:lnTo>
                    <a:lnTo>
                      <a:pt x="306" y="55"/>
                    </a:lnTo>
                    <a:lnTo>
                      <a:pt x="306" y="51"/>
                    </a:lnTo>
                    <a:lnTo>
                      <a:pt x="304" y="45"/>
                    </a:lnTo>
                    <a:lnTo>
                      <a:pt x="302" y="40"/>
                    </a:lnTo>
                    <a:lnTo>
                      <a:pt x="300" y="36"/>
                    </a:lnTo>
                    <a:lnTo>
                      <a:pt x="298" y="32"/>
                    </a:lnTo>
                    <a:lnTo>
                      <a:pt x="289" y="22"/>
                    </a:lnTo>
                    <a:lnTo>
                      <a:pt x="281" y="15"/>
                    </a:lnTo>
                    <a:lnTo>
                      <a:pt x="275" y="13"/>
                    </a:lnTo>
                    <a:lnTo>
                      <a:pt x="271" y="9"/>
                    </a:lnTo>
                    <a:lnTo>
                      <a:pt x="266" y="7"/>
                    </a:lnTo>
                    <a:lnTo>
                      <a:pt x="262" y="5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43" y="0"/>
                    </a:lnTo>
                    <a:lnTo>
                      <a:pt x="237" y="0"/>
                    </a:lnTo>
                    <a:lnTo>
                      <a:pt x="230" y="0"/>
                    </a:lnTo>
                    <a:lnTo>
                      <a:pt x="224" y="0"/>
                    </a:lnTo>
                    <a:lnTo>
                      <a:pt x="216" y="0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5" y="0"/>
                    </a:lnTo>
                    <a:lnTo>
                      <a:pt x="188" y="2"/>
                    </a:lnTo>
                    <a:lnTo>
                      <a:pt x="180" y="3"/>
                    </a:lnTo>
                    <a:lnTo>
                      <a:pt x="173" y="3"/>
                    </a:lnTo>
                    <a:lnTo>
                      <a:pt x="165" y="5"/>
                    </a:lnTo>
                    <a:lnTo>
                      <a:pt x="157" y="9"/>
                    </a:lnTo>
                    <a:lnTo>
                      <a:pt x="150" y="13"/>
                    </a:lnTo>
                    <a:lnTo>
                      <a:pt x="142" y="15"/>
                    </a:lnTo>
                    <a:lnTo>
                      <a:pt x="135" y="19"/>
                    </a:lnTo>
                    <a:lnTo>
                      <a:pt x="127" y="21"/>
                    </a:lnTo>
                    <a:lnTo>
                      <a:pt x="119" y="26"/>
                    </a:lnTo>
                    <a:lnTo>
                      <a:pt x="112" y="30"/>
                    </a:lnTo>
                    <a:lnTo>
                      <a:pt x="104" y="34"/>
                    </a:lnTo>
                    <a:lnTo>
                      <a:pt x="98" y="40"/>
                    </a:lnTo>
                    <a:lnTo>
                      <a:pt x="91" y="45"/>
                    </a:lnTo>
                    <a:lnTo>
                      <a:pt x="83" y="49"/>
                    </a:lnTo>
                    <a:lnTo>
                      <a:pt x="76" y="55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7" y="72"/>
                    </a:lnTo>
                    <a:lnTo>
                      <a:pt x="51" y="78"/>
                    </a:lnTo>
                    <a:lnTo>
                      <a:pt x="45" y="83"/>
                    </a:lnTo>
                    <a:lnTo>
                      <a:pt x="41" y="89"/>
                    </a:lnTo>
                    <a:lnTo>
                      <a:pt x="36" y="95"/>
                    </a:lnTo>
                    <a:lnTo>
                      <a:pt x="30" y="102"/>
                    </a:lnTo>
                    <a:lnTo>
                      <a:pt x="26" y="108"/>
                    </a:lnTo>
                    <a:lnTo>
                      <a:pt x="22" y="114"/>
                    </a:lnTo>
                    <a:lnTo>
                      <a:pt x="17" y="121"/>
                    </a:lnTo>
                    <a:lnTo>
                      <a:pt x="15" y="127"/>
                    </a:lnTo>
                    <a:lnTo>
                      <a:pt x="13" y="133"/>
                    </a:lnTo>
                    <a:lnTo>
                      <a:pt x="9" y="140"/>
                    </a:lnTo>
                    <a:lnTo>
                      <a:pt x="7" y="146"/>
                    </a:lnTo>
                    <a:lnTo>
                      <a:pt x="3" y="152"/>
                    </a:lnTo>
                    <a:lnTo>
                      <a:pt x="1" y="157"/>
                    </a:lnTo>
                    <a:lnTo>
                      <a:pt x="1" y="165"/>
                    </a:lnTo>
                    <a:lnTo>
                      <a:pt x="0" y="171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194"/>
                    </a:lnTo>
                    <a:lnTo>
                      <a:pt x="0" y="199"/>
                    </a:lnTo>
                    <a:lnTo>
                      <a:pt x="1" y="205"/>
                    </a:lnTo>
                    <a:lnTo>
                      <a:pt x="3" y="211"/>
                    </a:lnTo>
                    <a:lnTo>
                      <a:pt x="5" y="215"/>
                    </a:lnTo>
                    <a:lnTo>
                      <a:pt x="9" y="220"/>
                    </a:lnTo>
                    <a:lnTo>
                      <a:pt x="11" y="226"/>
                    </a:lnTo>
                    <a:lnTo>
                      <a:pt x="15" y="232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97"/>
              <p:cNvSpPr>
                <a:spLocks/>
              </p:cNvSpPr>
              <p:nvPr/>
            </p:nvSpPr>
            <p:spPr bwMode="auto">
              <a:xfrm>
                <a:off x="169" y="2415"/>
                <a:ext cx="158" cy="140"/>
              </a:xfrm>
              <a:custGeom>
                <a:avLst/>
                <a:gdLst>
                  <a:gd name="T0" fmla="*/ 0 w 318"/>
                  <a:gd name="T1" fmla="*/ 8 h 279"/>
                  <a:gd name="T2" fmla="*/ 1 w 318"/>
                  <a:gd name="T3" fmla="*/ 9 h 279"/>
                  <a:gd name="T4" fmla="*/ 1 w 318"/>
                  <a:gd name="T5" fmla="*/ 9 h 279"/>
                  <a:gd name="T6" fmla="*/ 1 w 318"/>
                  <a:gd name="T7" fmla="*/ 9 h 279"/>
                  <a:gd name="T8" fmla="*/ 2 w 318"/>
                  <a:gd name="T9" fmla="*/ 9 h 279"/>
                  <a:gd name="T10" fmla="*/ 2 w 318"/>
                  <a:gd name="T11" fmla="*/ 9 h 279"/>
                  <a:gd name="T12" fmla="*/ 3 w 318"/>
                  <a:gd name="T13" fmla="*/ 9 h 279"/>
                  <a:gd name="T14" fmla="*/ 3 w 318"/>
                  <a:gd name="T15" fmla="*/ 9 h 279"/>
                  <a:gd name="T16" fmla="*/ 4 w 318"/>
                  <a:gd name="T17" fmla="*/ 9 h 279"/>
                  <a:gd name="T18" fmla="*/ 4 w 318"/>
                  <a:gd name="T19" fmla="*/ 9 h 279"/>
                  <a:gd name="T20" fmla="*/ 4 w 318"/>
                  <a:gd name="T21" fmla="*/ 9 h 279"/>
                  <a:gd name="T22" fmla="*/ 5 w 318"/>
                  <a:gd name="T23" fmla="*/ 9 h 279"/>
                  <a:gd name="T24" fmla="*/ 5 w 318"/>
                  <a:gd name="T25" fmla="*/ 8 h 279"/>
                  <a:gd name="T26" fmla="*/ 6 w 318"/>
                  <a:gd name="T27" fmla="*/ 8 h 279"/>
                  <a:gd name="T28" fmla="*/ 6 w 318"/>
                  <a:gd name="T29" fmla="*/ 8 h 279"/>
                  <a:gd name="T30" fmla="*/ 7 w 318"/>
                  <a:gd name="T31" fmla="*/ 8 h 279"/>
                  <a:gd name="T32" fmla="*/ 7 w 318"/>
                  <a:gd name="T33" fmla="*/ 7 h 279"/>
                  <a:gd name="T34" fmla="*/ 8 w 318"/>
                  <a:gd name="T35" fmla="*/ 7 h 279"/>
                  <a:gd name="T36" fmla="*/ 8 w 318"/>
                  <a:gd name="T37" fmla="*/ 6 h 279"/>
                  <a:gd name="T38" fmla="*/ 8 w 318"/>
                  <a:gd name="T39" fmla="*/ 6 h 279"/>
                  <a:gd name="T40" fmla="*/ 9 w 318"/>
                  <a:gd name="T41" fmla="*/ 6 h 279"/>
                  <a:gd name="T42" fmla="*/ 9 w 318"/>
                  <a:gd name="T43" fmla="*/ 5 h 279"/>
                  <a:gd name="T44" fmla="*/ 9 w 318"/>
                  <a:gd name="T45" fmla="*/ 5 h 279"/>
                  <a:gd name="T46" fmla="*/ 9 w 318"/>
                  <a:gd name="T47" fmla="*/ 4 h 279"/>
                  <a:gd name="T48" fmla="*/ 9 w 318"/>
                  <a:gd name="T49" fmla="*/ 4 h 279"/>
                  <a:gd name="T50" fmla="*/ 9 w 318"/>
                  <a:gd name="T51" fmla="*/ 4 h 279"/>
                  <a:gd name="T52" fmla="*/ 9 w 318"/>
                  <a:gd name="T53" fmla="*/ 3 h 279"/>
                  <a:gd name="T54" fmla="*/ 9 w 318"/>
                  <a:gd name="T55" fmla="*/ 3 h 279"/>
                  <a:gd name="T56" fmla="*/ 9 w 318"/>
                  <a:gd name="T57" fmla="*/ 2 h 279"/>
                  <a:gd name="T58" fmla="*/ 9 w 318"/>
                  <a:gd name="T59" fmla="*/ 2 h 279"/>
                  <a:gd name="T60" fmla="*/ 9 w 318"/>
                  <a:gd name="T61" fmla="*/ 2 h 279"/>
                  <a:gd name="T62" fmla="*/ 9 w 318"/>
                  <a:gd name="T63" fmla="*/ 1 h 279"/>
                  <a:gd name="T64" fmla="*/ 8 w 318"/>
                  <a:gd name="T65" fmla="*/ 1 h 279"/>
                  <a:gd name="T66" fmla="*/ 8 w 318"/>
                  <a:gd name="T67" fmla="*/ 1 h 279"/>
                  <a:gd name="T68" fmla="*/ 8 w 318"/>
                  <a:gd name="T69" fmla="*/ 1 h 279"/>
                  <a:gd name="T70" fmla="*/ 7 w 318"/>
                  <a:gd name="T71" fmla="*/ 1 h 279"/>
                  <a:gd name="T72" fmla="*/ 7 w 318"/>
                  <a:gd name="T73" fmla="*/ 0 h 279"/>
                  <a:gd name="T74" fmla="*/ 6 w 318"/>
                  <a:gd name="T75" fmla="*/ 0 h 279"/>
                  <a:gd name="T76" fmla="*/ 6 w 318"/>
                  <a:gd name="T77" fmla="*/ 1 h 279"/>
                  <a:gd name="T78" fmla="*/ 5 w 318"/>
                  <a:gd name="T79" fmla="*/ 1 h 279"/>
                  <a:gd name="T80" fmla="*/ 5 w 318"/>
                  <a:gd name="T81" fmla="*/ 1 h 279"/>
                  <a:gd name="T82" fmla="*/ 4 w 318"/>
                  <a:gd name="T83" fmla="*/ 1 h 279"/>
                  <a:gd name="T84" fmla="*/ 4 w 318"/>
                  <a:gd name="T85" fmla="*/ 1 h 279"/>
                  <a:gd name="T86" fmla="*/ 4 w 318"/>
                  <a:gd name="T87" fmla="*/ 1 h 279"/>
                  <a:gd name="T88" fmla="*/ 3 w 318"/>
                  <a:gd name="T89" fmla="*/ 1 h 279"/>
                  <a:gd name="T90" fmla="*/ 3 w 318"/>
                  <a:gd name="T91" fmla="*/ 2 h 279"/>
                  <a:gd name="T92" fmla="*/ 2 w 318"/>
                  <a:gd name="T93" fmla="*/ 2 h 279"/>
                  <a:gd name="T94" fmla="*/ 2 w 318"/>
                  <a:gd name="T95" fmla="*/ 2 h 279"/>
                  <a:gd name="T96" fmla="*/ 1 w 318"/>
                  <a:gd name="T97" fmla="*/ 3 h 279"/>
                  <a:gd name="T98" fmla="*/ 1 w 318"/>
                  <a:gd name="T99" fmla="*/ 3 h 279"/>
                  <a:gd name="T100" fmla="*/ 1 w 318"/>
                  <a:gd name="T101" fmla="*/ 4 h 279"/>
                  <a:gd name="T102" fmla="*/ 0 w 318"/>
                  <a:gd name="T103" fmla="*/ 4 h 279"/>
                  <a:gd name="T104" fmla="*/ 0 w 318"/>
                  <a:gd name="T105" fmla="*/ 5 h 279"/>
                  <a:gd name="T106" fmla="*/ 0 w 318"/>
                  <a:gd name="T107" fmla="*/ 5 h 279"/>
                  <a:gd name="T108" fmla="*/ 0 w 318"/>
                  <a:gd name="T109" fmla="*/ 5 h 279"/>
                  <a:gd name="T110" fmla="*/ 0 w 318"/>
                  <a:gd name="T111" fmla="*/ 6 h 279"/>
                  <a:gd name="T112" fmla="*/ 0 w 318"/>
                  <a:gd name="T113" fmla="*/ 6 h 279"/>
                  <a:gd name="T114" fmla="*/ 0 w 318"/>
                  <a:gd name="T115" fmla="*/ 7 h 279"/>
                  <a:gd name="T116" fmla="*/ 0 w 318"/>
                  <a:gd name="T117" fmla="*/ 7 h 279"/>
                  <a:gd name="T118" fmla="*/ 0 w 318"/>
                  <a:gd name="T119" fmla="*/ 7 h 279"/>
                  <a:gd name="T120" fmla="*/ 0 w 318"/>
                  <a:gd name="T121" fmla="*/ 8 h 279"/>
                  <a:gd name="T122" fmla="*/ 0 w 318"/>
                  <a:gd name="T123" fmla="*/ 8 h 279"/>
                  <a:gd name="T124" fmla="*/ 0 w 318"/>
                  <a:gd name="T125" fmla="*/ 8 h 2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8"/>
                  <a:gd name="T190" fmla="*/ 0 h 279"/>
                  <a:gd name="T191" fmla="*/ 318 w 318"/>
                  <a:gd name="T192" fmla="*/ 279 h 27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8" h="279">
                    <a:moveTo>
                      <a:pt x="17" y="245"/>
                    </a:moveTo>
                    <a:lnTo>
                      <a:pt x="25" y="255"/>
                    </a:lnTo>
                    <a:lnTo>
                      <a:pt x="33" y="262"/>
                    </a:lnTo>
                    <a:lnTo>
                      <a:pt x="36" y="264"/>
                    </a:lnTo>
                    <a:lnTo>
                      <a:pt x="42" y="268"/>
                    </a:lnTo>
                    <a:lnTo>
                      <a:pt x="48" y="270"/>
                    </a:lnTo>
                    <a:lnTo>
                      <a:pt x="54" y="274"/>
                    </a:lnTo>
                    <a:lnTo>
                      <a:pt x="59" y="274"/>
                    </a:lnTo>
                    <a:lnTo>
                      <a:pt x="65" y="275"/>
                    </a:lnTo>
                    <a:lnTo>
                      <a:pt x="71" y="277"/>
                    </a:lnTo>
                    <a:lnTo>
                      <a:pt x="78" y="277"/>
                    </a:lnTo>
                    <a:lnTo>
                      <a:pt x="84" y="277"/>
                    </a:lnTo>
                    <a:lnTo>
                      <a:pt x="92" y="279"/>
                    </a:lnTo>
                    <a:lnTo>
                      <a:pt x="99" y="279"/>
                    </a:lnTo>
                    <a:lnTo>
                      <a:pt x="107" y="279"/>
                    </a:lnTo>
                    <a:lnTo>
                      <a:pt x="113" y="277"/>
                    </a:lnTo>
                    <a:lnTo>
                      <a:pt x="120" y="277"/>
                    </a:lnTo>
                    <a:lnTo>
                      <a:pt x="128" y="275"/>
                    </a:lnTo>
                    <a:lnTo>
                      <a:pt x="135" y="275"/>
                    </a:lnTo>
                    <a:lnTo>
                      <a:pt x="143" y="274"/>
                    </a:lnTo>
                    <a:lnTo>
                      <a:pt x="151" y="272"/>
                    </a:lnTo>
                    <a:lnTo>
                      <a:pt x="156" y="268"/>
                    </a:lnTo>
                    <a:lnTo>
                      <a:pt x="166" y="266"/>
                    </a:lnTo>
                    <a:lnTo>
                      <a:pt x="171" y="262"/>
                    </a:lnTo>
                    <a:lnTo>
                      <a:pt x="181" y="260"/>
                    </a:lnTo>
                    <a:lnTo>
                      <a:pt x="187" y="256"/>
                    </a:lnTo>
                    <a:lnTo>
                      <a:pt x="196" y="253"/>
                    </a:lnTo>
                    <a:lnTo>
                      <a:pt x="204" y="247"/>
                    </a:lnTo>
                    <a:lnTo>
                      <a:pt x="211" y="243"/>
                    </a:lnTo>
                    <a:lnTo>
                      <a:pt x="219" y="239"/>
                    </a:lnTo>
                    <a:lnTo>
                      <a:pt x="227" y="234"/>
                    </a:lnTo>
                    <a:lnTo>
                      <a:pt x="232" y="228"/>
                    </a:lnTo>
                    <a:lnTo>
                      <a:pt x="240" y="222"/>
                    </a:lnTo>
                    <a:lnTo>
                      <a:pt x="246" y="217"/>
                    </a:lnTo>
                    <a:lnTo>
                      <a:pt x="253" y="211"/>
                    </a:lnTo>
                    <a:lnTo>
                      <a:pt x="259" y="203"/>
                    </a:lnTo>
                    <a:lnTo>
                      <a:pt x="266" y="197"/>
                    </a:lnTo>
                    <a:lnTo>
                      <a:pt x="270" y="192"/>
                    </a:lnTo>
                    <a:lnTo>
                      <a:pt x="278" y="186"/>
                    </a:lnTo>
                    <a:lnTo>
                      <a:pt x="282" y="178"/>
                    </a:lnTo>
                    <a:lnTo>
                      <a:pt x="287" y="173"/>
                    </a:lnTo>
                    <a:lnTo>
                      <a:pt x="291" y="165"/>
                    </a:lnTo>
                    <a:lnTo>
                      <a:pt x="295" y="158"/>
                    </a:lnTo>
                    <a:lnTo>
                      <a:pt x="299" y="152"/>
                    </a:lnTo>
                    <a:lnTo>
                      <a:pt x="303" y="144"/>
                    </a:lnTo>
                    <a:lnTo>
                      <a:pt x="305" y="139"/>
                    </a:lnTo>
                    <a:lnTo>
                      <a:pt x="308" y="131"/>
                    </a:lnTo>
                    <a:lnTo>
                      <a:pt x="310" y="125"/>
                    </a:lnTo>
                    <a:lnTo>
                      <a:pt x="312" y="118"/>
                    </a:lnTo>
                    <a:lnTo>
                      <a:pt x="314" y="110"/>
                    </a:lnTo>
                    <a:lnTo>
                      <a:pt x="316" y="104"/>
                    </a:lnTo>
                    <a:lnTo>
                      <a:pt x="316" y="97"/>
                    </a:lnTo>
                    <a:lnTo>
                      <a:pt x="318" y="91"/>
                    </a:lnTo>
                    <a:lnTo>
                      <a:pt x="318" y="85"/>
                    </a:lnTo>
                    <a:lnTo>
                      <a:pt x="318" y="80"/>
                    </a:lnTo>
                    <a:lnTo>
                      <a:pt x="318" y="72"/>
                    </a:lnTo>
                    <a:lnTo>
                      <a:pt x="316" y="66"/>
                    </a:lnTo>
                    <a:lnTo>
                      <a:pt x="314" y="61"/>
                    </a:lnTo>
                    <a:lnTo>
                      <a:pt x="314" y="55"/>
                    </a:lnTo>
                    <a:lnTo>
                      <a:pt x="310" y="49"/>
                    </a:lnTo>
                    <a:lnTo>
                      <a:pt x="308" y="43"/>
                    </a:lnTo>
                    <a:lnTo>
                      <a:pt x="306" y="40"/>
                    </a:lnTo>
                    <a:lnTo>
                      <a:pt x="303" y="36"/>
                    </a:lnTo>
                    <a:lnTo>
                      <a:pt x="295" y="26"/>
                    </a:lnTo>
                    <a:lnTo>
                      <a:pt x="287" y="19"/>
                    </a:lnTo>
                    <a:lnTo>
                      <a:pt x="282" y="15"/>
                    </a:lnTo>
                    <a:lnTo>
                      <a:pt x="276" y="11"/>
                    </a:lnTo>
                    <a:lnTo>
                      <a:pt x="270" y="9"/>
                    </a:lnTo>
                    <a:lnTo>
                      <a:pt x="265" y="7"/>
                    </a:lnTo>
                    <a:lnTo>
                      <a:pt x="259" y="4"/>
                    </a:lnTo>
                    <a:lnTo>
                      <a:pt x="253" y="4"/>
                    </a:lnTo>
                    <a:lnTo>
                      <a:pt x="246" y="2"/>
                    </a:lnTo>
                    <a:lnTo>
                      <a:pt x="240" y="2"/>
                    </a:lnTo>
                    <a:lnTo>
                      <a:pt x="232" y="0"/>
                    </a:lnTo>
                    <a:lnTo>
                      <a:pt x="227" y="0"/>
                    </a:lnTo>
                    <a:lnTo>
                      <a:pt x="219" y="0"/>
                    </a:lnTo>
                    <a:lnTo>
                      <a:pt x="213" y="2"/>
                    </a:lnTo>
                    <a:lnTo>
                      <a:pt x="204" y="2"/>
                    </a:lnTo>
                    <a:lnTo>
                      <a:pt x="198" y="2"/>
                    </a:lnTo>
                    <a:lnTo>
                      <a:pt x="190" y="4"/>
                    </a:lnTo>
                    <a:lnTo>
                      <a:pt x="183" y="4"/>
                    </a:lnTo>
                    <a:lnTo>
                      <a:pt x="175" y="5"/>
                    </a:lnTo>
                    <a:lnTo>
                      <a:pt x="168" y="7"/>
                    </a:lnTo>
                    <a:lnTo>
                      <a:pt x="160" y="11"/>
                    </a:lnTo>
                    <a:lnTo>
                      <a:pt x="152" y="15"/>
                    </a:lnTo>
                    <a:lnTo>
                      <a:pt x="145" y="17"/>
                    </a:lnTo>
                    <a:lnTo>
                      <a:pt x="137" y="21"/>
                    </a:lnTo>
                    <a:lnTo>
                      <a:pt x="130" y="24"/>
                    </a:lnTo>
                    <a:lnTo>
                      <a:pt x="122" y="28"/>
                    </a:lnTo>
                    <a:lnTo>
                      <a:pt x="114" y="32"/>
                    </a:lnTo>
                    <a:lnTo>
                      <a:pt x="107" y="38"/>
                    </a:lnTo>
                    <a:lnTo>
                      <a:pt x="99" y="43"/>
                    </a:lnTo>
                    <a:lnTo>
                      <a:pt x="92" y="49"/>
                    </a:lnTo>
                    <a:lnTo>
                      <a:pt x="84" y="55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65" y="70"/>
                    </a:lnTo>
                    <a:lnTo>
                      <a:pt x="57" y="76"/>
                    </a:lnTo>
                    <a:lnTo>
                      <a:pt x="52" y="83"/>
                    </a:lnTo>
                    <a:lnTo>
                      <a:pt x="46" y="89"/>
                    </a:lnTo>
                    <a:lnTo>
                      <a:pt x="40" y="97"/>
                    </a:lnTo>
                    <a:lnTo>
                      <a:pt x="35" y="102"/>
                    </a:lnTo>
                    <a:lnTo>
                      <a:pt x="31" y="108"/>
                    </a:lnTo>
                    <a:lnTo>
                      <a:pt x="25" y="116"/>
                    </a:lnTo>
                    <a:lnTo>
                      <a:pt x="23" y="121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2" y="142"/>
                    </a:lnTo>
                    <a:lnTo>
                      <a:pt x="10" y="150"/>
                    </a:lnTo>
                    <a:lnTo>
                      <a:pt x="8" y="156"/>
                    </a:lnTo>
                    <a:lnTo>
                      <a:pt x="4" y="161"/>
                    </a:lnTo>
                    <a:lnTo>
                      <a:pt x="2" y="167"/>
                    </a:lnTo>
                    <a:lnTo>
                      <a:pt x="2" y="175"/>
                    </a:lnTo>
                    <a:lnTo>
                      <a:pt x="0" y="180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18"/>
                    </a:lnTo>
                    <a:lnTo>
                      <a:pt x="6" y="224"/>
                    </a:lnTo>
                    <a:lnTo>
                      <a:pt x="8" y="230"/>
                    </a:lnTo>
                    <a:lnTo>
                      <a:pt x="10" y="236"/>
                    </a:lnTo>
                    <a:lnTo>
                      <a:pt x="14" y="241"/>
                    </a:lnTo>
                    <a:lnTo>
                      <a:pt x="17" y="245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99"/>
              <p:cNvSpPr>
                <a:spLocks/>
              </p:cNvSpPr>
              <p:nvPr/>
            </p:nvSpPr>
            <p:spPr bwMode="auto">
              <a:xfrm>
                <a:off x="-513" y="2029"/>
                <a:ext cx="155" cy="136"/>
              </a:xfrm>
              <a:custGeom>
                <a:avLst/>
                <a:gdLst>
                  <a:gd name="T0" fmla="*/ 1 w 310"/>
                  <a:gd name="T1" fmla="*/ 7 h 272"/>
                  <a:gd name="T2" fmla="*/ 1 w 310"/>
                  <a:gd name="T3" fmla="*/ 8 h 272"/>
                  <a:gd name="T4" fmla="*/ 1 w 310"/>
                  <a:gd name="T5" fmla="*/ 9 h 272"/>
                  <a:gd name="T6" fmla="*/ 1 w 310"/>
                  <a:gd name="T7" fmla="*/ 9 h 272"/>
                  <a:gd name="T8" fmla="*/ 2 w 310"/>
                  <a:gd name="T9" fmla="*/ 9 h 272"/>
                  <a:gd name="T10" fmla="*/ 2 w 310"/>
                  <a:gd name="T11" fmla="*/ 9 h 272"/>
                  <a:gd name="T12" fmla="*/ 2 w 310"/>
                  <a:gd name="T13" fmla="*/ 9 h 272"/>
                  <a:gd name="T14" fmla="*/ 3 w 310"/>
                  <a:gd name="T15" fmla="*/ 9 h 272"/>
                  <a:gd name="T16" fmla="*/ 3 w 310"/>
                  <a:gd name="T17" fmla="*/ 9 h 272"/>
                  <a:gd name="T18" fmla="*/ 5 w 310"/>
                  <a:gd name="T19" fmla="*/ 9 h 272"/>
                  <a:gd name="T20" fmla="*/ 5 w 310"/>
                  <a:gd name="T21" fmla="*/ 9 h 272"/>
                  <a:gd name="T22" fmla="*/ 5 w 310"/>
                  <a:gd name="T23" fmla="*/ 7 h 272"/>
                  <a:gd name="T24" fmla="*/ 5 w 310"/>
                  <a:gd name="T25" fmla="*/ 7 h 272"/>
                  <a:gd name="T26" fmla="*/ 6 w 310"/>
                  <a:gd name="T27" fmla="*/ 7 h 272"/>
                  <a:gd name="T28" fmla="*/ 6 w 310"/>
                  <a:gd name="T29" fmla="*/ 7 h 272"/>
                  <a:gd name="T30" fmla="*/ 7 w 310"/>
                  <a:gd name="T31" fmla="*/ 6 h 272"/>
                  <a:gd name="T32" fmla="*/ 7 w 310"/>
                  <a:gd name="T33" fmla="*/ 6 h 272"/>
                  <a:gd name="T34" fmla="*/ 7 w 310"/>
                  <a:gd name="T35" fmla="*/ 6 h 272"/>
                  <a:gd name="T36" fmla="*/ 9 w 310"/>
                  <a:gd name="T37" fmla="*/ 5 h 272"/>
                  <a:gd name="T38" fmla="*/ 9 w 310"/>
                  <a:gd name="T39" fmla="*/ 5 h 272"/>
                  <a:gd name="T40" fmla="*/ 9 w 310"/>
                  <a:gd name="T41" fmla="*/ 4 h 272"/>
                  <a:gd name="T42" fmla="*/ 10 w 310"/>
                  <a:gd name="T43" fmla="*/ 4 h 272"/>
                  <a:gd name="T44" fmla="*/ 10 w 310"/>
                  <a:gd name="T45" fmla="*/ 4 h 272"/>
                  <a:gd name="T46" fmla="*/ 10 w 310"/>
                  <a:gd name="T47" fmla="*/ 3 h 272"/>
                  <a:gd name="T48" fmla="*/ 10 w 310"/>
                  <a:gd name="T49" fmla="*/ 3 h 272"/>
                  <a:gd name="T50" fmla="*/ 10 w 310"/>
                  <a:gd name="T51" fmla="*/ 2 h 272"/>
                  <a:gd name="T52" fmla="*/ 10 w 310"/>
                  <a:gd name="T53" fmla="*/ 2 h 272"/>
                  <a:gd name="T54" fmla="*/ 10 w 310"/>
                  <a:gd name="T55" fmla="*/ 2 h 272"/>
                  <a:gd name="T56" fmla="*/ 10 w 310"/>
                  <a:gd name="T57" fmla="*/ 1 h 272"/>
                  <a:gd name="T58" fmla="*/ 10 w 310"/>
                  <a:gd name="T59" fmla="*/ 1 h 272"/>
                  <a:gd name="T60" fmla="*/ 10 w 310"/>
                  <a:gd name="T61" fmla="*/ 1 h 272"/>
                  <a:gd name="T62" fmla="*/ 9 w 310"/>
                  <a:gd name="T63" fmla="*/ 1 h 272"/>
                  <a:gd name="T64" fmla="*/ 9 w 310"/>
                  <a:gd name="T65" fmla="*/ 1 h 272"/>
                  <a:gd name="T66" fmla="*/ 9 w 310"/>
                  <a:gd name="T67" fmla="*/ 1 h 272"/>
                  <a:gd name="T68" fmla="*/ 7 w 310"/>
                  <a:gd name="T69" fmla="*/ 1 h 272"/>
                  <a:gd name="T70" fmla="*/ 7 w 310"/>
                  <a:gd name="T71" fmla="*/ 0 h 272"/>
                  <a:gd name="T72" fmla="*/ 7 w 310"/>
                  <a:gd name="T73" fmla="*/ 0 h 272"/>
                  <a:gd name="T74" fmla="*/ 6 w 310"/>
                  <a:gd name="T75" fmla="*/ 0 h 272"/>
                  <a:gd name="T76" fmla="*/ 6 w 310"/>
                  <a:gd name="T77" fmla="*/ 0 h 272"/>
                  <a:gd name="T78" fmla="*/ 5 w 310"/>
                  <a:gd name="T79" fmla="*/ 1 h 272"/>
                  <a:gd name="T80" fmla="*/ 5 w 310"/>
                  <a:gd name="T81" fmla="*/ 1 h 272"/>
                  <a:gd name="T82" fmla="*/ 5 w 310"/>
                  <a:gd name="T83" fmla="*/ 1 h 272"/>
                  <a:gd name="T84" fmla="*/ 5 w 310"/>
                  <a:gd name="T85" fmla="*/ 1 h 272"/>
                  <a:gd name="T86" fmla="*/ 4 w 310"/>
                  <a:gd name="T87" fmla="*/ 1 h 272"/>
                  <a:gd name="T88" fmla="*/ 3 w 310"/>
                  <a:gd name="T89" fmla="*/ 1 h 272"/>
                  <a:gd name="T90" fmla="*/ 3 w 310"/>
                  <a:gd name="T91" fmla="*/ 1 h 272"/>
                  <a:gd name="T92" fmla="*/ 2 w 310"/>
                  <a:gd name="T93" fmla="*/ 1 h 272"/>
                  <a:gd name="T94" fmla="*/ 2 w 310"/>
                  <a:gd name="T95" fmla="*/ 1 h 272"/>
                  <a:gd name="T96" fmla="*/ 1 w 310"/>
                  <a:gd name="T97" fmla="*/ 2 h 272"/>
                  <a:gd name="T98" fmla="*/ 1 w 310"/>
                  <a:gd name="T99" fmla="*/ 2 h 272"/>
                  <a:gd name="T100" fmla="*/ 1 w 310"/>
                  <a:gd name="T101" fmla="*/ 3 h 272"/>
                  <a:gd name="T102" fmla="*/ 1 w 310"/>
                  <a:gd name="T103" fmla="*/ 3 h 272"/>
                  <a:gd name="T104" fmla="*/ 1 w 310"/>
                  <a:gd name="T105" fmla="*/ 3 h 272"/>
                  <a:gd name="T106" fmla="*/ 1 w 310"/>
                  <a:gd name="T107" fmla="*/ 4 h 272"/>
                  <a:gd name="T108" fmla="*/ 1 w 310"/>
                  <a:gd name="T109" fmla="*/ 4 h 272"/>
                  <a:gd name="T110" fmla="*/ 1 w 310"/>
                  <a:gd name="T111" fmla="*/ 5 h 272"/>
                  <a:gd name="T112" fmla="*/ 1 w 310"/>
                  <a:gd name="T113" fmla="*/ 5 h 272"/>
                  <a:gd name="T114" fmla="*/ 0 w 310"/>
                  <a:gd name="T115" fmla="*/ 5 h 272"/>
                  <a:gd name="T116" fmla="*/ 1 w 310"/>
                  <a:gd name="T117" fmla="*/ 6 h 272"/>
                  <a:gd name="T118" fmla="*/ 1 w 310"/>
                  <a:gd name="T119" fmla="*/ 6 h 272"/>
                  <a:gd name="T120" fmla="*/ 1 w 310"/>
                  <a:gd name="T121" fmla="*/ 6 h 272"/>
                  <a:gd name="T122" fmla="*/ 1 w 310"/>
                  <a:gd name="T123" fmla="*/ 7 h 272"/>
                  <a:gd name="T124" fmla="*/ 1 w 310"/>
                  <a:gd name="T125" fmla="*/ 7 h 2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0"/>
                  <a:gd name="T190" fmla="*/ 0 h 272"/>
                  <a:gd name="T191" fmla="*/ 310 w 310"/>
                  <a:gd name="T192" fmla="*/ 272 h 2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0" h="272">
                    <a:moveTo>
                      <a:pt x="18" y="237"/>
                    </a:moveTo>
                    <a:lnTo>
                      <a:pt x="23" y="245"/>
                    </a:lnTo>
                    <a:lnTo>
                      <a:pt x="33" y="255"/>
                    </a:lnTo>
                    <a:lnTo>
                      <a:pt x="37" y="256"/>
                    </a:lnTo>
                    <a:lnTo>
                      <a:pt x="42" y="258"/>
                    </a:lnTo>
                    <a:lnTo>
                      <a:pt x="48" y="262"/>
                    </a:lnTo>
                    <a:lnTo>
                      <a:pt x="54" y="264"/>
                    </a:lnTo>
                    <a:lnTo>
                      <a:pt x="59" y="266"/>
                    </a:lnTo>
                    <a:lnTo>
                      <a:pt x="65" y="268"/>
                    </a:lnTo>
                    <a:lnTo>
                      <a:pt x="69" y="268"/>
                    </a:lnTo>
                    <a:lnTo>
                      <a:pt x="76" y="270"/>
                    </a:lnTo>
                    <a:lnTo>
                      <a:pt x="82" y="270"/>
                    </a:lnTo>
                    <a:lnTo>
                      <a:pt x="90" y="272"/>
                    </a:lnTo>
                    <a:lnTo>
                      <a:pt x="95" y="272"/>
                    </a:lnTo>
                    <a:lnTo>
                      <a:pt x="103" y="272"/>
                    </a:lnTo>
                    <a:lnTo>
                      <a:pt x="111" y="270"/>
                    </a:lnTo>
                    <a:lnTo>
                      <a:pt x="118" y="270"/>
                    </a:lnTo>
                    <a:lnTo>
                      <a:pt x="124" y="268"/>
                    </a:lnTo>
                    <a:lnTo>
                      <a:pt x="132" y="266"/>
                    </a:lnTo>
                    <a:lnTo>
                      <a:pt x="139" y="264"/>
                    </a:lnTo>
                    <a:lnTo>
                      <a:pt x="147" y="262"/>
                    </a:lnTo>
                    <a:lnTo>
                      <a:pt x="152" y="260"/>
                    </a:lnTo>
                    <a:lnTo>
                      <a:pt x="162" y="258"/>
                    </a:lnTo>
                    <a:lnTo>
                      <a:pt x="170" y="255"/>
                    </a:lnTo>
                    <a:lnTo>
                      <a:pt x="175" y="251"/>
                    </a:lnTo>
                    <a:lnTo>
                      <a:pt x="183" y="247"/>
                    </a:lnTo>
                    <a:lnTo>
                      <a:pt x="191" y="243"/>
                    </a:lnTo>
                    <a:lnTo>
                      <a:pt x="198" y="239"/>
                    </a:lnTo>
                    <a:lnTo>
                      <a:pt x="206" y="236"/>
                    </a:lnTo>
                    <a:lnTo>
                      <a:pt x="213" y="230"/>
                    </a:lnTo>
                    <a:lnTo>
                      <a:pt x="221" y="226"/>
                    </a:lnTo>
                    <a:lnTo>
                      <a:pt x="227" y="220"/>
                    </a:lnTo>
                    <a:lnTo>
                      <a:pt x="234" y="215"/>
                    </a:lnTo>
                    <a:lnTo>
                      <a:pt x="240" y="207"/>
                    </a:lnTo>
                    <a:lnTo>
                      <a:pt x="248" y="203"/>
                    </a:lnTo>
                    <a:lnTo>
                      <a:pt x="253" y="196"/>
                    </a:lnTo>
                    <a:lnTo>
                      <a:pt x="257" y="190"/>
                    </a:lnTo>
                    <a:lnTo>
                      <a:pt x="263" y="184"/>
                    </a:lnTo>
                    <a:lnTo>
                      <a:pt x="270" y="178"/>
                    </a:lnTo>
                    <a:lnTo>
                      <a:pt x="274" y="173"/>
                    </a:lnTo>
                    <a:lnTo>
                      <a:pt x="278" y="165"/>
                    </a:lnTo>
                    <a:lnTo>
                      <a:pt x="282" y="159"/>
                    </a:lnTo>
                    <a:lnTo>
                      <a:pt x="287" y="154"/>
                    </a:lnTo>
                    <a:lnTo>
                      <a:pt x="289" y="146"/>
                    </a:lnTo>
                    <a:lnTo>
                      <a:pt x="293" y="140"/>
                    </a:lnTo>
                    <a:lnTo>
                      <a:pt x="297" y="133"/>
                    </a:lnTo>
                    <a:lnTo>
                      <a:pt x="301" y="127"/>
                    </a:lnTo>
                    <a:lnTo>
                      <a:pt x="303" y="120"/>
                    </a:lnTo>
                    <a:lnTo>
                      <a:pt x="303" y="114"/>
                    </a:lnTo>
                    <a:lnTo>
                      <a:pt x="305" y="106"/>
                    </a:lnTo>
                    <a:lnTo>
                      <a:pt x="306" y="101"/>
                    </a:lnTo>
                    <a:lnTo>
                      <a:pt x="308" y="95"/>
                    </a:lnTo>
                    <a:lnTo>
                      <a:pt x="308" y="87"/>
                    </a:lnTo>
                    <a:lnTo>
                      <a:pt x="308" y="82"/>
                    </a:lnTo>
                    <a:lnTo>
                      <a:pt x="310" y="76"/>
                    </a:lnTo>
                    <a:lnTo>
                      <a:pt x="308" y="70"/>
                    </a:lnTo>
                    <a:lnTo>
                      <a:pt x="308" y="64"/>
                    </a:lnTo>
                    <a:lnTo>
                      <a:pt x="306" y="59"/>
                    </a:lnTo>
                    <a:lnTo>
                      <a:pt x="305" y="53"/>
                    </a:lnTo>
                    <a:lnTo>
                      <a:pt x="303" y="47"/>
                    </a:lnTo>
                    <a:lnTo>
                      <a:pt x="301" y="42"/>
                    </a:lnTo>
                    <a:lnTo>
                      <a:pt x="299" y="38"/>
                    </a:lnTo>
                    <a:lnTo>
                      <a:pt x="295" y="34"/>
                    </a:lnTo>
                    <a:lnTo>
                      <a:pt x="287" y="24"/>
                    </a:lnTo>
                    <a:lnTo>
                      <a:pt x="278" y="17"/>
                    </a:lnTo>
                    <a:lnTo>
                      <a:pt x="272" y="13"/>
                    </a:lnTo>
                    <a:lnTo>
                      <a:pt x="268" y="11"/>
                    </a:lnTo>
                    <a:lnTo>
                      <a:pt x="263" y="7"/>
                    </a:lnTo>
                    <a:lnTo>
                      <a:pt x="259" y="5"/>
                    </a:lnTo>
                    <a:lnTo>
                      <a:pt x="253" y="4"/>
                    </a:lnTo>
                    <a:lnTo>
                      <a:pt x="246" y="2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27" y="0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2" y="2"/>
                    </a:lnTo>
                    <a:lnTo>
                      <a:pt x="187" y="2"/>
                    </a:lnTo>
                    <a:lnTo>
                      <a:pt x="179" y="4"/>
                    </a:lnTo>
                    <a:lnTo>
                      <a:pt x="171" y="5"/>
                    </a:lnTo>
                    <a:lnTo>
                      <a:pt x="164" y="7"/>
                    </a:lnTo>
                    <a:lnTo>
                      <a:pt x="156" y="11"/>
                    </a:lnTo>
                    <a:lnTo>
                      <a:pt x="151" y="15"/>
                    </a:lnTo>
                    <a:lnTo>
                      <a:pt x="141" y="17"/>
                    </a:lnTo>
                    <a:lnTo>
                      <a:pt x="135" y="19"/>
                    </a:lnTo>
                    <a:lnTo>
                      <a:pt x="128" y="23"/>
                    </a:lnTo>
                    <a:lnTo>
                      <a:pt x="120" y="28"/>
                    </a:lnTo>
                    <a:lnTo>
                      <a:pt x="113" y="32"/>
                    </a:lnTo>
                    <a:lnTo>
                      <a:pt x="105" y="36"/>
                    </a:lnTo>
                    <a:lnTo>
                      <a:pt x="97" y="42"/>
                    </a:lnTo>
                    <a:lnTo>
                      <a:pt x="92" y="47"/>
                    </a:lnTo>
                    <a:lnTo>
                      <a:pt x="84" y="51"/>
                    </a:lnTo>
                    <a:lnTo>
                      <a:pt x="76" y="57"/>
                    </a:lnTo>
                    <a:lnTo>
                      <a:pt x="69" y="63"/>
                    </a:lnTo>
                    <a:lnTo>
                      <a:pt x="63" y="68"/>
                    </a:lnTo>
                    <a:lnTo>
                      <a:pt x="57" y="74"/>
                    </a:lnTo>
                    <a:lnTo>
                      <a:pt x="52" y="80"/>
                    </a:lnTo>
                    <a:lnTo>
                      <a:pt x="46" y="85"/>
                    </a:lnTo>
                    <a:lnTo>
                      <a:pt x="42" y="93"/>
                    </a:lnTo>
                    <a:lnTo>
                      <a:pt x="37" y="99"/>
                    </a:lnTo>
                    <a:lnTo>
                      <a:pt x="31" y="104"/>
                    </a:lnTo>
                    <a:lnTo>
                      <a:pt x="27" y="110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6" y="131"/>
                    </a:lnTo>
                    <a:lnTo>
                      <a:pt x="14" y="139"/>
                    </a:lnTo>
                    <a:lnTo>
                      <a:pt x="12" y="144"/>
                    </a:lnTo>
                    <a:lnTo>
                      <a:pt x="8" y="150"/>
                    </a:lnTo>
                    <a:lnTo>
                      <a:pt x="6" y="158"/>
                    </a:lnTo>
                    <a:lnTo>
                      <a:pt x="4" y="163"/>
                    </a:lnTo>
                    <a:lnTo>
                      <a:pt x="2" y="171"/>
                    </a:lnTo>
                    <a:lnTo>
                      <a:pt x="2" y="175"/>
                    </a:lnTo>
                    <a:lnTo>
                      <a:pt x="0" y="182"/>
                    </a:lnTo>
                    <a:lnTo>
                      <a:pt x="0" y="188"/>
                    </a:lnTo>
                    <a:lnTo>
                      <a:pt x="2" y="194"/>
                    </a:lnTo>
                    <a:lnTo>
                      <a:pt x="2" y="199"/>
                    </a:lnTo>
                    <a:lnTo>
                      <a:pt x="2" y="205"/>
                    </a:lnTo>
                    <a:lnTo>
                      <a:pt x="4" y="211"/>
                    </a:lnTo>
                    <a:lnTo>
                      <a:pt x="6" y="217"/>
                    </a:lnTo>
                    <a:lnTo>
                      <a:pt x="8" y="222"/>
                    </a:lnTo>
                    <a:lnTo>
                      <a:pt x="10" y="226"/>
                    </a:lnTo>
                    <a:lnTo>
                      <a:pt x="14" y="232"/>
                    </a:lnTo>
                    <a:lnTo>
                      <a:pt x="18" y="237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01"/>
              <p:cNvSpPr>
                <a:spLocks/>
              </p:cNvSpPr>
              <p:nvPr/>
            </p:nvSpPr>
            <p:spPr bwMode="auto">
              <a:xfrm>
                <a:off x="-420" y="2068"/>
                <a:ext cx="154" cy="133"/>
              </a:xfrm>
              <a:custGeom>
                <a:avLst/>
                <a:gdLst>
                  <a:gd name="T0" fmla="*/ 7 w 308"/>
                  <a:gd name="T1" fmla="*/ 0 h 264"/>
                  <a:gd name="T2" fmla="*/ 0 w 308"/>
                  <a:gd name="T3" fmla="*/ 8 h 264"/>
                  <a:gd name="T4" fmla="*/ 3 w 308"/>
                  <a:gd name="T5" fmla="*/ 9 h 264"/>
                  <a:gd name="T6" fmla="*/ 10 w 308"/>
                  <a:gd name="T7" fmla="*/ 1 h 264"/>
                  <a:gd name="T8" fmla="*/ 7 w 308"/>
                  <a:gd name="T9" fmla="*/ 0 h 264"/>
                  <a:gd name="T10" fmla="*/ 7 w 308"/>
                  <a:gd name="T11" fmla="*/ 0 h 2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264"/>
                  <a:gd name="T20" fmla="*/ 308 w 308"/>
                  <a:gd name="T21" fmla="*/ 264 h 2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264">
                    <a:moveTo>
                      <a:pt x="232" y="0"/>
                    </a:moveTo>
                    <a:lnTo>
                      <a:pt x="0" y="239"/>
                    </a:lnTo>
                    <a:lnTo>
                      <a:pt x="100" y="264"/>
                    </a:lnTo>
                    <a:lnTo>
                      <a:pt x="308" y="11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02"/>
              <p:cNvSpPr>
                <a:spLocks/>
              </p:cNvSpPr>
              <p:nvPr/>
            </p:nvSpPr>
            <p:spPr bwMode="auto">
              <a:xfrm>
                <a:off x="-340" y="2079"/>
                <a:ext cx="148" cy="127"/>
              </a:xfrm>
              <a:custGeom>
                <a:avLst/>
                <a:gdLst>
                  <a:gd name="T0" fmla="*/ 7 w 295"/>
                  <a:gd name="T1" fmla="*/ 0 h 254"/>
                  <a:gd name="T2" fmla="*/ 0 w 295"/>
                  <a:gd name="T3" fmla="*/ 8 h 254"/>
                  <a:gd name="T4" fmla="*/ 4 w 295"/>
                  <a:gd name="T5" fmla="*/ 8 h 254"/>
                  <a:gd name="T6" fmla="*/ 10 w 295"/>
                  <a:gd name="T7" fmla="*/ 1 h 254"/>
                  <a:gd name="T8" fmla="*/ 7 w 295"/>
                  <a:gd name="T9" fmla="*/ 0 h 254"/>
                  <a:gd name="T10" fmla="*/ 7 w 295"/>
                  <a:gd name="T11" fmla="*/ 0 h 2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5"/>
                  <a:gd name="T19" fmla="*/ 0 h 254"/>
                  <a:gd name="T20" fmla="*/ 295 w 295"/>
                  <a:gd name="T21" fmla="*/ 254 h 2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5" h="254">
                    <a:moveTo>
                      <a:pt x="209" y="0"/>
                    </a:moveTo>
                    <a:lnTo>
                      <a:pt x="0" y="247"/>
                    </a:lnTo>
                    <a:lnTo>
                      <a:pt x="103" y="254"/>
                    </a:lnTo>
                    <a:lnTo>
                      <a:pt x="295" y="9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03"/>
              <p:cNvSpPr>
                <a:spLocks/>
              </p:cNvSpPr>
              <p:nvPr/>
            </p:nvSpPr>
            <p:spPr bwMode="auto">
              <a:xfrm>
                <a:off x="-128" y="2119"/>
                <a:ext cx="158" cy="136"/>
              </a:xfrm>
              <a:custGeom>
                <a:avLst/>
                <a:gdLst>
                  <a:gd name="T0" fmla="*/ 9 w 316"/>
                  <a:gd name="T1" fmla="*/ 0 h 272"/>
                  <a:gd name="T2" fmla="*/ 0 w 316"/>
                  <a:gd name="T3" fmla="*/ 7 h 272"/>
                  <a:gd name="T4" fmla="*/ 2 w 316"/>
                  <a:gd name="T5" fmla="*/ 9 h 272"/>
                  <a:gd name="T6" fmla="*/ 10 w 316"/>
                  <a:gd name="T7" fmla="*/ 1 h 272"/>
                  <a:gd name="T8" fmla="*/ 9 w 316"/>
                  <a:gd name="T9" fmla="*/ 0 h 272"/>
                  <a:gd name="T10" fmla="*/ 9 w 316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6"/>
                  <a:gd name="T19" fmla="*/ 0 h 272"/>
                  <a:gd name="T20" fmla="*/ 316 w 316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6" h="272">
                    <a:moveTo>
                      <a:pt x="259" y="0"/>
                    </a:moveTo>
                    <a:lnTo>
                      <a:pt x="0" y="229"/>
                    </a:lnTo>
                    <a:lnTo>
                      <a:pt x="71" y="272"/>
                    </a:lnTo>
                    <a:lnTo>
                      <a:pt x="316" y="39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04"/>
              <p:cNvSpPr>
                <a:spLocks/>
              </p:cNvSpPr>
              <p:nvPr/>
            </p:nvSpPr>
            <p:spPr bwMode="auto">
              <a:xfrm>
                <a:off x="421" y="2507"/>
                <a:ext cx="160" cy="142"/>
              </a:xfrm>
              <a:custGeom>
                <a:avLst/>
                <a:gdLst>
                  <a:gd name="T0" fmla="*/ 1 w 321"/>
                  <a:gd name="T1" fmla="*/ 8 h 285"/>
                  <a:gd name="T2" fmla="*/ 1 w 321"/>
                  <a:gd name="T3" fmla="*/ 8 h 285"/>
                  <a:gd name="T4" fmla="*/ 2 w 321"/>
                  <a:gd name="T5" fmla="*/ 8 h 285"/>
                  <a:gd name="T6" fmla="*/ 2 w 321"/>
                  <a:gd name="T7" fmla="*/ 8 h 285"/>
                  <a:gd name="T8" fmla="*/ 3 w 321"/>
                  <a:gd name="T9" fmla="*/ 8 h 285"/>
                  <a:gd name="T10" fmla="*/ 3 w 321"/>
                  <a:gd name="T11" fmla="*/ 8 h 285"/>
                  <a:gd name="T12" fmla="*/ 4 w 321"/>
                  <a:gd name="T13" fmla="*/ 8 h 285"/>
                  <a:gd name="T14" fmla="*/ 5 w 321"/>
                  <a:gd name="T15" fmla="*/ 8 h 285"/>
                  <a:gd name="T16" fmla="*/ 6 w 321"/>
                  <a:gd name="T17" fmla="*/ 8 h 285"/>
                  <a:gd name="T18" fmla="*/ 6 w 321"/>
                  <a:gd name="T19" fmla="*/ 7 h 285"/>
                  <a:gd name="T20" fmla="*/ 7 w 321"/>
                  <a:gd name="T21" fmla="*/ 7 h 285"/>
                  <a:gd name="T22" fmla="*/ 8 w 321"/>
                  <a:gd name="T23" fmla="*/ 6 h 285"/>
                  <a:gd name="T24" fmla="*/ 8 w 321"/>
                  <a:gd name="T25" fmla="*/ 5 h 285"/>
                  <a:gd name="T26" fmla="*/ 9 w 321"/>
                  <a:gd name="T27" fmla="*/ 5 h 285"/>
                  <a:gd name="T28" fmla="*/ 9 w 321"/>
                  <a:gd name="T29" fmla="*/ 4 h 285"/>
                  <a:gd name="T30" fmla="*/ 9 w 321"/>
                  <a:gd name="T31" fmla="*/ 3 h 285"/>
                  <a:gd name="T32" fmla="*/ 9 w 321"/>
                  <a:gd name="T33" fmla="*/ 3 h 285"/>
                  <a:gd name="T34" fmla="*/ 10 w 321"/>
                  <a:gd name="T35" fmla="*/ 2 h 285"/>
                  <a:gd name="T36" fmla="*/ 9 w 321"/>
                  <a:gd name="T37" fmla="*/ 2 h 285"/>
                  <a:gd name="T38" fmla="*/ 9 w 321"/>
                  <a:gd name="T39" fmla="*/ 1 h 285"/>
                  <a:gd name="T40" fmla="*/ 9 w 321"/>
                  <a:gd name="T41" fmla="*/ 1 h 285"/>
                  <a:gd name="T42" fmla="*/ 9 w 321"/>
                  <a:gd name="T43" fmla="*/ 0 h 285"/>
                  <a:gd name="T44" fmla="*/ 8 w 321"/>
                  <a:gd name="T45" fmla="*/ 0 h 285"/>
                  <a:gd name="T46" fmla="*/ 8 w 321"/>
                  <a:gd name="T47" fmla="*/ 0 h 285"/>
                  <a:gd name="T48" fmla="*/ 7 w 321"/>
                  <a:gd name="T49" fmla="*/ 0 h 285"/>
                  <a:gd name="T50" fmla="*/ 6 w 321"/>
                  <a:gd name="T51" fmla="*/ 0 h 285"/>
                  <a:gd name="T52" fmla="*/ 6 w 321"/>
                  <a:gd name="T53" fmla="*/ 0 h 285"/>
                  <a:gd name="T54" fmla="*/ 5 w 321"/>
                  <a:gd name="T55" fmla="*/ 0 h 285"/>
                  <a:gd name="T56" fmla="*/ 4 w 321"/>
                  <a:gd name="T57" fmla="*/ 0 h 285"/>
                  <a:gd name="T58" fmla="*/ 4 w 321"/>
                  <a:gd name="T59" fmla="*/ 0 h 285"/>
                  <a:gd name="T60" fmla="*/ 3 w 321"/>
                  <a:gd name="T61" fmla="*/ 1 h 285"/>
                  <a:gd name="T62" fmla="*/ 2 w 321"/>
                  <a:gd name="T63" fmla="*/ 1 h 285"/>
                  <a:gd name="T64" fmla="*/ 2 w 321"/>
                  <a:gd name="T65" fmla="*/ 2 h 285"/>
                  <a:gd name="T66" fmla="*/ 1 w 321"/>
                  <a:gd name="T67" fmla="*/ 2 h 285"/>
                  <a:gd name="T68" fmla="*/ 0 w 321"/>
                  <a:gd name="T69" fmla="*/ 3 h 285"/>
                  <a:gd name="T70" fmla="*/ 0 w 321"/>
                  <a:gd name="T71" fmla="*/ 4 h 285"/>
                  <a:gd name="T72" fmla="*/ 0 w 321"/>
                  <a:gd name="T73" fmla="*/ 4 h 285"/>
                  <a:gd name="T74" fmla="*/ 0 w 321"/>
                  <a:gd name="T75" fmla="*/ 5 h 285"/>
                  <a:gd name="T76" fmla="*/ 0 w 321"/>
                  <a:gd name="T77" fmla="*/ 5 h 285"/>
                  <a:gd name="T78" fmla="*/ 0 w 321"/>
                  <a:gd name="T79" fmla="*/ 6 h 285"/>
                  <a:gd name="T80" fmla="*/ 0 w 321"/>
                  <a:gd name="T81" fmla="*/ 7 h 285"/>
                  <a:gd name="T82" fmla="*/ 0 w 321"/>
                  <a:gd name="T83" fmla="*/ 7 h 2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1"/>
                  <a:gd name="T127" fmla="*/ 0 h 285"/>
                  <a:gd name="T128" fmla="*/ 321 w 321"/>
                  <a:gd name="T129" fmla="*/ 285 h 2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1" h="285">
                    <a:moveTo>
                      <a:pt x="17" y="249"/>
                    </a:moveTo>
                    <a:lnTo>
                      <a:pt x="25" y="257"/>
                    </a:lnTo>
                    <a:lnTo>
                      <a:pt x="32" y="266"/>
                    </a:lnTo>
                    <a:lnTo>
                      <a:pt x="36" y="268"/>
                    </a:lnTo>
                    <a:lnTo>
                      <a:pt x="42" y="272"/>
                    </a:lnTo>
                    <a:lnTo>
                      <a:pt x="48" y="274"/>
                    </a:lnTo>
                    <a:lnTo>
                      <a:pt x="53" y="278"/>
                    </a:lnTo>
                    <a:lnTo>
                      <a:pt x="59" y="280"/>
                    </a:lnTo>
                    <a:lnTo>
                      <a:pt x="65" y="282"/>
                    </a:lnTo>
                    <a:lnTo>
                      <a:pt x="70" y="284"/>
                    </a:lnTo>
                    <a:lnTo>
                      <a:pt x="78" y="285"/>
                    </a:lnTo>
                    <a:lnTo>
                      <a:pt x="86" y="285"/>
                    </a:lnTo>
                    <a:lnTo>
                      <a:pt x="91" y="285"/>
                    </a:lnTo>
                    <a:lnTo>
                      <a:pt x="99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20" y="284"/>
                    </a:lnTo>
                    <a:lnTo>
                      <a:pt x="127" y="282"/>
                    </a:lnTo>
                    <a:lnTo>
                      <a:pt x="135" y="282"/>
                    </a:lnTo>
                    <a:lnTo>
                      <a:pt x="143" y="278"/>
                    </a:lnTo>
                    <a:lnTo>
                      <a:pt x="152" y="276"/>
                    </a:lnTo>
                    <a:lnTo>
                      <a:pt x="160" y="274"/>
                    </a:lnTo>
                    <a:lnTo>
                      <a:pt x="167" y="272"/>
                    </a:lnTo>
                    <a:lnTo>
                      <a:pt x="175" y="268"/>
                    </a:lnTo>
                    <a:lnTo>
                      <a:pt x="183" y="265"/>
                    </a:lnTo>
                    <a:lnTo>
                      <a:pt x="190" y="261"/>
                    </a:lnTo>
                    <a:lnTo>
                      <a:pt x="200" y="257"/>
                    </a:lnTo>
                    <a:lnTo>
                      <a:pt x="205" y="253"/>
                    </a:lnTo>
                    <a:lnTo>
                      <a:pt x="215" y="249"/>
                    </a:lnTo>
                    <a:lnTo>
                      <a:pt x="223" y="244"/>
                    </a:lnTo>
                    <a:lnTo>
                      <a:pt x="230" y="238"/>
                    </a:lnTo>
                    <a:lnTo>
                      <a:pt x="236" y="232"/>
                    </a:lnTo>
                    <a:lnTo>
                      <a:pt x="243" y="227"/>
                    </a:lnTo>
                    <a:lnTo>
                      <a:pt x="251" y="219"/>
                    </a:lnTo>
                    <a:lnTo>
                      <a:pt x="257" y="215"/>
                    </a:lnTo>
                    <a:lnTo>
                      <a:pt x="264" y="208"/>
                    </a:lnTo>
                    <a:lnTo>
                      <a:pt x="270" y="200"/>
                    </a:lnTo>
                    <a:lnTo>
                      <a:pt x="276" y="194"/>
                    </a:lnTo>
                    <a:lnTo>
                      <a:pt x="281" y="189"/>
                    </a:lnTo>
                    <a:lnTo>
                      <a:pt x="285" y="181"/>
                    </a:lnTo>
                    <a:lnTo>
                      <a:pt x="291" y="173"/>
                    </a:lnTo>
                    <a:lnTo>
                      <a:pt x="295" y="166"/>
                    </a:lnTo>
                    <a:lnTo>
                      <a:pt x="300" y="160"/>
                    </a:lnTo>
                    <a:lnTo>
                      <a:pt x="302" y="152"/>
                    </a:lnTo>
                    <a:lnTo>
                      <a:pt x="306" y="147"/>
                    </a:lnTo>
                    <a:lnTo>
                      <a:pt x="310" y="139"/>
                    </a:lnTo>
                    <a:lnTo>
                      <a:pt x="314" y="133"/>
                    </a:lnTo>
                    <a:lnTo>
                      <a:pt x="316" y="126"/>
                    </a:lnTo>
                    <a:lnTo>
                      <a:pt x="318" y="118"/>
                    </a:lnTo>
                    <a:lnTo>
                      <a:pt x="319" y="112"/>
                    </a:lnTo>
                    <a:lnTo>
                      <a:pt x="319" y="105"/>
                    </a:lnTo>
                    <a:lnTo>
                      <a:pt x="319" y="97"/>
                    </a:lnTo>
                    <a:lnTo>
                      <a:pt x="321" y="92"/>
                    </a:lnTo>
                    <a:lnTo>
                      <a:pt x="321" y="86"/>
                    </a:lnTo>
                    <a:lnTo>
                      <a:pt x="321" y="80"/>
                    </a:lnTo>
                    <a:lnTo>
                      <a:pt x="321" y="73"/>
                    </a:lnTo>
                    <a:lnTo>
                      <a:pt x="319" y="67"/>
                    </a:lnTo>
                    <a:lnTo>
                      <a:pt x="319" y="61"/>
                    </a:lnTo>
                    <a:lnTo>
                      <a:pt x="318" y="55"/>
                    </a:lnTo>
                    <a:lnTo>
                      <a:pt x="316" y="50"/>
                    </a:lnTo>
                    <a:lnTo>
                      <a:pt x="312" y="44"/>
                    </a:lnTo>
                    <a:lnTo>
                      <a:pt x="310" y="40"/>
                    </a:lnTo>
                    <a:lnTo>
                      <a:pt x="306" y="36"/>
                    </a:lnTo>
                    <a:lnTo>
                      <a:pt x="302" y="31"/>
                    </a:lnTo>
                    <a:lnTo>
                      <a:pt x="299" y="27"/>
                    </a:lnTo>
                    <a:lnTo>
                      <a:pt x="293" y="21"/>
                    </a:lnTo>
                    <a:lnTo>
                      <a:pt x="289" y="19"/>
                    </a:lnTo>
                    <a:lnTo>
                      <a:pt x="285" y="14"/>
                    </a:lnTo>
                    <a:lnTo>
                      <a:pt x="280" y="12"/>
                    </a:lnTo>
                    <a:lnTo>
                      <a:pt x="274" y="10"/>
                    </a:lnTo>
                    <a:lnTo>
                      <a:pt x="268" y="8"/>
                    </a:lnTo>
                    <a:lnTo>
                      <a:pt x="262" y="4"/>
                    </a:lnTo>
                    <a:lnTo>
                      <a:pt x="255" y="2"/>
                    </a:lnTo>
                    <a:lnTo>
                      <a:pt x="249" y="0"/>
                    </a:lnTo>
                    <a:lnTo>
                      <a:pt x="243" y="0"/>
                    </a:lnTo>
                    <a:lnTo>
                      <a:pt x="236" y="0"/>
                    </a:lnTo>
                    <a:lnTo>
                      <a:pt x="230" y="0"/>
                    </a:lnTo>
                    <a:lnTo>
                      <a:pt x="223" y="0"/>
                    </a:lnTo>
                    <a:lnTo>
                      <a:pt x="217" y="0"/>
                    </a:lnTo>
                    <a:lnTo>
                      <a:pt x="207" y="0"/>
                    </a:lnTo>
                    <a:lnTo>
                      <a:pt x="202" y="2"/>
                    </a:lnTo>
                    <a:lnTo>
                      <a:pt x="192" y="2"/>
                    </a:lnTo>
                    <a:lnTo>
                      <a:pt x="186" y="4"/>
                    </a:lnTo>
                    <a:lnTo>
                      <a:pt x="177" y="6"/>
                    </a:lnTo>
                    <a:lnTo>
                      <a:pt x="169" y="8"/>
                    </a:lnTo>
                    <a:lnTo>
                      <a:pt x="162" y="10"/>
                    </a:lnTo>
                    <a:lnTo>
                      <a:pt x="154" y="14"/>
                    </a:lnTo>
                    <a:lnTo>
                      <a:pt x="146" y="17"/>
                    </a:lnTo>
                    <a:lnTo>
                      <a:pt x="139" y="21"/>
                    </a:lnTo>
                    <a:lnTo>
                      <a:pt x="131" y="25"/>
                    </a:lnTo>
                    <a:lnTo>
                      <a:pt x="124" y="29"/>
                    </a:lnTo>
                    <a:lnTo>
                      <a:pt x="116" y="35"/>
                    </a:lnTo>
                    <a:lnTo>
                      <a:pt x="108" y="38"/>
                    </a:lnTo>
                    <a:lnTo>
                      <a:pt x="101" y="44"/>
                    </a:lnTo>
                    <a:lnTo>
                      <a:pt x="93" y="50"/>
                    </a:lnTo>
                    <a:lnTo>
                      <a:pt x="86" y="55"/>
                    </a:lnTo>
                    <a:lnTo>
                      <a:pt x="78" y="61"/>
                    </a:lnTo>
                    <a:lnTo>
                      <a:pt x="70" y="67"/>
                    </a:lnTo>
                    <a:lnTo>
                      <a:pt x="65" y="73"/>
                    </a:lnTo>
                    <a:lnTo>
                      <a:pt x="57" y="78"/>
                    </a:lnTo>
                    <a:lnTo>
                      <a:pt x="51" y="84"/>
                    </a:lnTo>
                    <a:lnTo>
                      <a:pt x="48" y="92"/>
                    </a:lnTo>
                    <a:lnTo>
                      <a:pt x="42" y="97"/>
                    </a:lnTo>
                    <a:lnTo>
                      <a:pt x="36" y="103"/>
                    </a:lnTo>
                    <a:lnTo>
                      <a:pt x="31" y="111"/>
                    </a:lnTo>
                    <a:lnTo>
                      <a:pt x="27" y="116"/>
                    </a:lnTo>
                    <a:lnTo>
                      <a:pt x="23" y="124"/>
                    </a:lnTo>
                    <a:lnTo>
                      <a:pt x="17" y="130"/>
                    </a:lnTo>
                    <a:lnTo>
                      <a:pt x="15" y="137"/>
                    </a:lnTo>
                    <a:lnTo>
                      <a:pt x="12" y="145"/>
                    </a:lnTo>
                    <a:lnTo>
                      <a:pt x="10" y="152"/>
                    </a:lnTo>
                    <a:lnTo>
                      <a:pt x="8" y="158"/>
                    </a:lnTo>
                    <a:lnTo>
                      <a:pt x="4" y="166"/>
                    </a:lnTo>
                    <a:lnTo>
                      <a:pt x="2" y="171"/>
                    </a:lnTo>
                    <a:lnTo>
                      <a:pt x="2" y="179"/>
                    </a:lnTo>
                    <a:lnTo>
                      <a:pt x="0" y="185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2" y="221"/>
                    </a:lnTo>
                    <a:lnTo>
                      <a:pt x="6" y="228"/>
                    </a:lnTo>
                    <a:lnTo>
                      <a:pt x="8" y="234"/>
                    </a:lnTo>
                    <a:lnTo>
                      <a:pt x="10" y="238"/>
                    </a:lnTo>
                    <a:lnTo>
                      <a:pt x="13" y="244"/>
                    </a:lnTo>
                    <a:lnTo>
                      <a:pt x="17" y="249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06"/>
              <p:cNvSpPr>
                <a:spLocks/>
              </p:cNvSpPr>
              <p:nvPr/>
            </p:nvSpPr>
            <p:spPr bwMode="auto">
              <a:xfrm>
                <a:off x="268" y="2457"/>
                <a:ext cx="139" cy="126"/>
              </a:xfrm>
              <a:custGeom>
                <a:avLst/>
                <a:gdLst>
                  <a:gd name="T0" fmla="*/ 7 w 277"/>
                  <a:gd name="T1" fmla="*/ 0 h 251"/>
                  <a:gd name="T2" fmla="*/ 0 w 277"/>
                  <a:gd name="T3" fmla="*/ 8 h 251"/>
                  <a:gd name="T4" fmla="*/ 3 w 277"/>
                  <a:gd name="T5" fmla="*/ 8 h 251"/>
                  <a:gd name="T6" fmla="*/ 9 w 277"/>
                  <a:gd name="T7" fmla="*/ 1 h 251"/>
                  <a:gd name="T8" fmla="*/ 7 w 277"/>
                  <a:gd name="T9" fmla="*/ 0 h 251"/>
                  <a:gd name="T10" fmla="*/ 7 w 277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7"/>
                  <a:gd name="T19" fmla="*/ 0 h 251"/>
                  <a:gd name="T20" fmla="*/ 277 w 277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7" h="251">
                    <a:moveTo>
                      <a:pt x="207" y="0"/>
                    </a:moveTo>
                    <a:lnTo>
                      <a:pt x="0" y="230"/>
                    </a:lnTo>
                    <a:lnTo>
                      <a:pt x="72" y="251"/>
                    </a:lnTo>
                    <a:lnTo>
                      <a:pt x="277" y="2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07"/>
              <p:cNvSpPr>
                <a:spLocks/>
              </p:cNvSpPr>
              <p:nvPr/>
            </p:nvSpPr>
            <p:spPr bwMode="auto">
              <a:xfrm>
                <a:off x="333" y="2476"/>
                <a:ext cx="139" cy="132"/>
              </a:xfrm>
              <a:custGeom>
                <a:avLst/>
                <a:gdLst>
                  <a:gd name="T0" fmla="*/ 6 w 278"/>
                  <a:gd name="T1" fmla="*/ 0 h 265"/>
                  <a:gd name="T2" fmla="*/ 0 w 278"/>
                  <a:gd name="T3" fmla="*/ 7 h 265"/>
                  <a:gd name="T4" fmla="*/ 2 w 278"/>
                  <a:gd name="T5" fmla="*/ 8 h 265"/>
                  <a:gd name="T6" fmla="*/ 9 w 278"/>
                  <a:gd name="T7" fmla="*/ 0 h 265"/>
                  <a:gd name="T8" fmla="*/ 6 w 278"/>
                  <a:gd name="T9" fmla="*/ 0 h 265"/>
                  <a:gd name="T10" fmla="*/ 6 w 278"/>
                  <a:gd name="T11" fmla="*/ 0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8"/>
                  <a:gd name="T19" fmla="*/ 0 h 265"/>
                  <a:gd name="T20" fmla="*/ 278 w 278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8" h="265">
                    <a:moveTo>
                      <a:pt x="202" y="0"/>
                    </a:moveTo>
                    <a:lnTo>
                      <a:pt x="0" y="229"/>
                    </a:lnTo>
                    <a:lnTo>
                      <a:pt x="74" y="265"/>
                    </a:lnTo>
                    <a:lnTo>
                      <a:pt x="278" y="23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08"/>
              <p:cNvSpPr>
                <a:spLocks/>
              </p:cNvSpPr>
              <p:nvPr/>
            </p:nvSpPr>
            <p:spPr bwMode="auto">
              <a:xfrm>
                <a:off x="17" y="2346"/>
                <a:ext cx="165" cy="128"/>
              </a:xfrm>
              <a:custGeom>
                <a:avLst/>
                <a:gdLst>
                  <a:gd name="T0" fmla="*/ 10 w 331"/>
                  <a:gd name="T1" fmla="*/ 1 h 257"/>
                  <a:gd name="T2" fmla="*/ 8 w 331"/>
                  <a:gd name="T3" fmla="*/ 0 h 257"/>
                  <a:gd name="T4" fmla="*/ 0 w 331"/>
                  <a:gd name="T5" fmla="*/ 5 h 257"/>
                  <a:gd name="T6" fmla="*/ 1 w 331"/>
                  <a:gd name="T7" fmla="*/ 8 h 257"/>
                  <a:gd name="T8" fmla="*/ 10 w 331"/>
                  <a:gd name="T9" fmla="*/ 1 h 257"/>
                  <a:gd name="T10" fmla="*/ 10 w 331"/>
                  <a:gd name="T11" fmla="*/ 1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257"/>
                  <a:gd name="T20" fmla="*/ 331 w 331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257">
                    <a:moveTo>
                      <a:pt x="331" y="44"/>
                    </a:moveTo>
                    <a:lnTo>
                      <a:pt x="287" y="0"/>
                    </a:lnTo>
                    <a:lnTo>
                      <a:pt x="0" y="182"/>
                    </a:lnTo>
                    <a:lnTo>
                      <a:pt x="46" y="257"/>
                    </a:lnTo>
                    <a:lnTo>
                      <a:pt x="331" y="44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09"/>
              <p:cNvSpPr>
                <a:spLocks/>
              </p:cNvSpPr>
              <p:nvPr/>
            </p:nvSpPr>
            <p:spPr bwMode="auto">
              <a:xfrm>
                <a:off x="-13" y="2296"/>
                <a:ext cx="158" cy="115"/>
              </a:xfrm>
              <a:custGeom>
                <a:avLst/>
                <a:gdLst>
                  <a:gd name="T0" fmla="*/ 9 w 316"/>
                  <a:gd name="T1" fmla="*/ 0 h 230"/>
                  <a:gd name="T2" fmla="*/ 0 w 316"/>
                  <a:gd name="T3" fmla="*/ 5 h 230"/>
                  <a:gd name="T4" fmla="*/ 1 w 316"/>
                  <a:gd name="T5" fmla="*/ 7 h 230"/>
                  <a:gd name="T6" fmla="*/ 10 w 316"/>
                  <a:gd name="T7" fmla="*/ 2 h 230"/>
                  <a:gd name="T8" fmla="*/ 9 w 316"/>
                  <a:gd name="T9" fmla="*/ 0 h 230"/>
                  <a:gd name="T10" fmla="*/ 9 w 316"/>
                  <a:gd name="T11" fmla="*/ 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6"/>
                  <a:gd name="T19" fmla="*/ 0 h 230"/>
                  <a:gd name="T20" fmla="*/ 316 w 31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6" h="230">
                    <a:moveTo>
                      <a:pt x="285" y="0"/>
                    </a:moveTo>
                    <a:lnTo>
                      <a:pt x="0" y="154"/>
                    </a:lnTo>
                    <a:lnTo>
                      <a:pt x="40" y="230"/>
                    </a:lnTo>
                    <a:lnTo>
                      <a:pt x="316" y="61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110"/>
              <p:cNvSpPr>
                <a:spLocks/>
              </p:cNvSpPr>
              <p:nvPr/>
            </p:nvSpPr>
            <p:spPr bwMode="auto">
              <a:xfrm>
                <a:off x="602" y="2624"/>
                <a:ext cx="186" cy="178"/>
              </a:xfrm>
              <a:custGeom>
                <a:avLst/>
                <a:gdLst>
                  <a:gd name="T0" fmla="*/ 0 w 373"/>
                  <a:gd name="T1" fmla="*/ 8 h 358"/>
                  <a:gd name="T2" fmla="*/ 0 w 373"/>
                  <a:gd name="T3" fmla="*/ 9 h 358"/>
                  <a:gd name="T4" fmla="*/ 0 w 373"/>
                  <a:gd name="T5" fmla="*/ 9 h 358"/>
                  <a:gd name="T6" fmla="*/ 1 w 373"/>
                  <a:gd name="T7" fmla="*/ 10 h 358"/>
                  <a:gd name="T8" fmla="*/ 1 w 373"/>
                  <a:gd name="T9" fmla="*/ 10 h 358"/>
                  <a:gd name="T10" fmla="*/ 2 w 373"/>
                  <a:gd name="T11" fmla="*/ 10 h 358"/>
                  <a:gd name="T12" fmla="*/ 3 w 373"/>
                  <a:gd name="T13" fmla="*/ 11 h 358"/>
                  <a:gd name="T14" fmla="*/ 3 w 373"/>
                  <a:gd name="T15" fmla="*/ 11 h 358"/>
                  <a:gd name="T16" fmla="*/ 4 w 373"/>
                  <a:gd name="T17" fmla="*/ 11 h 358"/>
                  <a:gd name="T18" fmla="*/ 5 w 373"/>
                  <a:gd name="T19" fmla="*/ 10 h 358"/>
                  <a:gd name="T20" fmla="*/ 6 w 373"/>
                  <a:gd name="T21" fmla="*/ 10 h 358"/>
                  <a:gd name="T22" fmla="*/ 6 w 373"/>
                  <a:gd name="T23" fmla="*/ 10 h 358"/>
                  <a:gd name="T24" fmla="*/ 7 w 373"/>
                  <a:gd name="T25" fmla="*/ 10 h 358"/>
                  <a:gd name="T26" fmla="*/ 8 w 373"/>
                  <a:gd name="T27" fmla="*/ 9 h 358"/>
                  <a:gd name="T28" fmla="*/ 9 w 373"/>
                  <a:gd name="T29" fmla="*/ 8 h 358"/>
                  <a:gd name="T30" fmla="*/ 9 w 373"/>
                  <a:gd name="T31" fmla="*/ 8 h 358"/>
                  <a:gd name="T32" fmla="*/ 10 w 373"/>
                  <a:gd name="T33" fmla="*/ 7 h 358"/>
                  <a:gd name="T34" fmla="*/ 10 w 373"/>
                  <a:gd name="T35" fmla="*/ 6 h 358"/>
                  <a:gd name="T36" fmla="*/ 11 w 373"/>
                  <a:gd name="T37" fmla="*/ 5 h 358"/>
                  <a:gd name="T38" fmla="*/ 11 w 373"/>
                  <a:gd name="T39" fmla="*/ 5 h 358"/>
                  <a:gd name="T40" fmla="*/ 11 w 373"/>
                  <a:gd name="T41" fmla="*/ 4 h 358"/>
                  <a:gd name="T42" fmla="*/ 11 w 373"/>
                  <a:gd name="T43" fmla="*/ 3 h 358"/>
                  <a:gd name="T44" fmla="*/ 11 w 373"/>
                  <a:gd name="T45" fmla="*/ 2 h 358"/>
                  <a:gd name="T46" fmla="*/ 11 w 373"/>
                  <a:gd name="T47" fmla="*/ 1 h 358"/>
                  <a:gd name="T48" fmla="*/ 10 w 373"/>
                  <a:gd name="T49" fmla="*/ 1 h 358"/>
                  <a:gd name="T50" fmla="*/ 10 w 373"/>
                  <a:gd name="T51" fmla="*/ 0 h 358"/>
                  <a:gd name="T52" fmla="*/ 9 w 373"/>
                  <a:gd name="T53" fmla="*/ 0 h 358"/>
                  <a:gd name="T54" fmla="*/ 9 w 373"/>
                  <a:gd name="T55" fmla="*/ 0 h 358"/>
                  <a:gd name="T56" fmla="*/ 8 w 373"/>
                  <a:gd name="T57" fmla="*/ 0 h 358"/>
                  <a:gd name="T58" fmla="*/ 7 w 373"/>
                  <a:gd name="T59" fmla="*/ 0 h 358"/>
                  <a:gd name="T60" fmla="*/ 6 w 373"/>
                  <a:gd name="T61" fmla="*/ 0 h 358"/>
                  <a:gd name="T62" fmla="*/ 5 w 373"/>
                  <a:gd name="T63" fmla="*/ 0 h 358"/>
                  <a:gd name="T64" fmla="*/ 5 w 373"/>
                  <a:gd name="T65" fmla="*/ 0 h 358"/>
                  <a:gd name="T66" fmla="*/ 4 w 373"/>
                  <a:gd name="T67" fmla="*/ 0 h 358"/>
                  <a:gd name="T68" fmla="*/ 3 w 373"/>
                  <a:gd name="T69" fmla="*/ 1 h 358"/>
                  <a:gd name="T70" fmla="*/ 3 w 373"/>
                  <a:gd name="T71" fmla="*/ 1 h 358"/>
                  <a:gd name="T72" fmla="*/ 2 w 373"/>
                  <a:gd name="T73" fmla="*/ 2 h 358"/>
                  <a:gd name="T74" fmla="*/ 1 w 373"/>
                  <a:gd name="T75" fmla="*/ 2 h 358"/>
                  <a:gd name="T76" fmla="*/ 1 w 373"/>
                  <a:gd name="T77" fmla="*/ 3 h 358"/>
                  <a:gd name="T78" fmla="*/ 0 w 373"/>
                  <a:gd name="T79" fmla="*/ 4 h 358"/>
                  <a:gd name="T80" fmla="*/ 0 w 373"/>
                  <a:gd name="T81" fmla="*/ 5 h 358"/>
                  <a:gd name="T82" fmla="*/ 0 w 373"/>
                  <a:gd name="T83" fmla="*/ 5 h 358"/>
                  <a:gd name="T84" fmla="*/ 0 w 373"/>
                  <a:gd name="T85" fmla="*/ 6 h 358"/>
                  <a:gd name="T86" fmla="*/ 0 w 373"/>
                  <a:gd name="T87" fmla="*/ 7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3"/>
                  <a:gd name="T133" fmla="*/ 0 h 358"/>
                  <a:gd name="T134" fmla="*/ 373 w 373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3" h="358">
                    <a:moveTo>
                      <a:pt x="2" y="251"/>
                    </a:moveTo>
                    <a:lnTo>
                      <a:pt x="2" y="257"/>
                    </a:lnTo>
                    <a:lnTo>
                      <a:pt x="4" y="266"/>
                    </a:lnTo>
                    <a:lnTo>
                      <a:pt x="6" y="274"/>
                    </a:lnTo>
                    <a:lnTo>
                      <a:pt x="8" y="282"/>
                    </a:lnTo>
                    <a:lnTo>
                      <a:pt x="12" y="289"/>
                    </a:lnTo>
                    <a:lnTo>
                      <a:pt x="13" y="295"/>
                    </a:lnTo>
                    <a:lnTo>
                      <a:pt x="17" y="302"/>
                    </a:lnTo>
                    <a:lnTo>
                      <a:pt x="23" y="310"/>
                    </a:lnTo>
                    <a:lnTo>
                      <a:pt x="27" y="314"/>
                    </a:lnTo>
                    <a:lnTo>
                      <a:pt x="31" y="320"/>
                    </a:lnTo>
                    <a:lnTo>
                      <a:pt x="36" y="325"/>
                    </a:lnTo>
                    <a:lnTo>
                      <a:pt x="42" y="329"/>
                    </a:lnTo>
                    <a:lnTo>
                      <a:pt x="48" y="333"/>
                    </a:lnTo>
                    <a:lnTo>
                      <a:pt x="53" y="339"/>
                    </a:lnTo>
                    <a:lnTo>
                      <a:pt x="59" y="342"/>
                    </a:lnTo>
                    <a:lnTo>
                      <a:pt x="69" y="346"/>
                    </a:lnTo>
                    <a:lnTo>
                      <a:pt x="74" y="348"/>
                    </a:lnTo>
                    <a:lnTo>
                      <a:pt x="82" y="350"/>
                    </a:lnTo>
                    <a:lnTo>
                      <a:pt x="90" y="352"/>
                    </a:lnTo>
                    <a:lnTo>
                      <a:pt x="97" y="354"/>
                    </a:lnTo>
                    <a:lnTo>
                      <a:pt x="105" y="356"/>
                    </a:lnTo>
                    <a:lnTo>
                      <a:pt x="112" y="356"/>
                    </a:lnTo>
                    <a:lnTo>
                      <a:pt x="122" y="356"/>
                    </a:lnTo>
                    <a:lnTo>
                      <a:pt x="129" y="358"/>
                    </a:lnTo>
                    <a:lnTo>
                      <a:pt x="139" y="356"/>
                    </a:lnTo>
                    <a:lnTo>
                      <a:pt x="147" y="354"/>
                    </a:lnTo>
                    <a:lnTo>
                      <a:pt x="156" y="352"/>
                    </a:lnTo>
                    <a:lnTo>
                      <a:pt x="166" y="352"/>
                    </a:lnTo>
                    <a:lnTo>
                      <a:pt x="175" y="348"/>
                    </a:lnTo>
                    <a:lnTo>
                      <a:pt x="185" y="346"/>
                    </a:lnTo>
                    <a:lnTo>
                      <a:pt x="188" y="344"/>
                    </a:lnTo>
                    <a:lnTo>
                      <a:pt x="192" y="344"/>
                    </a:lnTo>
                    <a:lnTo>
                      <a:pt x="198" y="342"/>
                    </a:lnTo>
                    <a:lnTo>
                      <a:pt x="204" y="341"/>
                    </a:lnTo>
                    <a:lnTo>
                      <a:pt x="213" y="337"/>
                    </a:lnTo>
                    <a:lnTo>
                      <a:pt x="223" y="331"/>
                    </a:lnTo>
                    <a:lnTo>
                      <a:pt x="230" y="327"/>
                    </a:lnTo>
                    <a:lnTo>
                      <a:pt x="242" y="321"/>
                    </a:lnTo>
                    <a:lnTo>
                      <a:pt x="249" y="316"/>
                    </a:lnTo>
                    <a:lnTo>
                      <a:pt x="259" y="310"/>
                    </a:lnTo>
                    <a:lnTo>
                      <a:pt x="266" y="304"/>
                    </a:lnTo>
                    <a:lnTo>
                      <a:pt x="276" y="297"/>
                    </a:lnTo>
                    <a:lnTo>
                      <a:pt x="282" y="291"/>
                    </a:lnTo>
                    <a:lnTo>
                      <a:pt x="291" y="283"/>
                    </a:lnTo>
                    <a:lnTo>
                      <a:pt x="297" y="276"/>
                    </a:lnTo>
                    <a:lnTo>
                      <a:pt x="304" y="270"/>
                    </a:lnTo>
                    <a:lnTo>
                      <a:pt x="310" y="261"/>
                    </a:lnTo>
                    <a:lnTo>
                      <a:pt x="318" y="255"/>
                    </a:lnTo>
                    <a:lnTo>
                      <a:pt x="325" y="245"/>
                    </a:lnTo>
                    <a:lnTo>
                      <a:pt x="331" y="240"/>
                    </a:lnTo>
                    <a:lnTo>
                      <a:pt x="335" y="230"/>
                    </a:lnTo>
                    <a:lnTo>
                      <a:pt x="340" y="223"/>
                    </a:lnTo>
                    <a:lnTo>
                      <a:pt x="344" y="213"/>
                    </a:lnTo>
                    <a:lnTo>
                      <a:pt x="350" y="206"/>
                    </a:lnTo>
                    <a:lnTo>
                      <a:pt x="354" y="196"/>
                    </a:lnTo>
                    <a:lnTo>
                      <a:pt x="358" y="188"/>
                    </a:lnTo>
                    <a:lnTo>
                      <a:pt x="361" y="179"/>
                    </a:lnTo>
                    <a:lnTo>
                      <a:pt x="365" y="171"/>
                    </a:lnTo>
                    <a:lnTo>
                      <a:pt x="367" y="162"/>
                    </a:lnTo>
                    <a:lnTo>
                      <a:pt x="369" y="152"/>
                    </a:lnTo>
                    <a:lnTo>
                      <a:pt x="371" y="145"/>
                    </a:lnTo>
                    <a:lnTo>
                      <a:pt x="373" y="137"/>
                    </a:lnTo>
                    <a:lnTo>
                      <a:pt x="373" y="128"/>
                    </a:lnTo>
                    <a:lnTo>
                      <a:pt x="373" y="118"/>
                    </a:lnTo>
                    <a:lnTo>
                      <a:pt x="373" y="110"/>
                    </a:lnTo>
                    <a:lnTo>
                      <a:pt x="373" y="101"/>
                    </a:lnTo>
                    <a:lnTo>
                      <a:pt x="371" y="93"/>
                    </a:lnTo>
                    <a:lnTo>
                      <a:pt x="369" y="84"/>
                    </a:lnTo>
                    <a:lnTo>
                      <a:pt x="367" y="76"/>
                    </a:lnTo>
                    <a:lnTo>
                      <a:pt x="365" y="69"/>
                    </a:lnTo>
                    <a:lnTo>
                      <a:pt x="361" y="63"/>
                    </a:lnTo>
                    <a:lnTo>
                      <a:pt x="358" y="55"/>
                    </a:lnTo>
                    <a:lnTo>
                      <a:pt x="354" y="50"/>
                    </a:lnTo>
                    <a:lnTo>
                      <a:pt x="350" y="44"/>
                    </a:lnTo>
                    <a:lnTo>
                      <a:pt x="344" y="38"/>
                    </a:lnTo>
                    <a:lnTo>
                      <a:pt x="339" y="32"/>
                    </a:lnTo>
                    <a:lnTo>
                      <a:pt x="333" y="29"/>
                    </a:lnTo>
                    <a:lnTo>
                      <a:pt x="327" y="25"/>
                    </a:lnTo>
                    <a:lnTo>
                      <a:pt x="321" y="19"/>
                    </a:lnTo>
                    <a:lnTo>
                      <a:pt x="314" y="17"/>
                    </a:lnTo>
                    <a:lnTo>
                      <a:pt x="308" y="13"/>
                    </a:lnTo>
                    <a:lnTo>
                      <a:pt x="301" y="12"/>
                    </a:lnTo>
                    <a:lnTo>
                      <a:pt x="293" y="8"/>
                    </a:lnTo>
                    <a:lnTo>
                      <a:pt x="285" y="6"/>
                    </a:lnTo>
                    <a:lnTo>
                      <a:pt x="276" y="4"/>
                    </a:lnTo>
                    <a:lnTo>
                      <a:pt x="268" y="2"/>
                    </a:lnTo>
                    <a:lnTo>
                      <a:pt x="261" y="0"/>
                    </a:lnTo>
                    <a:lnTo>
                      <a:pt x="251" y="0"/>
                    </a:lnTo>
                    <a:lnTo>
                      <a:pt x="243" y="0"/>
                    </a:lnTo>
                    <a:lnTo>
                      <a:pt x="234" y="0"/>
                    </a:lnTo>
                    <a:lnTo>
                      <a:pt x="224" y="0"/>
                    </a:lnTo>
                    <a:lnTo>
                      <a:pt x="215" y="2"/>
                    </a:lnTo>
                    <a:lnTo>
                      <a:pt x="205" y="4"/>
                    </a:lnTo>
                    <a:lnTo>
                      <a:pt x="196" y="6"/>
                    </a:lnTo>
                    <a:lnTo>
                      <a:pt x="186" y="8"/>
                    </a:lnTo>
                    <a:lnTo>
                      <a:pt x="177" y="12"/>
                    </a:lnTo>
                    <a:lnTo>
                      <a:pt x="169" y="13"/>
                    </a:lnTo>
                    <a:lnTo>
                      <a:pt x="160" y="17"/>
                    </a:lnTo>
                    <a:lnTo>
                      <a:pt x="154" y="19"/>
                    </a:lnTo>
                    <a:lnTo>
                      <a:pt x="148" y="21"/>
                    </a:lnTo>
                    <a:lnTo>
                      <a:pt x="145" y="23"/>
                    </a:lnTo>
                    <a:lnTo>
                      <a:pt x="141" y="25"/>
                    </a:lnTo>
                    <a:lnTo>
                      <a:pt x="129" y="31"/>
                    </a:lnTo>
                    <a:lnTo>
                      <a:pt x="122" y="34"/>
                    </a:lnTo>
                    <a:lnTo>
                      <a:pt x="112" y="40"/>
                    </a:lnTo>
                    <a:lnTo>
                      <a:pt x="105" y="46"/>
                    </a:lnTo>
                    <a:lnTo>
                      <a:pt x="97" y="51"/>
                    </a:lnTo>
                    <a:lnTo>
                      <a:pt x="90" y="59"/>
                    </a:lnTo>
                    <a:lnTo>
                      <a:pt x="82" y="65"/>
                    </a:lnTo>
                    <a:lnTo>
                      <a:pt x="74" y="71"/>
                    </a:lnTo>
                    <a:lnTo>
                      <a:pt x="67" y="78"/>
                    </a:lnTo>
                    <a:lnTo>
                      <a:pt x="61" y="84"/>
                    </a:lnTo>
                    <a:lnTo>
                      <a:pt x="55" y="91"/>
                    </a:lnTo>
                    <a:lnTo>
                      <a:pt x="48" y="99"/>
                    </a:lnTo>
                    <a:lnTo>
                      <a:pt x="42" y="107"/>
                    </a:lnTo>
                    <a:lnTo>
                      <a:pt x="38" y="116"/>
                    </a:lnTo>
                    <a:lnTo>
                      <a:pt x="32" y="122"/>
                    </a:lnTo>
                    <a:lnTo>
                      <a:pt x="27" y="131"/>
                    </a:lnTo>
                    <a:lnTo>
                      <a:pt x="23" y="139"/>
                    </a:lnTo>
                    <a:lnTo>
                      <a:pt x="19" y="147"/>
                    </a:lnTo>
                    <a:lnTo>
                      <a:pt x="15" y="154"/>
                    </a:lnTo>
                    <a:lnTo>
                      <a:pt x="12" y="164"/>
                    </a:lnTo>
                    <a:lnTo>
                      <a:pt x="8" y="171"/>
                    </a:lnTo>
                    <a:lnTo>
                      <a:pt x="6" y="181"/>
                    </a:lnTo>
                    <a:lnTo>
                      <a:pt x="4" y="188"/>
                    </a:lnTo>
                    <a:lnTo>
                      <a:pt x="2" y="198"/>
                    </a:lnTo>
                    <a:lnTo>
                      <a:pt x="0" y="206"/>
                    </a:lnTo>
                    <a:lnTo>
                      <a:pt x="0" y="215"/>
                    </a:lnTo>
                    <a:lnTo>
                      <a:pt x="0" y="223"/>
                    </a:lnTo>
                    <a:lnTo>
                      <a:pt x="0" y="232"/>
                    </a:lnTo>
                    <a:lnTo>
                      <a:pt x="0" y="242"/>
                    </a:lnTo>
                    <a:lnTo>
                      <a:pt x="2" y="251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111"/>
              <p:cNvSpPr>
                <a:spLocks/>
              </p:cNvSpPr>
              <p:nvPr/>
            </p:nvSpPr>
            <p:spPr bwMode="auto">
              <a:xfrm>
                <a:off x="518" y="2548"/>
                <a:ext cx="162" cy="162"/>
              </a:xfrm>
              <a:custGeom>
                <a:avLst/>
                <a:gdLst>
                  <a:gd name="T0" fmla="*/ 0 w 323"/>
                  <a:gd name="T1" fmla="*/ 9 h 323"/>
                  <a:gd name="T2" fmla="*/ 8 w 323"/>
                  <a:gd name="T3" fmla="*/ 0 h 323"/>
                  <a:gd name="T4" fmla="*/ 11 w 323"/>
                  <a:gd name="T5" fmla="*/ 2 h 323"/>
                  <a:gd name="T6" fmla="*/ 3 w 323"/>
                  <a:gd name="T7" fmla="*/ 11 h 323"/>
                  <a:gd name="T8" fmla="*/ 0 w 323"/>
                  <a:gd name="T9" fmla="*/ 9 h 323"/>
                  <a:gd name="T10" fmla="*/ 0 w 323"/>
                  <a:gd name="T11" fmla="*/ 9 h 3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323"/>
                  <a:gd name="T20" fmla="*/ 323 w 323"/>
                  <a:gd name="T21" fmla="*/ 323 h 3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323">
                    <a:moveTo>
                      <a:pt x="0" y="260"/>
                    </a:moveTo>
                    <a:lnTo>
                      <a:pt x="251" y="0"/>
                    </a:lnTo>
                    <a:lnTo>
                      <a:pt x="323" y="57"/>
                    </a:lnTo>
                    <a:lnTo>
                      <a:pt x="72" y="323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112"/>
              <p:cNvSpPr>
                <a:spLocks/>
              </p:cNvSpPr>
              <p:nvPr/>
            </p:nvSpPr>
            <p:spPr bwMode="auto">
              <a:xfrm>
                <a:off x="703" y="2741"/>
                <a:ext cx="112" cy="156"/>
              </a:xfrm>
              <a:custGeom>
                <a:avLst/>
                <a:gdLst>
                  <a:gd name="T0" fmla="*/ 7 w 224"/>
                  <a:gd name="T1" fmla="*/ 0 h 314"/>
                  <a:gd name="T2" fmla="*/ 0 w 224"/>
                  <a:gd name="T3" fmla="*/ 6 h 314"/>
                  <a:gd name="T4" fmla="*/ 3 w 224"/>
                  <a:gd name="T5" fmla="*/ 9 h 314"/>
                  <a:gd name="T6" fmla="*/ 7 w 224"/>
                  <a:gd name="T7" fmla="*/ 4 h 314"/>
                  <a:gd name="T8" fmla="*/ 7 w 224"/>
                  <a:gd name="T9" fmla="*/ 0 h 314"/>
                  <a:gd name="T10" fmla="*/ 7 w 224"/>
                  <a:gd name="T11" fmla="*/ 0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314"/>
                  <a:gd name="T20" fmla="*/ 224 w 224"/>
                  <a:gd name="T21" fmla="*/ 314 h 3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314">
                    <a:moveTo>
                      <a:pt x="224" y="0"/>
                    </a:moveTo>
                    <a:lnTo>
                      <a:pt x="0" y="221"/>
                    </a:lnTo>
                    <a:lnTo>
                      <a:pt x="66" y="314"/>
                    </a:lnTo>
                    <a:lnTo>
                      <a:pt x="224" y="12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113"/>
              <p:cNvSpPr>
                <a:spLocks/>
              </p:cNvSpPr>
              <p:nvPr/>
            </p:nvSpPr>
            <p:spPr bwMode="auto">
              <a:xfrm>
                <a:off x="757" y="2867"/>
                <a:ext cx="58" cy="105"/>
              </a:xfrm>
              <a:custGeom>
                <a:avLst/>
                <a:gdLst>
                  <a:gd name="T0" fmla="*/ 4 w 116"/>
                  <a:gd name="T1" fmla="*/ 0 h 211"/>
                  <a:gd name="T2" fmla="*/ 0 w 116"/>
                  <a:gd name="T3" fmla="*/ 3 h 211"/>
                  <a:gd name="T4" fmla="*/ 3 w 116"/>
                  <a:gd name="T5" fmla="*/ 6 h 211"/>
                  <a:gd name="T6" fmla="*/ 4 w 116"/>
                  <a:gd name="T7" fmla="*/ 4 h 211"/>
                  <a:gd name="T8" fmla="*/ 4 w 116"/>
                  <a:gd name="T9" fmla="*/ 0 h 211"/>
                  <a:gd name="T10" fmla="*/ 4 w 11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11"/>
                  <a:gd name="T20" fmla="*/ 116 w 11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11">
                    <a:moveTo>
                      <a:pt x="116" y="0"/>
                    </a:moveTo>
                    <a:lnTo>
                      <a:pt x="0" y="118"/>
                    </a:lnTo>
                    <a:lnTo>
                      <a:pt x="72" y="211"/>
                    </a:lnTo>
                    <a:lnTo>
                      <a:pt x="116" y="15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116"/>
              <p:cNvSpPr>
                <a:spLocks/>
              </p:cNvSpPr>
              <p:nvPr/>
            </p:nvSpPr>
            <p:spPr bwMode="auto">
              <a:xfrm>
                <a:off x="-528" y="1944"/>
                <a:ext cx="67" cy="136"/>
              </a:xfrm>
              <a:custGeom>
                <a:avLst/>
                <a:gdLst>
                  <a:gd name="T0" fmla="*/ 0 w 133"/>
                  <a:gd name="T1" fmla="*/ 1 h 272"/>
                  <a:gd name="T2" fmla="*/ 0 w 133"/>
                  <a:gd name="T3" fmla="*/ 1 h 272"/>
                  <a:gd name="T4" fmla="*/ 0 w 133"/>
                  <a:gd name="T5" fmla="*/ 1 h 272"/>
                  <a:gd name="T6" fmla="*/ 1 w 133"/>
                  <a:gd name="T7" fmla="*/ 1 h 272"/>
                  <a:gd name="T8" fmla="*/ 1 w 133"/>
                  <a:gd name="T9" fmla="*/ 1 h 272"/>
                  <a:gd name="T10" fmla="*/ 1 w 133"/>
                  <a:gd name="T11" fmla="*/ 1 h 272"/>
                  <a:gd name="T12" fmla="*/ 2 w 133"/>
                  <a:gd name="T13" fmla="*/ 2 h 272"/>
                  <a:gd name="T14" fmla="*/ 2 w 133"/>
                  <a:gd name="T15" fmla="*/ 2 h 272"/>
                  <a:gd name="T16" fmla="*/ 2 w 133"/>
                  <a:gd name="T17" fmla="*/ 2 h 272"/>
                  <a:gd name="T18" fmla="*/ 2 w 133"/>
                  <a:gd name="T19" fmla="*/ 2 h 272"/>
                  <a:gd name="T20" fmla="*/ 2 w 133"/>
                  <a:gd name="T21" fmla="*/ 3 h 272"/>
                  <a:gd name="T22" fmla="*/ 2 w 133"/>
                  <a:gd name="T23" fmla="*/ 3 h 272"/>
                  <a:gd name="T24" fmla="*/ 2 w 133"/>
                  <a:gd name="T25" fmla="*/ 3 h 272"/>
                  <a:gd name="T26" fmla="*/ 2 w 133"/>
                  <a:gd name="T27" fmla="*/ 4 h 272"/>
                  <a:gd name="T28" fmla="*/ 2 w 133"/>
                  <a:gd name="T29" fmla="*/ 4 h 272"/>
                  <a:gd name="T30" fmla="*/ 2 w 133"/>
                  <a:gd name="T31" fmla="*/ 5 h 272"/>
                  <a:gd name="T32" fmla="*/ 2 w 133"/>
                  <a:gd name="T33" fmla="*/ 5 h 272"/>
                  <a:gd name="T34" fmla="*/ 1 w 133"/>
                  <a:gd name="T35" fmla="*/ 5 h 272"/>
                  <a:gd name="T36" fmla="*/ 1 w 133"/>
                  <a:gd name="T37" fmla="*/ 5 h 272"/>
                  <a:gd name="T38" fmla="*/ 1 w 133"/>
                  <a:gd name="T39" fmla="*/ 6 h 272"/>
                  <a:gd name="T40" fmla="*/ 0 w 133"/>
                  <a:gd name="T41" fmla="*/ 6 h 272"/>
                  <a:gd name="T42" fmla="*/ 0 w 133"/>
                  <a:gd name="T43" fmla="*/ 6 h 272"/>
                  <a:gd name="T44" fmla="*/ 0 w 133"/>
                  <a:gd name="T45" fmla="*/ 6 h 272"/>
                  <a:gd name="T46" fmla="*/ 0 w 133"/>
                  <a:gd name="T47" fmla="*/ 9 h 272"/>
                  <a:gd name="T48" fmla="*/ 0 w 133"/>
                  <a:gd name="T49" fmla="*/ 9 h 272"/>
                  <a:gd name="T50" fmla="*/ 0 w 133"/>
                  <a:gd name="T51" fmla="*/ 9 h 272"/>
                  <a:gd name="T52" fmla="*/ 1 w 133"/>
                  <a:gd name="T53" fmla="*/ 8 h 272"/>
                  <a:gd name="T54" fmla="*/ 1 w 133"/>
                  <a:gd name="T55" fmla="*/ 7 h 272"/>
                  <a:gd name="T56" fmla="*/ 2 w 133"/>
                  <a:gd name="T57" fmla="*/ 7 h 272"/>
                  <a:gd name="T58" fmla="*/ 2 w 133"/>
                  <a:gd name="T59" fmla="*/ 6 h 272"/>
                  <a:gd name="T60" fmla="*/ 3 w 133"/>
                  <a:gd name="T61" fmla="*/ 6 h 272"/>
                  <a:gd name="T62" fmla="*/ 3 w 133"/>
                  <a:gd name="T63" fmla="*/ 5 h 272"/>
                  <a:gd name="T64" fmla="*/ 4 w 133"/>
                  <a:gd name="T65" fmla="*/ 5 h 272"/>
                  <a:gd name="T66" fmla="*/ 4 w 133"/>
                  <a:gd name="T67" fmla="*/ 4 h 272"/>
                  <a:gd name="T68" fmla="*/ 4 w 133"/>
                  <a:gd name="T69" fmla="*/ 4 h 272"/>
                  <a:gd name="T70" fmla="*/ 5 w 133"/>
                  <a:gd name="T71" fmla="*/ 3 h 272"/>
                  <a:gd name="T72" fmla="*/ 5 w 133"/>
                  <a:gd name="T73" fmla="*/ 3 h 272"/>
                  <a:gd name="T74" fmla="*/ 5 w 133"/>
                  <a:gd name="T75" fmla="*/ 2 h 272"/>
                  <a:gd name="T76" fmla="*/ 5 w 133"/>
                  <a:gd name="T77" fmla="*/ 2 h 272"/>
                  <a:gd name="T78" fmla="*/ 4 w 133"/>
                  <a:gd name="T79" fmla="*/ 1 h 272"/>
                  <a:gd name="T80" fmla="*/ 4 w 133"/>
                  <a:gd name="T81" fmla="*/ 1 h 272"/>
                  <a:gd name="T82" fmla="*/ 4 w 133"/>
                  <a:gd name="T83" fmla="*/ 1 h 272"/>
                  <a:gd name="T84" fmla="*/ 4 w 133"/>
                  <a:gd name="T85" fmla="*/ 1 h 272"/>
                  <a:gd name="T86" fmla="*/ 3 w 133"/>
                  <a:gd name="T87" fmla="*/ 1 h 272"/>
                  <a:gd name="T88" fmla="*/ 3 w 133"/>
                  <a:gd name="T89" fmla="*/ 1 h 272"/>
                  <a:gd name="T90" fmla="*/ 2 w 133"/>
                  <a:gd name="T91" fmla="*/ 1 h 272"/>
                  <a:gd name="T92" fmla="*/ 2 w 133"/>
                  <a:gd name="T93" fmla="*/ 1 h 272"/>
                  <a:gd name="T94" fmla="*/ 2 w 133"/>
                  <a:gd name="T95" fmla="*/ 1 h 272"/>
                  <a:gd name="T96" fmla="*/ 1 w 133"/>
                  <a:gd name="T97" fmla="*/ 1 h 272"/>
                  <a:gd name="T98" fmla="*/ 1 w 133"/>
                  <a:gd name="T99" fmla="*/ 1 h 272"/>
                  <a:gd name="T100" fmla="*/ 1 w 133"/>
                  <a:gd name="T101" fmla="*/ 0 h 272"/>
                  <a:gd name="T102" fmla="*/ 0 w 133"/>
                  <a:gd name="T103" fmla="*/ 0 h 272"/>
                  <a:gd name="T104" fmla="*/ 0 w 133"/>
                  <a:gd name="T105" fmla="*/ 0 h 272"/>
                  <a:gd name="T106" fmla="*/ 0 w 133"/>
                  <a:gd name="T107" fmla="*/ 0 h 2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3"/>
                  <a:gd name="T163" fmla="*/ 0 h 272"/>
                  <a:gd name="T164" fmla="*/ 133 w 133"/>
                  <a:gd name="T165" fmla="*/ 272 h 2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3" h="272">
                    <a:moveTo>
                      <a:pt x="0" y="0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5" y="60"/>
                    </a:lnTo>
                    <a:lnTo>
                      <a:pt x="21" y="60"/>
                    </a:lnTo>
                    <a:lnTo>
                      <a:pt x="27" y="62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2" y="68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53" y="78"/>
                    </a:lnTo>
                    <a:lnTo>
                      <a:pt x="55" y="83"/>
                    </a:lnTo>
                    <a:lnTo>
                      <a:pt x="59" y="87"/>
                    </a:lnTo>
                    <a:lnTo>
                      <a:pt x="59" y="93"/>
                    </a:lnTo>
                    <a:lnTo>
                      <a:pt x="61" y="99"/>
                    </a:lnTo>
                    <a:lnTo>
                      <a:pt x="63" y="104"/>
                    </a:lnTo>
                    <a:lnTo>
                      <a:pt x="63" y="112"/>
                    </a:lnTo>
                    <a:lnTo>
                      <a:pt x="63" y="118"/>
                    </a:lnTo>
                    <a:lnTo>
                      <a:pt x="61" y="123"/>
                    </a:lnTo>
                    <a:lnTo>
                      <a:pt x="59" y="131"/>
                    </a:lnTo>
                    <a:lnTo>
                      <a:pt x="59" y="138"/>
                    </a:lnTo>
                    <a:lnTo>
                      <a:pt x="55" y="144"/>
                    </a:lnTo>
                    <a:lnTo>
                      <a:pt x="53" y="150"/>
                    </a:lnTo>
                    <a:lnTo>
                      <a:pt x="49" y="156"/>
                    </a:lnTo>
                    <a:lnTo>
                      <a:pt x="48" y="163"/>
                    </a:lnTo>
                    <a:lnTo>
                      <a:pt x="42" y="167"/>
                    </a:lnTo>
                    <a:lnTo>
                      <a:pt x="36" y="173"/>
                    </a:lnTo>
                    <a:lnTo>
                      <a:pt x="30" y="176"/>
                    </a:lnTo>
                    <a:lnTo>
                      <a:pt x="27" y="182"/>
                    </a:lnTo>
                    <a:lnTo>
                      <a:pt x="21" y="186"/>
                    </a:lnTo>
                    <a:lnTo>
                      <a:pt x="15" y="188"/>
                    </a:lnTo>
                    <a:lnTo>
                      <a:pt x="10" y="192"/>
                    </a:lnTo>
                    <a:lnTo>
                      <a:pt x="6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0" y="262"/>
                    </a:lnTo>
                    <a:lnTo>
                      <a:pt x="4" y="260"/>
                    </a:lnTo>
                    <a:lnTo>
                      <a:pt x="11" y="256"/>
                    </a:lnTo>
                    <a:lnTo>
                      <a:pt x="21" y="253"/>
                    </a:lnTo>
                    <a:lnTo>
                      <a:pt x="29" y="247"/>
                    </a:lnTo>
                    <a:lnTo>
                      <a:pt x="36" y="241"/>
                    </a:lnTo>
                    <a:lnTo>
                      <a:pt x="46" y="235"/>
                    </a:lnTo>
                    <a:lnTo>
                      <a:pt x="55" y="228"/>
                    </a:lnTo>
                    <a:lnTo>
                      <a:pt x="63" y="222"/>
                    </a:lnTo>
                    <a:lnTo>
                      <a:pt x="72" y="214"/>
                    </a:lnTo>
                    <a:lnTo>
                      <a:pt x="80" y="207"/>
                    </a:lnTo>
                    <a:lnTo>
                      <a:pt x="89" y="199"/>
                    </a:lnTo>
                    <a:lnTo>
                      <a:pt x="95" y="190"/>
                    </a:lnTo>
                    <a:lnTo>
                      <a:pt x="103" y="182"/>
                    </a:lnTo>
                    <a:lnTo>
                      <a:pt x="108" y="173"/>
                    </a:lnTo>
                    <a:lnTo>
                      <a:pt x="114" y="163"/>
                    </a:lnTo>
                    <a:lnTo>
                      <a:pt x="116" y="154"/>
                    </a:lnTo>
                    <a:lnTo>
                      <a:pt x="122" y="144"/>
                    </a:lnTo>
                    <a:lnTo>
                      <a:pt x="124" y="137"/>
                    </a:lnTo>
                    <a:lnTo>
                      <a:pt x="127" y="127"/>
                    </a:lnTo>
                    <a:lnTo>
                      <a:pt x="129" y="118"/>
                    </a:lnTo>
                    <a:lnTo>
                      <a:pt x="131" y="108"/>
                    </a:lnTo>
                    <a:lnTo>
                      <a:pt x="131" y="100"/>
                    </a:lnTo>
                    <a:lnTo>
                      <a:pt x="133" y="91"/>
                    </a:lnTo>
                    <a:lnTo>
                      <a:pt x="131" y="83"/>
                    </a:lnTo>
                    <a:lnTo>
                      <a:pt x="131" y="76"/>
                    </a:lnTo>
                    <a:lnTo>
                      <a:pt x="129" y="68"/>
                    </a:lnTo>
                    <a:lnTo>
                      <a:pt x="129" y="62"/>
                    </a:lnTo>
                    <a:lnTo>
                      <a:pt x="125" y="55"/>
                    </a:lnTo>
                    <a:lnTo>
                      <a:pt x="122" y="49"/>
                    </a:lnTo>
                    <a:lnTo>
                      <a:pt x="116" y="43"/>
                    </a:lnTo>
                    <a:lnTo>
                      <a:pt x="114" y="40"/>
                    </a:lnTo>
                    <a:lnTo>
                      <a:pt x="108" y="34"/>
                    </a:lnTo>
                    <a:lnTo>
                      <a:pt x="103" y="30"/>
                    </a:lnTo>
                    <a:lnTo>
                      <a:pt x="99" y="26"/>
                    </a:lnTo>
                    <a:lnTo>
                      <a:pt x="93" y="24"/>
                    </a:lnTo>
                    <a:lnTo>
                      <a:pt x="87" y="21"/>
                    </a:lnTo>
                    <a:lnTo>
                      <a:pt x="80" y="17"/>
                    </a:lnTo>
                    <a:lnTo>
                      <a:pt x="74" y="15"/>
                    </a:lnTo>
                    <a:lnTo>
                      <a:pt x="68" y="13"/>
                    </a:lnTo>
                    <a:lnTo>
                      <a:pt x="63" y="11"/>
                    </a:lnTo>
                    <a:lnTo>
                      <a:pt x="57" y="9"/>
                    </a:lnTo>
                    <a:lnTo>
                      <a:pt x="49" y="7"/>
                    </a:lnTo>
                    <a:lnTo>
                      <a:pt x="46" y="7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117"/>
              <p:cNvSpPr>
                <a:spLocks/>
              </p:cNvSpPr>
              <p:nvPr/>
            </p:nvSpPr>
            <p:spPr bwMode="auto">
              <a:xfrm>
                <a:off x="-54" y="2180"/>
                <a:ext cx="165" cy="154"/>
              </a:xfrm>
              <a:custGeom>
                <a:avLst/>
                <a:gdLst>
                  <a:gd name="T0" fmla="*/ 4 w 328"/>
                  <a:gd name="T1" fmla="*/ 1 h 308"/>
                  <a:gd name="T2" fmla="*/ 4 w 328"/>
                  <a:gd name="T3" fmla="*/ 1 h 308"/>
                  <a:gd name="T4" fmla="*/ 5 w 328"/>
                  <a:gd name="T5" fmla="*/ 1 h 308"/>
                  <a:gd name="T6" fmla="*/ 6 w 328"/>
                  <a:gd name="T7" fmla="*/ 1 h 308"/>
                  <a:gd name="T8" fmla="*/ 7 w 328"/>
                  <a:gd name="T9" fmla="*/ 1 h 308"/>
                  <a:gd name="T10" fmla="*/ 7 w 328"/>
                  <a:gd name="T11" fmla="*/ 1 h 308"/>
                  <a:gd name="T12" fmla="*/ 8 w 328"/>
                  <a:gd name="T13" fmla="*/ 1 h 308"/>
                  <a:gd name="T14" fmla="*/ 9 w 328"/>
                  <a:gd name="T15" fmla="*/ 1 h 308"/>
                  <a:gd name="T16" fmla="*/ 9 w 328"/>
                  <a:gd name="T17" fmla="*/ 1 h 308"/>
                  <a:gd name="T18" fmla="*/ 10 w 328"/>
                  <a:gd name="T19" fmla="*/ 1 h 308"/>
                  <a:gd name="T20" fmla="*/ 10 w 328"/>
                  <a:gd name="T21" fmla="*/ 1 h 308"/>
                  <a:gd name="T22" fmla="*/ 11 w 328"/>
                  <a:gd name="T23" fmla="*/ 2 h 308"/>
                  <a:gd name="T24" fmla="*/ 11 w 328"/>
                  <a:gd name="T25" fmla="*/ 2 h 308"/>
                  <a:gd name="T26" fmla="*/ 11 w 328"/>
                  <a:gd name="T27" fmla="*/ 3 h 308"/>
                  <a:gd name="T28" fmla="*/ 11 w 328"/>
                  <a:gd name="T29" fmla="*/ 3 h 308"/>
                  <a:gd name="T30" fmla="*/ 11 w 328"/>
                  <a:gd name="T31" fmla="*/ 5 h 308"/>
                  <a:gd name="T32" fmla="*/ 10 w 328"/>
                  <a:gd name="T33" fmla="*/ 5 h 308"/>
                  <a:gd name="T34" fmla="*/ 10 w 328"/>
                  <a:gd name="T35" fmla="*/ 5 h 308"/>
                  <a:gd name="T36" fmla="*/ 10 w 328"/>
                  <a:gd name="T37" fmla="*/ 6 h 308"/>
                  <a:gd name="T38" fmla="*/ 9 w 328"/>
                  <a:gd name="T39" fmla="*/ 7 h 308"/>
                  <a:gd name="T40" fmla="*/ 9 w 328"/>
                  <a:gd name="T41" fmla="*/ 7 h 308"/>
                  <a:gd name="T42" fmla="*/ 8 w 328"/>
                  <a:gd name="T43" fmla="*/ 9 h 308"/>
                  <a:gd name="T44" fmla="*/ 8 w 328"/>
                  <a:gd name="T45" fmla="*/ 9 h 308"/>
                  <a:gd name="T46" fmla="*/ 7 w 328"/>
                  <a:gd name="T47" fmla="*/ 9 h 308"/>
                  <a:gd name="T48" fmla="*/ 6 w 328"/>
                  <a:gd name="T49" fmla="*/ 10 h 308"/>
                  <a:gd name="T50" fmla="*/ 6 w 328"/>
                  <a:gd name="T51" fmla="*/ 10 h 308"/>
                  <a:gd name="T52" fmla="*/ 5 w 328"/>
                  <a:gd name="T53" fmla="*/ 10 h 308"/>
                  <a:gd name="T54" fmla="*/ 4 w 328"/>
                  <a:gd name="T55" fmla="*/ 10 h 308"/>
                  <a:gd name="T56" fmla="*/ 3 w 328"/>
                  <a:gd name="T57" fmla="*/ 10 h 308"/>
                  <a:gd name="T58" fmla="*/ 3 w 328"/>
                  <a:gd name="T59" fmla="*/ 10 h 308"/>
                  <a:gd name="T60" fmla="*/ 2 w 328"/>
                  <a:gd name="T61" fmla="*/ 10 h 308"/>
                  <a:gd name="T62" fmla="*/ 1 w 328"/>
                  <a:gd name="T63" fmla="*/ 9 h 308"/>
                  <a:gd name="T64" fmla="*/ 1 w 328"/>
                  <a:gd name="T65" fmla="*/ 9 h 308"/>
                  <a:gd name="T66" fmla="*/ 1 w 328"/>
                  <a:gd name="T67" fmla="*/ 7 h 308"/>
                  <a:gd name="T68" fmla="*/ 1 w 328"/>
                  <a:gd name="T69" fmla="*/ 6 h 308"/>
                  <a:gd name="T70" fmla="*/ 0 w 328"/>
                  <a:gd name="T71" fmla="*/ 6 h 308"/>
                  <a:gd name="T72" fmla="*/ 0 w 328"/>
                  <a:gd name="T73" fmla="*/ 5 h 308"/>
                  <a:gd name="T74" fmla="*/ 3 w 328"/>
                  <a:gd name="T75" fmla="*/ 5 h 308"/>
                  <a:gd name="T76" fmla="*/ 3 w 328"/>
                  <a:gd name="T77" fmla="*/ 6 h 308"/>
                  <a:gd name="T78" fmla="*/ 3 w 328"/>
                  <a:gd name="T79" fmla="*/ 6 h 308"/>
                  <a:gd name="T80" fmla="*/ 4 w 328"/>
                  <a:gd name="T81" fmla="*/ 6 h 308"/>
                  <a:gd name="T82" fmla="*/ 4 w 328"/>
                  <a:gd name="T83" fmla="*/ 7 h 308"/>
                  <a:gd name="T84" fmla="*/ 5 w 328"/>
                  <a:gd name="T85" fmla="*/ 6 h 308"/>
                  <a:gd name="T86" fmla="*/ 6 w 328"/>
                  <a:gd name="T87" fmla="*/ 6 h 308"/>
                  <a:gd name="T88" fmla="*/ 7 w 328"/>
                  <a:gd name="T89" fmla="*/ 6 h 308"/>
                  <a:gd name="T90" fmla="*/ 7 w 328"/>
                  <a:gd name="T91" fmla="*/ 5 h 308"/>
                  <a:gd name="T92" fmla="*/ 8 w 328"/>
                  <a:gd name="T93" fmla="*/ 5 h 308"/>
                  <a:gd name="T94" fmla="*/ 8 w 328"/>
                  <a:gd name="T95" fmla="*/ 5 h 308"/>
                  <a:gd name="T96" fmla="*/ 9 w 328"/>
                  <a:gd name="T97" fmla="*/ 4 h 308"/>
                  <a:gd name="T98" fmla="*/ 9 w 328"/>
                  <a:gd name="T99" fmla="*/ 3 h 308"/>
                  <a:gd name="T100" fmla="*/ 8 w 328"/>
                  <a:gd name="T101" fmla="*/ 2 h 308"/>
                  <a:gd name="T102" fmla="*/ 8 w 328"/>
                  <a:gd name="T103" fmla="*/ 2 h 308"/>
                  <a:gd name="T104" fmla="*/ 8 w 328"/>
                  <a:gd name="T105" fmla="*/ 2 h 308"/>
                  <a:gd name="T106" fmla="*/ 7 w 328"/>
                  <a:gd name="T107" fmla="*/ 2 h 308"/>
                  <a:gd name="T108" fmla="*/ 6 w 328"/>
                  <a:gd name="T109" fmla="*/ 2 h 308"/>
                  <a:gd name="T110" fmla="*/ 6 w 328"/>
                  <a:gd name="T111" fmla="*/ 2 h 308"/>
                  <a:gd name="T112" fmla="*/ 5 w 328"/>
                  <a:gd name="T113" fmla="*/ 2 h 308"/>
                  <a:gd name="T114" fmla="*/ 4 w 328"/>
                  <a:gd name="T115" fmla="*/ 2 h 308"/>
                  <a:gd name="T116" fmla="*/ 4 w 328"/>
                  <a:gd name="T117" fmla="*/ 3 h 308"/>
                  <a:gd name="T118" fmla="*/ 3 w 328"/>
                  <a:gd name="T119" fmla="*/ 1 h 3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8"/>
                  <a:gd name="T181" fmla="*/ 0 h 308"/>
                  <a:gd name="T182" fmla="*/ 328 w 328"/>
                  <a:gd name="T183" fmla="*/ 308 h 3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8" h="308">
                    <a:moveTo>
                      <a:pt x="93" y="50"/>
                    </a:moveTo>
                    <a:lnTo>
                      <a:pt x="95" y="48"/>
                    </a:lnTo>
                    <a:lnTo>
                      <a:pt x="102" y="42"/>
                    </a:lnTo>
                    <a:lnTo>
                      <a:pt x="106" y="40"/>
                    </a:lnTo>
                    <a:lnTo>
                      <a:pt x="110" y="36"/>
                    </a:lnTo>
                    <a:lnTo>
                      <a:pt x="116" y="33"/>
                    </a:lnTo>
                    <a:lnTo>
                      <a:pt x="125" y="29"/>
                    </a:lnTo>
                    <a:lnTo>
                      <a:pt x="131" y="25"/>
                    </a:lnTo>
                    <a:lnTo>
                      <a:pt x="138" y="19"/>
                    </a:lnTo>
                    <a:lnTo>
                      <a:pt x="146" y="15"/>
                    </a:lnTo>
                    <a:lnTo>
                      <a:pt x="155" y="12"/>
                    </a:lnTo>
                    <a:lnTo>
                      <a:pt x="163" y="10"/>
                    </a:lnTo>
                    <a:lnTo>
                      <a:pt x="174" y="6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201" y="0"/>
                    </a:lnTo>
                    <a:lnTo>
                      <a:pt x="211" y="2"/>
                    </a:lnTo>
                    <a:lnTo>
                      <a:pt x="216" y="2"/>
                    </a:lnTo>
                    <a:lnTo>
                      <a:pt x="222" y="2"/>
                    </a:lnTo>
                    <a:lnTo>
                      <a:pt x="226" y="2"/>
                    </a:lnTo>
                    <a:lnTo>
                      <a:pt x="231" y="4"/>
                    </a:lnTo>
                    <a:lnTo>
                      <a:pt x="241" y="4"/>
                    </a:lnTo>
                    <a:lnTo>
                      <a:pt x="249" y="8"/>
                    </a:lnTo>
                    <a:lnTo>
                      <a:pt x="258" y="10"/>
                    </a:lnTo>
                    <a:lnTo>
                      <a:pt x="266" y="13"/>
                    </a:lnTo>
                    <a:lnTo>
                      <a:pt x="273" y="15"/>
                    </a:lnTo>
                    <a:lnTo>
                      <a:pt x="281" y="21"/>
                    </a:lnTo>
                    <a:lnTo>
                      <a:pt x="287" y="25"/>
                    </a:lnTo>
                    <a:lnTo>
                      <a:pt x="294" y="29"/>
                    </a:lnTo>
                    <a:lnTo>
                      <a:pt x="298" y="33"/>
                    </a:lnTo>
                    <a:lnTo>
                      <a:pt x="304" y="38"/>
                    </a:lnTo>
                    <a:lnTo>
                      <a:pt x="309" y="44"/>
                    </a:lnTo>
                    <a:lnTo>
                      <a:pt x="313" y="50"/>
                    </a:lnTo>
                    <a:lnTo>
                      <a:pt x="315" y="53"/>
                    </a:lnTo>
                    <a:lnTo>
                      <a:pt x="319" y="59"/>
                    </a:lnTo>
                    <a:lnTo>
                      <a:pt x="321" y="65"/>
                    </a:lnTo>
                    <a:lnTo>
                      <a:pt x="325" y="72"/>
                    </a:lnTo>
                    <a:lnTo>
                      <a:pt x="325" y="78"/>
                    </a:lnTo>
                    <a:lnTo>
                      <a:pt x="327" y="84"/>
                    </a:lnTo>
                    <a:lnTo>
                      <a:pt x="327" y="90"/>
                    </a:lnTo>
                    <a:lnTo>
                      <a:pt x="328" y="97"/>
                    </a:lnTo>
                    <a:lnTo>
                      <a:pt x="328" y="103"/>
                    </a:lnTo>
                    <a:lnTo>
                      <a:pt x="328" y="110"/>
                    </a:lnTo>
                    <a:lnTo>
                      <a:pt x="328" y="116"/>
                    </a:lnTo>
                    <a:lnTo>
                      <a:pt x="328" y="126"/>
                    </a:lnTo>
                    <a:lnTo>
                      <a:pt x="327" y="131"/>
                    </a:lnTo>
                    <a:lnTo>
                      <a:pt x="327" y="139"/>
                    </a:lnTo>
                    <a:lnTo>
                      <a:pt x="325" y="147"/>
                    </a:lnTo>
                    <a:lnTo>
                      <a:pt x="323" y="154"/>
                    </a:lnTo>
                    <a:lnTo>
                      <a:pt x="319" y="160"/>
                    </a:lnTo>
                    <a:lnTo>
                      <a:pt x="317" y="168"/>
                    </a:lnTo>
                    <a:lnTo>
                      <a:pt x="313" y="173"/>
                    </a:lnTo>
                    <a:lnTo>
                      <a:pt x="309" y="181"/>
                    </a:lnTo>
                    <a:lnTo>
                      <a:pt x="306" y="187"/>
                    </a:lnTo>
                    <a:lnTo>
                      <a:pt x="302" y="194"/>
                    </a:lnTo>
                    <a:lnTo>
                      <a:pt x="296" y="200"/>
                    </a:lnTo>
                    <a:lnTo>
                      <a:pt x="294" y="207"/>
                    </a:lnTo>
                    <a:lnTo>
                      <a:pt x="288" y="213"/>
                    </a:lnTo>
                    <a:lnTo>
                      <a:pt x="283" y="219"/>
                    </a:lnTo>
                    <a:lnTo>
                      <a:pt x="279" y="226"/>
                    </a:lnTo>
                    <a:lnTo>
                      <a:pt x="275" y="232"/>
                    </a:lnTo>
                    <a:lnTo>
                      <a:pt x="269" y="238"/>
                    </a:lnTo>
                    <a:lnTo>
                      <a:pt x="264" y="244"/>
                    </a:lnTo>
                    <a:lnTo>
                      <a:pt x="258" y="249"/>
                    </a:lnTo>
                    <a:lnTo>
                      <a:pt x="252" y="253"/>
                    </a:lnTo>
                    <a:lnTo>
                      <a:pt x="247" y="259"/>
                    </a:lnTo>
                    <a:lnTo>
                      <a:pt x="241" y="263"/>
                    </a:lnTo>
                    <a:lnTo>
                      <a:pt x="233" y="268"/>
                    </a:lnTo>
                    <a:lnTo>
                      <a:pt x="228" y="272"/>
                    </a:lnTo>
                    <a:lnTo>
                      <a:pt x="222" y="276"/>
                    </a:lnTo>
                    <a:lnTo>
                      <a:pt x="214" y="282"/>
                    </a:lnTo>
                    <a:lnTo>
                      <a:pt x="209" y="285"/>
                    </a:lnTo>
                    <a:lnTo>
                      <a:pt x="201" y="289"/>
                    </a:lnTo>
                    <a:lnTo>
                      <a:pt x="193" y="291"/>
                    </a:lnTo>
                    <a:lnTo>
                      <a:pt x="186" y="295"/>
                    </a:lnTo>
                    <a:lnTo>
                      <a:pt x="178" y="297"/>
                    </a:lnTo>
                    <a:lnTo>
                      <a:pt x="171" y="301"/>
                    </a:lnTo>
                    <a:lnTo>
                      <a:pt x="163" y="303"/>
                    </a:lnTo>
                    <a:lnTo>
                      <a:pt x="155" y="304"/>
                    </a:lnTo>
                    <a:lnTo>
                      <a:pt x="146" y="306"/>
                    </a:lnTo>
                    <a:lnTo>
                      <a:pt x="140" y="308"/>
                    </a:lnTo>
                    <a:lnTo>
                      <a:pt x="131" y="308"/>
                    </a:lnTo>
                    <a:lnTo>
                      <a:pt x="123" y="308"/>
                    </a:lnTo>
                    <a:lnTo>
                      <a:pt x="114" y="308"/>
                    </a:lnTo>
                    <a:lnTo>
                      <a:pt x="106" y="308"/>
                    </a:lnTo>
                    <a:lnTo>
                      <a:pt x="96" y="306"/>
                    </a:lnTo>
                    <a:lnTo>
                      <a:pt x="89" y="306"/>
                    </a:lnTo>
                    <a:lnTo>
                      <a:pt x="81" y="304"/>
                    </a:lnTo>
                    <a:lnTo>
                      <a:pt x="74" y="303"/>
                    </a:lnTo>
                    <a:lnTo>
                      <a:pt x="66" y="299"/>
                    </a:lnTo>
                    <a:lnTo>
                      <a:pt x="58" y="297"/>
                    </a:lnTo>
                    <a:lnTo>
                      <a:pt x="51" y="293"/>
                    </a:lnTo>
                    <a:lnTo>
                      <a:pt x="45" y="289"/>
                    </a:lnTo>
                    <a:lnTo>
                      <a:pt x="39" y="285"/>
                    </a:lnTo>
                    <a:lnTo>
                      <a:pt x="34" y="282"/>
                    </a:lnTo>
                    <a:lnTo>
                      <a:pt x="28" y="276"/>
                    </a:lnTo>
                    <a:lnTo>
                      <a:pt x="24" y="272"/>
                    </a:lnTo>
                    <a:lnTo>
                      <a:pt x="19" y="264"/>
                    </a:lnTo>
                    <a:lnTo>
                      <a:pt x="15" y="259"/>
                    </a:lnTo>
                    <a:lnTo>
                      <a:pt x="11" y="251"/>
                    </a:lnTo>
                    <a:lnTo>
                      <a:pt x="9" y="245"/>
                    </a:lnTo>
                    <a:lnTo>
                      <a:pt x="7" y="238"/>
                    </a:lnTo>
                    <a:lnTo>
                      <a:pt x="5" y="232"/>
                    </a:lnTo>
                    <a:lnTo>
                      <a:pt x="3" y="225"/>
                    </a:lnTo>
                    <a:lnTo>
                      <a:pt x="3" y="219"/>
                    </a:lnTo>
                    <a:lnTo>
                      <a:pt x="1" y="211"/>
                    </a:lnTo>
                    <a:lnTo>
                      <a:pt x="0" y="206"/>
                    </a:lnTo>
                    <a:lnTo>
                      <a:pt x="0" y="200"/>
                    </a:lnTo>
                    <a:lnTo>
                      <a:pt x="0" y="196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70" y="171"/>
                    </a:lnTo>
                    <a:lnTo>
                      <a:pt x="70" y="173"/>
                    </a:lnTo>
                    <a:lnTo>
                      <a:pt x="70" y="177"/>
                    </a:lnTo>
                    <a:lnTo>
                      <a:pt x="70" y="181"/>
                    </a:lnTo>
                    <a:lnTo>
                      <a:pt x="72" y="188"/>
                    </a:lnTo>
                    <a:lnTo>
                      <a:pt x="74" y="196"/>
                    </a:lnTo>
                    <a:lnTo>
                      <a:pt x="77" y="202"/>
                    </a:lnTo>
                    <a:lnTo>
                      <a:pt x="83" y="209"/>
                    </a:lnTo>
                    <a:lnTo>
                      <a:pt x="91" y="215"/>
                    </a:lnTo>
                    <a:lnTo>
                      <a:pt x="93" y="217"/>
                    </a:lnTo>
                    <a:lnTo>
                      <a:pt x="98" y="219"/>
                    </a:lnTo>
                    <a:lnTo>
                      <a:pt x="104" y="221"/>
                    </a:lnTo>
                    <a:lnTo>
                      <a:pt x="112" y="223"/>
                    </a:lnTo>
                    <a:lnTo>
                      <a:pt x="117" y="223"/>
                    </a:lnTo>
                    <a:lnTo>
                      <a:pt x="125" y="225"/>
                    </a:lnTo>
                    <a:lnTo>
                      <a:pt x="135" y="225"/>
                    </a:lnTo>
                    <a:lnTo>
                      <a:pt x="142" y="225"/>
                    </a:lnTo>
                    <a:lnTo>
                      <a:pt x="152" y="223"/>
                    </a:lnTo>
                    <a:lnTo>
                      <a:pt x="159" y="221"/>
                    </a:lnTo>
                    <a:lnTo>
                      <a:pt x="167" y="219"/>
                    </a:lnTo>
                    <a:lnTo>
                      <a:pt x="176" y="217"/>
                    </a:lnTo>
                    <a:lnTo>
                      <a:pt x="184" y="213"/>
                    </a:lnTo>
                    <a:lnTo>
                      <a:pt x="192" y="211"/>
                    </a:lnTo>
                    <a:lnTo>
                      <a:pt x="201" y="206"/>
                    </a:lnTo>
                    <a:lnTo>
                      <a:pt x="209" y="202"/>
                    </a:lnTo>
                    <a:lnTo>
                      <a:pt x="214" y="196"/>
                    </a:lnTo>
                    <a:lnTo>
                      <a:pt x="222" y="190"/>
                    </a:lnTo>
                    <a:lnTo>
                      <a:pt x="228" y="185"/>
                    </a:lnTo>
                    <a:lnTo>
                      <a:pt x="235" y="179"/>
                    </a:lnTo>
                    <a:lnTo>
                      <a:pt x="239" y="171"/>
                    </a:lnTo>
                    <a:lnTo>
                      <a:pt x="245" y="164"/>
                    </a:lnTo>
                    <a:lnTo>
                      <a:pt x="249" y="156"/>
                    </a:lnTo>
                    <a:lnTo>
                      <a:pt x="252" y="150"/>
                    </a:lnTo>
                    <a:lnTo>
                      <a:pt x="256" y="143"/>
                    </a:lnTo>
                    <a:lnTo>
                      <a:pt x="258" y="135"/>
                    </a:lnTo>
                    <a:lnTo>
                      <a:pt x="260" y="128"/>
                    </a:lnTo>
                    <a:lnTo>
                      <a:pt x="260" y="122"/>
                    </a:lnTo>
                    <a:lnTo>
                      <a:pt x="260" y="114"/>
                    </a:lnTo>
                    <a:lnTo>
                      <a:pt x="260" y="109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4" y="91"/>
                    </a:lnTo>
                    <a:lnTo>
                      <a:pt x="250" y="88"/>
                    </a:lnTo>
                    <a:lnTo>
                      <a:pt x="247" y="82"/>
                    </a:lnTo>
                    <a:lnTo>
                      <a:pt x="241" y="80"/>
                    </a:lnTo>
                    <a:lnTo>
                      <a:pt x="235" y="76"/>
                    </a:lnTo>
                    <a:lnTo>
                      <a:pt x="230" y="74"/>
                    </a:lnTo>
                    <a:lnTo>
                      <a:pt x="224" y="72"/>
                    </a:lnTo>
                    <a:lnTo>
                      <a:pt x="218" y="71"/>
                    </a:lnTo>
                    <a:lnTo>
                      <a:pt x="211" y="69"/>
                    </a:lnTo>
                    <a:lnTo>
                      <a:pt x="205" y="69"/>
                    </a:lnTo>
                    <a:lnTo>
                      <a:pt x="197" y="69"/>
                    </a:lnTo>
                    <a:lnTo>
                      <a:pt x="192" y="69"/>
                    </a:lnTo>
                    <a:lnTo>
                      <a:pt x="184" y="69"/>
                    </a:lnTo>
                    <a:lnTo>
                      <a:pt x="176" y="69"/>
                    </a:lnTo>
                    <a:lnTo>
                      <a:pt x="171" y="71"/>
                    </a:lnTo>
                    <a:lnTo>
                      <a:pt x="165" y="72"/>
                    </a:lnTo>
                    <a:lnTo>
                      <a:pt x="157" y="72"/>
                    </a:lnTo>
                    <a:lnTo>
                      <a:pt x="152" y="74"/>
                    </a:lnTo>
                    <a:lnTo>
                      <a:pt x="146" y="76"/>
                    </a:lnTo>
                    <a:lnTo>
                      <a:pt x="140" y="78"/>
                    </a:lnTo>
                    <a:lnTo>
                      <a:pt x="133" y="82"/>
                    </a:lnTo>
                    <a:lnTo>
                      <a:pt x="125" y="88"/>
                    </a:lnTo>
                    <a:lnTo>
                      <a:pt x="119" y="91"/>
                    </a:lnTo>
                    <a:lnTo>
                      <a:pt x="114" y="95"/>
                    </a:lnTo>
                    <a:lnTo>
                      <a:pt x="112" y="97"/>
                    </a:lnTo>
                    <a:lnTo>
                      <a:pt x="93" y="5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118"/>
              <p:cNvSpPr>
                <a:spLocks/>
              </p:cNvSpPr>
              <p:nvPr/>
            </p:nvSpPr>
            <p:spPr bwMode="auto">
              <a:xfrm>
                <a:off x="-54" y="2201"/>
                <a:ext cx="67" cy="88"/>
              </a:xfrm>
              <a:custGeom>
                <a:avLst/>
                <a:gdLst>
                  <a:gd name="T0" fmla="*/ 4 w 133"/>
                  <a:gd name="T1" fmla="*/ 0 h 177"/>
                  <a:gd name="T2" fmla="*/ 5 w 133"/>
                  <a:gd name="T3" fmla="*/ 0 h 177"/>
                  <a:gd name="T4" fmla="*/ 4 w 133"/>
                  <a:gd name="T5" fmla="*/ 1 h 177"/>
                  <a:gd name="T6" fmla="*/ 4 w 133"/>
                  <a:gd name="T7" fmla="*/ 1 h 177"/>
                  <a:gd name="T8" fmla="*/ 4 w 133"/>
                  <a:gd name="T9" fmla="*/ 1 h 177"/>
                  <a:gd name="T10" fmla="*/ 4 w 133"/>
                  <a:gd name="T11" fmla="*/ 1 h 177"/>
                  <a:gd name="T12" fmla="*/ 4 w 133"/>
                  <a:gd name="T13" fmla="*/ 2 h 177"/>
                  <a:gd name="T14" fmla="*/ 4 w 133"/>
                  <a:gd name="T15" fmla="*/ 2 h 177"/>
                  <a:gd name="T16" fmla="*/ 3 w 133"/>
                  <a:gd name="T17" fmla="*/ 2 h 177"/>
                  <a:gd name="T18" fmla="*/ 3 w 133"/>
                  <a:gd name="T19" fmla="*/ 2 h 177"/>
                  <a:gd name="T20" fmla="*/ 3 w 133"/>
                  <a:gd name="T21" fmla="*/ 2 h 177"/>
                  <a:gd name="T22" fmla="*/ 3 w 133"/>
                  <a:gd name="T23" fmla="*/ 3 h 177"/>
                  <a:gd name="T24" fmla="*/ 3 w 133"/>
                  <a:gd name="T25" fmla="*/ 3 h 177"/>
                  <a:gd name="T26" fmla="*/ 3 w 133"/>
                  <a:gd name="T27" fmla="*/ 3 h 177"/>
                  <a:gd name="T28" fmla="*/ 3 w 133"/>
                  <a:gd name="T29" fmla="*/ 3 h 177"/>
                  <a:gd name="T30" fmla="*/ 3 w 133"/>
                  <a:gd name="T31" fmla="*/ 4 h 177"/>
                  <a:gd name="T32" fmla="*/ 3 w 133"/>
                  <a:gd name="T33" fmla="*/ 4 h 177"/>
                  <a:gd name="T34" fmla="*/ 3 w 133"/>
                  <a:gd name="T35" fmla="*/ 4 h 177"/>
                  <a:gd name="T36" fmla="*/ 3 w 133"/>
                  <a:gd name="T37" fmla="*/ 4 h 177"/>
                  <a:gd name="T38" fmla="*/ 1 w 133"/>
                  <a:gd name="T39" fmla="*/ 5 h 177"/>
                  <a:gd name="T40" fmla="*/ 0 w 133"/>
                  <a:gd name="T41" fmla="*/ 4 h 177"/>
                  <a:gd name="T42" fmla="*/ 0 w 133"/>
                  <a:gd name="T43" fmla="*/ 4 h 177"/>
                  <a:gd name="T44" fmla="*/ 1 w 133"/>
                  <a:gd name="T45" fmla="*/ 4 h 177"/>
                  <a:gd name="T46" fmla="*/ 1 w 133"/>
                  <a:gd name="T47" fmla="*/ 4 h 177"/>
                  <a:gd name="T48" fmla="*/ 1 w 133"/>
                  <a:gd name="T49" fmla="*/ 4 h 177"/>
                  <a:gd name="T50" fmla="*/ 1 w 133"/>
                  <a:gd name="T51" fmla="*/ 4 h 177"/>
                  <a:gd name="T52" fmla="*/ 1 w 133"/>
                  <a:gd name="T53" fmla="*/ 3 h 177"/>
                  <a:gd name="T54" fmla="*/ 1 w 133"/>
                  <a:gd name="T55" fmla="*/ 3 h 177"/>
                  <a:gd name="T56" fmla="*/ 1 w 133"/>
                  <a:gd name="T57" fmla="*/ 3 h 177"/>
                  <a:gd name="T58" fmla="*/ 1 w 133"/>
                  <a:gd name="T59" fmla="*/ 3 h 177"/>
                  <a:gd name="T60" fmla="*/ 1 w 133"/>
                  <a:gd name="T61" fmla="*/ 2 h 177"/>
                  <a:gd name="T62" fmla="*/ 1 w 133"/>
                  <a:gd name="T63" fmla="*/ 2 h 177"/>
                  <a:gd name="T64" fmla="*/ 1 w 133"/>
                  <a:gd name="T65" fmla="*/ 2 h 177"/>
                  <a:gd name="T66" fmla="*/ 1 w 133"/>
                  <a:gd name="T67" fmla="*/ 2 h 177"/>
                  <a:gd name="T68" fmla="*/ 2 w 133"/>
                  <a:gd name="T69" fmla="*/ 2 h 177"/>
                  <a:gd name="T70" fmla="*/ 2 w 133"/>
                  <a:gd name="T71" fmla="*/ 1 h 177"/>
                  <a:gd name="T72" fmla="*/ 2 w 133"/>
                  <a:gd name="T73" fmla="*/ 1 h 177"/>
                  <a:gd name="T74" fmla="*/ 2 w 133"/>
                  <a:gd name="T75" fmla="*/ 1 h 177"/>
                  <a:gd name="T76" fmla="*/ 2 w 133"/>
                  <a:gd name="T77" fmla="*/ 1 h 177"/>
                  <a:gd name="T78" fmla="*/ 2 w 133"/>
                  <a:gd name="T79" fmla="*/ 1 h 177"/>
                  <a:gd name="T80" fmla="*/ 3 w 133"/>
                  <a:gd name="T81" fmla="*/ 0 h 177"/>
                  <a:gd name="T82" fmla="*/ 3 w 133"/>
                  <a:gd name="T83" fmla="*/ 0 h 177"/>
                  <a:gd name="T84" fmla="*/ 3 w 133"/>
                  <a:gd name="T85" fmla="*/ 0 h 177"/>
                  <a:gd name="T86" fmla="*/ 3 w 133"/>
                  <a:gd name="T87" fmla="*/ 0 h 177"/>
                  <a:gd name="T88" fmla="*/ 3 w 133"/>
                  <a:gd name="T89" fmla="*/ 0 h 177"/>
                  <a:gd name="T90" fmla="*/ 4 w 133"/>
                  <a:gd name="T91" fmla="*/ 0 h 177"/>
                  <a:gd name="T92" fmla="*/ 4 w 133"/>
                  <a:gd name="T93" fmla="*/ 0 h 177"/>
                  <a:gd name="T94" fmla="*/ 4 w 133"/>
                  <a:gd name="T95" fmla="*/ 0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3"/>
                  <a:gd name="T145" fmla="*/ 0 h 177"/>
                  <a:gd name="T146" fmla="*/ 133 w 133"/>
                  <a:gd name="T147" fmla="*/ 177 h 1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3" h="177">
                    <a:moveTo>
                      <a:pt x="102" y="0"/>
                    </a:moveTo>
                    <a:lnTo>
                      <a:pt x="133" y="17"/>
                    </a:lnTo>
                    <a:lnTo>
                      <a:pt x="121" y="51"/>
                    </a:lnTo>
                    <a:lnTo>
                      <a:pt x="119" y="51"/>
                    </a:lnTo>
                    <a:lnTo>
                      <a:pt x="116" y="55"/>
                    </a:lnTo>
                    <a:lnTo>
                      <a:pt x="110" y="57"/>
                    </a:lnTo>
                    <a:lnTo>
                      <a:pt x="106" y="65"/>
                    </a:lnTo>
                    <a:lnTo>
                      <a:pt x="98" y="70"/>
                    </a:lnTo>
                    <a:lnTo>
                      <a:pt x="93" y="78"/>
                    </a:lnTo>
                    <a:lnTo>
                      <a:pt x="87" y="87"/>
                    </a:lnTo>
                    <a:lnTo>
                      <a:pt x="81" y="95"/>
                    </a:lnTo>
                    <a:lnTo>
                      <a:pt x="77" y="105"/>
                    </a:lnTo>
                    <a:lnTo>
                      <a:pt x="74" y="112"/>
                    </a:lnTo>
                    <a:lnTo>
                      <a:pt x="72" y="12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72" y="139"/>
                    </a:lnTo>
                    <a:lnTo>
                      <a:pt x="72" y="143"/>
                    </a:lnTo>
                    <a:lnTo>
                      <a:pt x="72" y="145"/>
                    </a:lnTo>
                    <a:lnTo>
                      <a:pt x="28" y="17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1" y="146"/>
                    </a:lnTo>
                    <a:lnTo>
                      <a:pt x="3" y="141"/>
                    </a:lnTo>
                    <a:lnTo>
                      <a:pt x="5" y="137"/>
                    </a:lnTo>
                    <a:lnTo>
                      <a:pt x="7" y="131"/>
                    </a:lnTo>
                    <a:lnTo>
                      <a:pt x="9" y="126"/>
                    </a:lnTo>
                    <a:lnTo>
                      <a:pt x="11" y="118"/>
                    </a:lnTo>
                    <a:lnTo>
                      <a:pt x="13" y="110"/>
                    </a:lnTo>
                    <a:lnTo>
                      <a:pt x="17" y="103"/>
                    </a:lnTo>
                    <a:lnTo>
                      <a:pt x="20" y="95"/>
                    </a:lnTo>
                    <a:lnTo>
                      <a:pt x="24" y="87"/>
                    </a:lnTo>
                    <a:lnTo>
                      <a:pt x="28" y="80"/>
                    </a:lnTo>
                    <a:lnTo>
                      <a:pt x="32" y="72"/>
                    </a:lnTo>
                    <a:lnTo>
                      <a:pt x="38" y="65"/>
                    </a:lnTo>
                    <a:lnTo>
                      <a:pt x="41" y="57"/>
                    </a:lnTo>
                    <a:lnTo>
                      <a:pt x="47" y="51"/>
                    </a:lnTo>
                    <a:lnTo>
                      <a:pt x="53" y="44"/>
                    </a:lnTo>
                    <a:lnTo>
                      <a:pt x="58" y="38"/>
                    </a:lnTo>
                    <a:lnTo>
                      <a:pt x="64" y="32"/>
                    </a:lnTo>
                    <a:lnTo>
                      <a:pt x="70" y="27"/>
                    </a:lnTo>
                    <a:lnTo>
                      <a:pt x="74" y="21"/>
                    </a:lnTo>
                    <a:lnTo>
                      <a:pt x="79" y="17"/>
                    </a:lnTo>
                    <a:lnTo>
                      <a:pt x="89" y="10"/>
                    </a:lnTo>
                    <a:lnTo>
                      <a:pt x="95" y="4"/>
                    </a:lnTo>
                    <a:lnTo>
                      <a:pt x="100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588" y="134938"/>
            <a:ext cx="3160712" cy="331787"/>
          </a:xfrm>
        </p:spPr>
        <p:txBody>
          <a:bodyPr/>
          <a:lstStyle/>
          <a:p>
            <a:pPr defTabSz="664863"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SCTE Primers:</a:t>
            </a:r>
            <a:endParaRPr lang="en-US" sz="1050" b="1" cap="small" dirty="0">
              <a:solidFill>
                <a:schemeClr val="bg1"/>
              </a:solidFill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 bwMode="auto">
          <a:xfrm>
            <a:off x="277813" y="2052638"/>
            <a:ext cx="3051175" cy="28289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100" smtClean="0"/>
              <a:t>What is IPv6?</a:t>
            </a:r>
          </a:p>
          <a:p>
            <a:pPr eaLnBrk="1" hangingPunct="1"/>
            <a:r>
              <a:rPr lang="en-US" sz="1100" smtClean="0"/>
              <a:t>What is Fiber Cleaning?</a:t>
            </a:r>
          </a:p>
          <a:p>
            <a:pPr eaLnBrk="1" hangingPunct="1"/>
            <a:r>
              <a:rPr lang="en-US" sz="1100" smtClean="0"/>
              <a:t>What is Carrier Ethernet?</a:t>
            </a:r>
          </a:p>
          <a:p>
            <a:pPr eaLnBrk="1" hangingPunct="1"/>
            <a:r>
              <a:rPr lang="en-US" sz="1100" smtClean="0"/>
              <a:t>What is 3DTV?</a:t>
            </a:r>
          </a:p>
          <a:p>
            <a:pPr eaLnBrk="1" hangingPunct="1"/>
            <a:r>
              <a:rPr lang="en-US" sz="1100" smtClean="0"/>
              <a:t>What is Copper Testing?</a:t>
            </a:r>
          </a:p>
          <a:p>
            <a:pPr eaLnBrk="1" hangingPunct="1"/>
            <a:r>
              <a:rPr lang="en-US" sz="1100" smtClean="0"/>
              <a:t>What is Digital Sampling?</a:t>
            </a:r>
          </a:p>
          <a:p>
            <a:pPr eaLnBrk="1" hangingPunct="1"/>
            <a:r>
              <a:rPr lang="en-US" sz="1100" smtClean="0"/>
              <a:t>What is Encoding? </a:t>
            </a:r>
          </a:p>
          <a:p>
            <a:pPr eaLnBrk="1" hangingPunct="1"/>
            <a:r>
              <a:rPr lang="en-US" sz="1100" smtClean="0"/>
              <a:t>What is e-Waste? </a:t>
            </a:r>
          </a:p>
          <a:p>
            <a:pPr eaLnBrk="1" hangingPunct="1"/>
            <a:r>
              <a:rPr lang="en-US" sz="1100" smtClean="0"/>
              <a:t>What is Fuel Cell Technology?</a:t>
            </a:r>
          </a:p>
          <a:p>
            <a:pPr eaLnBrk="1" hangingPunct="1"/>
            <a:r>
              <a:rPr lang="en-US" sz="1100" smtClean="0"/>
              <a:t>What is GPS-Based Fleet Management?</a:t>
            </a:r>
          </a:p>
          <a:p>
            <a:pPr eaLnBrk="1" hangingPunct="1"/>
            <a:r>
              <a:rPr lang="en-US" sz="1100" smtClean="0"/>
              <a:t>What is Base-Hexadecimal Numbering?</a:t>
            </a:r>
          </a:p>
          <a:p>
            <a:pPr eaLnBrk="1" hangingPunct="1"/>
            <a:r>
              <a:rPr lang="en-US" sz="1100" smtClean="0"/>
              <a:t>What is IPv6 Address Planning?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 bwMode="auto">
          <a:xfrm>
            <a:off x="3382963" y="2052638"/>
            <a:ext cx="3051175" cy="28289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100" dirty="0" smtClean="0"/>
              <a:t>What is </a:t>
            </a:r>
            <a:r>
              <a:rPr lang="en-US" sz="1100" dirty="0" err="1" smtClean="0"/>
              <a:t>MoCA</a:t>
            </a:r>
            <a:r>
              <a:rPr lang="en-US" sz="1100" dirty="0" smtClean="0"/>
              <a:t>?</a:t>
            </a:r>
          </a:p>
          <a:p>
            <a:pPr eaLnBrk="1" hangingPunct="1"/>
            <a:r>
              <a:rPr lang="en-US" sz="1100" dirty="0" smtClean="0"/>
              <a:t>What is MPEG over Wireless?</a:t>
            </a:r>
          </a:p>
          <a:p>
            <a:pPr eaLnBrk="1" hangingPunct="1"/>
            <a:r>
              <a:rPr lang="en-US" sz="1100" dirty="0" smtClean="0"/>
              <a:t>What is Optical Modulation Index?</a:t>
            </a:r>
          </a:p>
          <a:p>
            <a:pPr eaLnBrk="1" hangingPunct="1"/>
            <a:r>
              <a:rPr lang="en-US" sz="1100" dirty="0" smtClean="0"/>
              <a:t>What is Pareto Analysis?</a:t>
            </a:r>
          </a:p>
          <a:p>
            <a:pPr eaLnBrk="1" hangingPunct="1"/>
            <a:r>
              <a:rPr lang="en-US" sz="1100" dirty="0" smtClean="0"/>
              <a:t>What is Power Theory?</a:t>
            </a:r>
          </a:p>
          <a:p>
            <a:pPr eaLnBrk="1" hangingPunct="1"/>
            <a:r>
              <a:rPr lang="en-US" sz="1100" dirty="0" smtClean="0"/>
              <a:t>What is QAM Channel Insertion? (#1 in a series)</a:t>
            </a:r>
          </a:p>
          <a:p>
            <a:pPr eaLnBrk="1" hangingPunct="1"/>
            <a:r>
              <a:rPr lang="en-US" sz="1100" dirty="0" smtClean="0"/>
              <a:t>What is RF Theory?</a:t>
            </a:r>
          </a:p>
          <a:p>
            <a:pPr eaLnBrk="1" hangingPunct="1"/>
            <a:r>
              <a:rPr lang="en-US" sz="1100" dirty="0" smtClean="0"/>
              <a:t>What is RF </a:t>
            </a:r>
            <a:r>
              <a:rPr lang="en-US" sz="1100" dirty="0" err="1" smtClean="0"/>
              <a:t>Upconversion</a:t>
            </a:r>
            <a:r>
              <a:rPr lang="en-US" sz="1100" dirty="0" smtClean="0"/>
              <a:t> ?</a:t>
            </a:r>
          </a:p>
          <a:p>
            <a:pPr eaLnBrk="1" hangingPunct="1"/>
            <a:r>
              <a:rPr lang="en-US" sz="1100" dirty="0" smtClean="0"/>
              <a:t>What is R-factor and U-factor?</a:t>
            </a:r>
          </a:p>
          <a:p>
            <a:pPr eaLnBrk="1" hangingPunct="1"/>
            <a:r>
              <a:rPr lang="en-US" sz="1100" dirty="0" smtClean="0"/>
              <a:t>What is the Skin Effect?</a:t>
            </a:r>
          </a:p>
          <a:p>
            <a:pPr eaLnBrk="1" hangingPunct="1"/>
            <a:r>
              <a:rPr lang="en-US" sz="1100" dirty="0" smtClean="0"/>
              <a:t>What is Spectral Analysis?</a:t>
            </a:r>
          </a:p>
          <a:p>
            <a:pPr eaLnBrk="1" hangingPunct="1"/>
            <a:r>
              <a:rPr lang="en-US" sz="1100" dirty="0" smtClean="0"/>
              <a:t>What is a Trouble Call?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388938" y="887413"/>
            <a:ext cx="593407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59" tIns="33280" rIns="66559" bIns="33280">
            <a:spAutoFit/>
          </a:bodyPr>
          <a:lstStyle/>
          <a:p>
            <a:r>
              <a:rPr lang="en-US" sz="1500">
                <a:solidFill>
                  <a:srgbClr val="002060"/>
                </a:solidFill>
              </a:rPr>
              <a:t>SCTE has a wide range of fifteen minute primers coming out soon that answer the question: “What is…, and why is it important?”  </a:t>
            </a:r>
          </a:p>
          <a:p>
            <a:endParaRPr lang="en-US" sz="800">
              <a:solidFill>
                <a:srgbClr val="002060"/>
              </a:solidFill>
            </a:endParaRPr>
          </a:p>
          <a:p>
            <a:r>
              <a:rPr lang="en-US" sz="1500">
                <a:solidFill>
                  <a:srgbClr val="002060"/>
                </a:solidFill>
              </a:rPr>
              <a:t>A brief listing of upcoming primers is shown below, with many more planned for the near future.</a:t>
            </a:r>
            <a:br>
              <a:rPr lang="en-US" sz="1500">
                <a:solidFill>
                  <a:srgbClr val="002060"/>
                </a:solidFill>
              </a:rPr>
            </a:br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8588" y="134938"/>
            <a:ext cx="3657600" cy="444500"/>
          </a:xfrm>
        </p:spPr>
        <p:txBody>
          <a:bodyPr/>
          <a:lstStyle/>
          <a:p>
            <a:pPr defTabSz="664863"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Live </a:t>
            </a:r>
            <a:r>
              <a:rPr lang="en-US" sz="2000" b="1" cap="small" dirty="0" err="1" smtClean="0">
                <a:solidFill>
                  <a:schemeClr val="bg1"/>
                </a:solidFill>
              </a:rPr>
              <a:t>Learning</a:t>
            </a:r>
            <a:r>
              <a:rPr lang="en-US" sz="2000" b="1" cap="small" baseline="30000" dirty="0" err="1" smtClean="0">
                <a:solidFill>
                  <a:schemeClr val="bg1"/>
                </a:solidFill>
              </a:rPr>
              <a:t>TM</a:t>
            </a:r>
            <a:r>
              <a:rPr lang="en-US" sz="2000" b="1" cap="small" dirty="0" smtClean="0">
                <a:solidFill>
                  <a:schemeClr val="bg1"/>
                </a:solidFill>
              </a:rPr>
              <a:t> Webinars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28588" y="4706938"/>
            <a:ext cx="1552575" cy="265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663575"/>
            <a:r>
              <a:rPr lang="en-US" sz="1200" smtClean="0">
                <a:solidFill>
                  <a:schemeClr val="tx1"/>
                </a:solidFill>
              </a:rPr>
              <a:t>© 2010 by SCTE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63575"/>
            <a:fld id="{F11D9121-62A9-42EF-AD34-F02F8C2873EE}" type="slidenum">
              <a:rPr lang="en-US" sz="1200" smtClean="0">
                <a:solidFill>
                  <a:schemeClr val="tx1"/>
                </a:solidFill>
              </a:rPr>
              <a:pPr defTabSz="663575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563" y="1774825"/>
            <a:ext cx="2163762" cy="288448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Advanced Advertising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Advanced Advertising in the All-Digital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Understanding the SCTE 130 Technical Framework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Business Services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Cell Backhaul - Testing and Monitoring Best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Meet SLA requirements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Enabling Technologies for Profitable Ethernet Services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How Does Cellular Backhaul Work?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How to Ensure the Big One Doesn't Get Away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Update on </a:t>
            </a:r>
            <a:r>
              <a:rPr lang="en-US" sz="600" dirty="0" err="1">
                <a:latin typeface="+mn-lt"/>
                <a:cs typeface="+mn-cs"/>
              </a:rPr>
              <a:t>CableLabs</a:t>
            </a:r>
            <a:r>
              <a:rPr lang="en-US" sz="600" dirty="0">
                <a:latin typeface="+mn-lt"/>
                <a:cs typeface="+mn-cs"/>
              </a:rPr>
              <a:t>® Business Services Specifications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Winning Architectures for Cable's Business Services 2008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Winning Architectures for Cable's Business Services 2009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Service Management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Digital Rights Management - Extending Conditional Access Throughout the Home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Holy Grail of Flow - Through Provisioning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DOCSIS®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Bandwidth Management and the Impact of DOCSIS® Channel Bonding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DOCSIS 3.0 - It's Deployment Time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DOCSIS® 3.0 Revisited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 Video over DOCSIS® Networks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Monitoring and Managing a DOCSIS™ 3.0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DOCSIS® M-CMTS™ Architecture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87475" y="1663700"/>
            <a:ext cx="2273300" cy="3051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DTV, IP, and IPv6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End-to-End Traffic Engineering -- Challenges and Considerations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IPTV a.k.a. Video Over IP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IPTV: How It Works and How to Monitor/Troubleshoot It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IPv6: Deployment Issues and Challenges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IPv6 in the Data Center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Should Cable Move to IPTV via Video Over DOCSIS?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Path to IPv6 in Cable Networks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Troubleshooting MPEG2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Emergency Alert System (EAS)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Emergency Alert System (EAS) - Is Your System Ready?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Fiber Transport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FTTx</a:t>
            </a:r>
            <a:r>
              <a:rPr lang="en-US" sz="600" dirty="0">
                <a:latin typeface="+mn-lt"/>
                <a:cs typeface="+mn-cs"/>
              </a:rPr>
              <a:t>: Friend or Foe?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Cable’s Fiber to the Home (PON over HFC network to the Premises)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Fundamentals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IP for the Cable Engineer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HDTV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An Overview of the DOCSIS® Set-top Gateway Protocol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HFC Systems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Characterizing Signal Leakage From an All-Digital Cable Network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Managing Linear and Non-Linear Distortions in HFC Systems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National Electrical Code: Why Comply?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17800" y="1719263"/>
            <a:ext cx="1663700" cy="27193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Home Networking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Distributing Video in a Whole-home Application Securely and Efficiently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Home Networking Technologies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In-Home Support Services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Emerging In-Home Network, Here Comes Video!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  <a:r>
              <a:rPr lang="en-US" sz="600" u="sng" dirty="0">
                <a:latin typeface="+mn-lt"/>
                <a:cs typeface="+mn-cs"/>
              </a:rPr>
              <a:t>Networks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Carrier Grade Ethernet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Carrier Grade Ethernet: Is Your Network Prepared?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CWDM/DWDM - Bandwidth Demand Tamed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Deploying Ethernet Transport: Engineering Best Practices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Metro Ethernet and Carrier Grade Ethernet in the HFC Network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Migrating to Business Ethernet Services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Next Generation Networks: Speed, Services and Solutions – The Cable Network of the Future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OCAP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Tru2way, OCAP and EBIF - What it means for MSOs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71963" y="1608138"/>
            <a:ext cx="2217737" cy="3051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6548" tIns="33274" rIns="66548" bIns="33274"/>
          <a:lstStyle/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 err="1">
                <a:latin typeface="+mn-lt"/>
                <a:cs typeface="+mn-cs"/>
              </a:rPr>
              <a:t>PacketCable</a:t>
            </a:r>
            <a:r>
              <a:rPr lang="en-US" sz="600" u="sng" dirty="0">
                <a:latin typeface="+mn-lt"/>
                <a:cs typeface="+mn-cs"/>
              </a:rPr>
              <a:t>™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An Overview of IP Multimedia Subsystem (IMS)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™: Architecture, Equipment and Transport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Moving to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2.0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Network Infrastructure, IMS, SIP and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 2.0™ - Should We Do It?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Multimedia (PCMM): More Than Just VoIP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Reliability in the Outside Plant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Downloadable DOCSIS Checklist for the </a:t>
            </a: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 Reliability in the Outside Plant seminar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 err="1">
                <a:latin typeface="+mn-lt"/>
                <a:cs typeface="+mn-cs"/>
              </a:rPr>
              <a:t>PacketCable</a:t>
            </a:r>
            <a:r>
              <a:rPr lang="en-US" sz="600" dirty="0">
                <a:latin typeface="+mn-lt"/>
                <a:cs typeface="+mn-cs"/>
              </a:rPr>
              <a:t>™: Provisioning the Service and Guaranteeing Quality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Switched Digital Video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A View From the Top: Switched Digital Video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Switched Digital vs. All Digital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VoIP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Troubleshooting VoIP in a DOCSIS Network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VoIP Protocols: SIP and MGCP/NCS - SIP and MGCP/NCS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 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u="sng" dirty="0">
                <a:latin typeface="+mn-lt"/>
                <a:cs typeface="+mn-cs"/>
              </a:rPr>
              <a:t>Wireless Technology </a:t>
            </a:r>
            <a:endParaRPr lang="en-US" sz="600" dirty="0">
              <a:latin typeface="+mn-lt"/>
              <a:cs typeface="+mn-cs"/>
            </a:endParaRP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802.16 - </a:t>
            </a:r>
            <a:r>
              <a:rPr lang="en-US" sz="600" dirty="0" err="1">
                <a:latin typeface="+mn-lt"/>
                <a:cs typeface="+mn-cs"/>
              </a:rPr>
              <a:t>WiMAX</a:t>
            </a:r>
            <a:r>
              <a:rPr lang="en-US" sz="600" dirty="0">
                <a:latin typeface="+mn-lt"/>
                <a:cs typeface="+mn-cs"/>
              </a:rPr>
              <a:t> and WMAN: Opportunity or Threat?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Seamless Mobility </a:t>
            </a:r>
          </a:p>
          <a:p>
            <a:pPr marL="248442" indent="-248442" defTabSz="665488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" dirty="0">
                <a:latin typeface="+mn-lt"/>
                <a:cs typeface="+mn-cs"/>
              </a:rPr>
              <a:t>The Integration of Wi-Fi and </a:t>
            </a:r>
            <a:r>
              <a:rPr lang="en-US" sz="600" dirty="0" err="1">
                <a:latin typeface="+mn-lt"/>
                <a:cs typeface="+mn-cs"/>
              </a:rPr>
              <a:t>WiMAX</a:t>
            </a:r>
            <a:r>
              <a:rPr lang="en-US" sz="600" dirty="0">
                <a:latin typeface="+mn-lt"/>
                <a:cs typeface="+mn-cs"/>
              </a:rPr>
              <a:t> in HFC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4888" y="4383088"/>
            <a:ext cx="3771900" cy="498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lIns="66559" tIns="33280" rIns="66559" bIns="33280" anchor="ctr" anchorCtr="1"/>
          <a:lstStyle/>
          <a:p>
            <a:pPr defTabSz="665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n-cs"/>
              </a:rPr>
              <a:t>Live </a:t>
            </a:r>
            <a:r>
              <a:rPr lang="en-US" sz="1800" b="1" dirty="0" err="1">
                <a:latin typeface="+mn-lt"/>
                <a:cs typeface="+mn-cs"/>
              </a:rPr>
              <a:t>Learning</a:t>
            </a:r>
            <a:r>
              <a:rPr lang="en-US" sz="1800" b="1" baseline="30000" dirty="0" err="1">
                <a:latin typeface="+mn-lt"/>
                <a:cs typeface="+mn-cs"/>
              </a:rPr>
              <a:t>TM</a:t>
            </a:r>
            <a:r>
              <a:rPr lang="en-US" sz="1800" b="1" dirty="0">
                <a:latin typeface="+mn-lt"/>
                <a:cs typeface="+mn-cs"/>
              </a:rPr>
              <a:t> Archives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50" y="720725"/>
            <a:ext cx="4881563" cy="72231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lIns="66559" tIns="33280" rIns="66559" bIns="33280" anchor="ctr" anchorCtr="1"/>
          <a:lstStyle/>
          <a:p>
            <a:pPr defTabSz="665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Upcoming Live </a:t>
            </a:r>
            <a:r>
              <a:rPr lang="en-US" sz="2000" b="1" dirty="0" err="1">
                <a:latin typeface="+mn-lt"/>
                <a:cs typeface="+mn-cs"/>
              </a:rPr>
              <a:t>Learning</a:t>
            </a:r>
            <a:r>
              <a:rPr lang="en-US" sz="2000" b="1" baseline="30000" dirty="0" err="1">
                <a:latin typeface="+mn-lt"/>
                <a:cs typeface="+mn-cs"/>
              </a:rPr>
              <a:t>TM</a:t>
            </a:r>
            <a:r>
              <a:rPr lang="en-US" sz="2000" b="1" dirty="0">
                <a:latin typeface="+mn-lt"/>
                <a:cs typeface="+mn-cs"/>
              </a:rPr>
              <a:t> Webinar:</a:t>
            </a:r>
          </a:p>
          <a:p>
            <a:pPr defTabSz="665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		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+mn-cs"/>
              </a:rPr>
              <a:t>IP 101 for Cable Professionals</a:t>
            </a:r>
            <a:endParaRPr lang="en-US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388" y="149225"/>
            <a:ext cx="4800600" cy="366713"/>
          </a:xfrm>
        </p:spPr>
        <p:txBody>
          <a:bodyPr/>
          <a:lstStyle/>
          <a:p>
            <a:pPr defTabSz="664863"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Current and Potential PD Courses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sp>
        <p:nvSpPr>
          <p:cNvPr id="24579" name="Content Placeholder 7"/>
          <p:cNvSpPr>
            <a:spLocks noGrp="1"/>
          </p:cNvSpPr>
          <p:nvPr>
            <p:ph sz="half" idx="1"/>
          </p:nvPr>
        </p:nvSpPr>
        <p:spPr bwMode="auto">
          <a:xfrm>
            <a:off x="166688" y="942975"/>
            <a:ext cx="3816350" cy="29400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1100" b="1" smtClean="0"/>
              <a:t>Virtual Classroom Course Offerings Available in 2010</a:t>
            </a:r>
          </a:p>
          <a:p>
            <a:pPr eaLnBrk="1" hangingPunct="1"/>
            <a:r>
              <a:rPr lang="en-US" sz="900" smtClean="0"/>
              <a:t>Home Networking *</a:t>
            </a:r>
          </a:p>
          <a:p>
            <a:pPr eaLnBrk="1" hangingPunct="1"/>
            <a:r>
              <a:rPr lang="en-US" sz="900" smtClean="0"/>
              <a:t>IPv6: Impact on Cable Networks *</a:t>
            </a:r>
          </a:p>
          <a:p>
            <a:pPr eaLnBrk="1" hangingPunct="1"/>
            <a:r>
              <a:rPr lang="en-US" sz="900" smtClean="0"/>
              <a:t>Channel Bonding in DOCSIS 3.0 *</a:t>
            </a:r>
          </a:p>
          <a:p>
            <a:pPr eaLnBrk="1" hangingPunct="1"/>
            <a:r>
              <a:rPr lang="en-US" sz="900" smtClean="0"/>
              <a:t>Fundamentals of SDV, Digital Video and MPEG Video *</a:t>
            </a:r>
          </a:p>
          <a:p>
            <a:pPr eaLnBrk="1" hangingPunct="1"/>
            <a:r>
              <a:rPr lang="en-US" sz="900" smtClean="0"/>
              <a:t>Ethernet Transport *</a:t>
            </a:r>
          </a:p>
          <a:p>
            <a:pPr eaLnBrk="1" hangingPunct="1"/>
            <a:r>
              <a:rPr lang="en-US" sz="900" smtClean="0"/>
              <a:t>Overview of IMS &amp; SIP - PacketCable™ 2.0 *</a:t>
            </a:r>
          </a:p>
          <a:p>
            <a:pPr eaLnBrk="1" hangingPunct="1"/>
            <a:r>
              <a:rPr lang="en-US" sz="900" smtClean="0"/>
              <a:t>CCNA1 Discovery: Networking for Home and Small Business</a:t>
            </a:r>
          </a:p>
          <a:p>
            <a:pPr eaLnBrk="1" hangingPunct="1"/>
            <a:r>
              <a:rPr lang="en-US" sz="900" smtClean="0"/>
              <a:t>CCNA2 Discovery: Working at a Small-to-Medium Business/ISP</a:t>
            </a:r>
          </a:p>
          <a:p>
            <a:pPr eaLnBrk="1" hangingPunct="1"/>
            <a:r>
              <a:rPr lang="en-US" sz="900" smtClean="0"/>
              <a:t>CCNA3 Discovery: Introducing Routing and Switching in the Enterprise</a:t>
            </a:r>
          </a:p>
          <a:p>
            <a:pPr eaLnBrk="1" hangingPunct="1"/>
            <a:r>
              <a:rPr lang="en-US" sz="900" smtClean="0"/>
              <a:t>CCNA4 Discovery: Designing and Supporting Computer Networks</a:t>
            </a:r>
          </a:p>
          <a:p>
            <a:pPr eaLnBrk="1" hangingPunct="1"/>
            <a:r>
              <a:rPr lang="en-US" sz="900" smtClean="0"/>
              <a:t>CCNA Security</a:t>
            </a:r>
          </a:p>
          <a:p>
            <a:pPr eaLnBrk="1" hangingPunct="1">
              <a:buFont typeface="Arial" charset="0"/>
              <a:buNone/>
            </a:pPr>
            <a:r>
              <a:rPr lang="en-US" sz="900" smtClean="0"/>
              <a:t>		</a:t>
            </a:r>
            <a:r>
              <a:rPr lang="en-US" sz="900" b="1" i="1" smtClean="0"/>
              <a:t>* Also available On-Demand</a:t>
            </a:r>
          </a:p>
          <a:p>
            <a:pPr eaLnBrk="1" hangingPunct="1">
              <a:buFont typeface="Arial" charset="0"/>
              <a:buNone/>
            </a:pPr>
            <a:r>
              <a:rPr lang="en-US" sz="6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en-US" sz="1100" b="1" smtClean="0"/>
              <a:t>Virtual Classroom Course Offerings Possible for 2011</a:t>
            </a:r>
          </a:p>
          <a:p>
            <a:pPr eaLnBrk="1" hangingPunct="1"/>
            <a:r>
              <a:rPr lang="en-US" sz="900" smtClean="0"/>
              <a:t>Juniper Networks Technical Certification Program (JNTCP)</a:t>
            </a:r>
          </a:p>
          <a:p>
            <a:pPr eaLnBrk="1" hangingPunct="1"/>
            <a:r>
              <a:rPr lang="en-US" sz="900" smtClean="0"/>
              <a:t>Red Hat Certified Engineer (RHCE)</a:t>
            </a:r>
          </a:p>
        </p:txBody>
      </p:sp>
      <p:sp>
        <p:nvSpPr>
          <p:cNvPr id="24580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938588" y="942975"/>
            <a:ext cx="2636837" cy="3384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1100" b="1" smtClean="0"/>
              <a:t>On-Site Offerings Available</a:t>
            </a:r>
          </a:p>
          <a:p>
            <a:pPr eaLnBrk="1" hangingPunct="1"/>
            <a:r>
              <a:rPr lang="en-US" sz="900" smtClean="0"/>
              <a:t>Cable Technology for the Nontechnical Professional </a:t>
            </a:r>
          </a:p>
          <a:p>
            <a:pPr eaLnBrk="1" hangingPunct="1"/>
            <a:r>
              <a:rPr lang="en-US" sz="900" smtClean="0"/>
              <a:t>CCNA1 Boot Camp: Networking for Home and Small Business</a:t>
            </a:r>
          </a:p>
          <a:p>
            <a:pPr eaLnBrk="1" hangingPunct="1"/>
            <a:r>
              <a:rPr lang="en-US" sz="900" smtClean="0"/>
              <a:t>CCNA2 Boot Camp: Working at a Small-to-Medium Business or ISP</a:t>
            </a:r>
          </a:p>
          <a:p>
            <a:pPr eaLnBrk="1" hangingPunct="1"/>
            <a:r>
              <a:rPr lang="en-US" sz="900" smtClean="0"/>
              <a:t>Channel Bonding in DOCSIS® 3.0</a:t>
            </a:r>
          </a:p>
          <a:p>
            <a:pPr eaLnBrk="1" hangingPunct="1"/>
            <a:r>
              <a:rPr lang="en-US" sz="900" smtClean="0"/>
              <a:t>Digital Basics and DOCSIS® Fundamentals</a:t>
            </a:r>
          </a:p>
          <a:p>
            <a:pPr eaLnBrk="1" hangingPunct="1"/>
            <a:r>
              <a:rPr lang="en-US" sz="900" smtClean="0"/>
              <a:t>DOCSIS® Systems</a:t>
            </a:r>
          </a:p>
          <a:p>
            <a:pPr eaLnBrk="1" hangingPunct="1"/>
            <a:r>
              <a:rPr lang="en-US" sz="900" smtClean="0"/>
              <a:t>Ethernet Transport</a:t>
            </a:r>
          </a:p>
          <a:p>
            <a:pPr eaLnBrk="1" hangingPunct="1"/>
            <a:r>
              <a:rPr lang="en-US" sz="900" smtClean="0"/>
              <a:t>Fundamentals of SDV, Digital Video and MPEG Video</a:t>
            </a:r>
          </a:p>
          <a:p>
            <a:pPr eaLnBrk="1" hangingPunct="1"/>
            <a:r>
              <a:rPr lang="en-US" sz="900" smtClean="0"/>
              <a:t>IPv6: Deployment Issues and Challenges </a:t>
            </a:r>
          </a:p>
          <a:p>
            <a:pPr eaLnBrk="1" hangingPunct="1"/>
            <a:r>
              <a:rPr lang="en-US" sz="900" smtClean="0"/>
              <a:t>Return Path</a:t>
            </a:r>
          </a:p>
          <a:p>
            <a:pPr eaLnBrk="1" hangingPunct="1"/>
            <a:r>
              <a:rPr lang="en-US" sz="900" smtClean="0"/>
              <a:t>Train the Trainer</a:t>
            </a:r>
          </a:p>
          <a:p>
            <a:pPr eaLnBrk="1" hangingPunct="1"/>
            <a:r>
              <a:rPr lang="en-US" sz="900" smtClean="0"/>
              <a:t>Troubleshooting Voice over Internet Protocol (VoIP) </a:t>
            </a:r>
          </a:p>
          <a:p>
            <a:pPr eaLnBrk="1" hangingPunct="1"/>
            <a:r>
              <a:rPr lang="en-US" sz="900" smtClean="0"/>
              <a:t>Certified Wireless Technical Specialist</a:t>
            </a:r>
          </a:p>
          <a:p>
            <a:pPr eaLnBrk="1" hangingPunct="1"/>
            <a:r>
              <a:rPr lang="en-US" sz="900" smtClean="0"/>
              <a:t>Linux Essentials </a:t>
            </a:r>
          </a:p>
        </p:txBody>
      </p:sp>
      <p:sp>
        <p:nvSpPr>
          <p:cNvPr id="2458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0" y="4672013"/>
            <a:ext cx="1804988" cy="265112"/>
          </a:xfrm>
          <a:noFill/>
          <a:ln>
            <a:miter lim="800000"/>
            <a:headEnd/>
            <a:tailEnd/>
          </a:ln>
        </p:spPr>
        <p:txBody>
          <a:bodyPr lIns="66559" tIns="33280" rIns="66559" bIns="33280"/>
          <a:lstStyle/>
          <a:p>
            <a:r>
              <a:rPr lang="en-US" sz="1200" smtClean="0">
                <a:solidFill>
                  <a:schemeClr val="tx1"/>
                </a:solidFill>
              </a:rPr>
              <a:t>© 2010 by SCTE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327775" y="4627563"/>
            <a:ext cx="331788" cy="265112"/>
          </a:xfrm>
          <a:noFill/>
          <a:ln>
            <a:miter lim="800000"/>
            <a:headEnd/>
            <a:tailEnd/>
          </a:ln>
        </p:spPr>
        <p:txBody>
          <a:bodyPr lIns="66559" tIns="33280" rIns="66559" bIns="33280"/>
          <a:lstStyle/>
          <a:p>
            <a:fld id="{15B0F7A5-3874-40FC-9C33-2E4A0FE35C8E}" type="slidenum">
              <a:rPr lang="en-US" sz="1200" smtClean="0">
                <a:solidFill>
                  <a:schemeClr val="tx1"/>
                </a:solidFill>
              </a:rPr>
              <a:pPr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33375" y="200025"/>
            <a:ext cx="5989638" cy="8318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563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04788" y="3563938"/>
            <a:ext cx="6248400" cy="10763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C000"/>
                </a:solidFill>
              </a:rPr>
              <a:t>EXTERNAL CERTIFICATIONS SUPPORTED THROUGH SCTE: 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  Cisco Certified Network Associate (CCNA)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  Cisco Certified Entry Networking Technician (CCENT)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  Coming soon: CCNP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8"/>
          <p:cNvSpPr>
            <a:spLocks noGrp="1"/>
          </p:cNvSpPr>
          <p:nvPr>
            <p:ph type="title"/>
          </p:nvPr>
        </p:nvSpPr>
        <p:spPr bwMode="auto">
          <a:xfrm>
            <a:off x="5048250" y="200025"/>
            <a:ext cx="1274763" cy="8318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97" name="Isosceles Triangle 96"/>
          <p:cNvSpPr>
            <a:spLocks noChangeArrowheads="1"/>
          </p:cNvSpPr>
          <p:nvPr/>
        </p:nvSpPr>
        <p:spPr bwMode="auto">
          <a:xfrm>
            <a:off x="1503363" y="1273175"/>
            <a:ext cx="2828925" cy="28289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66526" tIns="33264" rIns="66526" bIns="33264"/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Isosceles Triangle 97"/>
          <p:cNvSpPr>
            <a:spLocks noChangeArrowheads="1"/>
          </p:cNvSpPr>
          <p:nvPr/>
        </p:nvSpPr>
        <p:spPr bwMode="auto">
          <a:xfrm>
            <a:off x="1836738" y="1273175"/>
            <a:ext cx="2162175" cy="21637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66526" tIns="33264" rIns="66526" bIns="33264"/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Isosceles Triangle 98"/>
          <p:cNvSpPr>
            <a:spLocks noChangeArrowheads="1"/>
          </p:cNvSpPr>
          <p:nvPr/>
        </p:nvSpPr>
        <p:spPr bwMode="auto">
          <a:xfrm>
            <a:off x="2168525" y="1273175"/>
            <a:ext cx="1498600" cy="1498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66526" tIns="33264" rIns="66526" bIns="33264"/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Isosceles Triangle 99"/>
          <p:cNvSpPr>
            <a:spLocks noChangeArrowheads="1"/>
          </p:cNvSpPr>
          <p:nvPr/>
        </p:nvSpPr>
        <p:spPr bwMode="auto">
          <a:xfrm>
            <a:off x="2501900" y="1273175"/>
            <a:ext cx="831850" cy="8318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66526" tIns="33264" rIns="66526" bIns="33264"/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 flipV="1">
            <a:off x="282575" y="1774825"/>
            <a:ext cx="2608263" cy="0"/>
          </a:xfrm>
          <a:prstGeom prst="line">
            <a:avLst/>
          </a:prstGeom>
          <a:noFill/>
          <a:ln w="25400">
            <a:solidFill>
              <a:srgbClr val="8064A2"/>
            </a:solidFill>
            <a:round/>
            <a:headEnd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32" name="Rectangle 101"/>
          <p:cNvSpPr>
            <a:spLocks noChangeArrowheads="1"/>
          </p:cNvSpPr>
          <p:nvPr/>
        </p:nvSpPr>
        <p:spPr bwMode="auto">
          <a:xfrm>
            <a:off x="222250" y="1550988"/>
            <a:ext cx="7032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r>
              <a:rPr lang="en-US" b="1">
                <a:solidFill>
                  <a:srgbClr val="604A7B"/>
                </a:solidFill>
              </a:rPr>
              <a:t>Level 4</a:t>
            </a:r>
          </a:p>
        </p:txBody>
      </p:sp>
      <p:sp>
        <p:nvSpPr>
          <p:cNvPr id="26633" name="Rectangle 102"/>
          <p:cNvSpPr>
            <a:spLocks noChangeArrowheads="1"/>
          </p:cNvSpPr>
          <p:nvPr/>
        </p:nvSpPr>
        <p:spPr bwMode="auto">
          <a:xfrm>
            <a:off x="222250" y="1803400"/>
            <a:ext cx="16224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r>
              <a:rPr lang="en-US" sz="900">
                <a:solidFill>
                  <a:srgbClr val="604A7B"/>
                </a:solidFill>
              </a:rPr>
              <a:t>C-Level Management:</a:t>
            </a:r>
            <a:br>
              <a:rPr lang="en-US" sz="900">
                <a:solidFill>
                  <a:srgbClr val="604A7B"/>
                </a:solidFill>
              </a:rPr>
            </a:br>
            <a:r>
              <a:rPr lang="en-US" sz="900">
                <a:solidFill>
                  <a:srgbClr val="604A7B"/>
                </a:solidFill>
              </a:rPr>
              <a:t>CEOs, COOs, CTOs, CFOs, </a:t>
            </a:r>
            <a:br>
              <a:rPr lang="en-US" sz="900">
                <a:solidFill>
                  <a:srgbClr val="604A7B"/>
                </a:solidFill>
              </a:rPr>
            </a:br>
            <a:r>
              <a:rPr lang="en-US" sz="900">
                <a:solidFill>
                  <a:srgbClr val="604A7B"/>
                </a:solidFill>
              </a:rPr>
              <a:t>CIOs, CSOs, EVPs, SVPs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282575" y="3106738"/>
            <a:ext cx="2608263" cy="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222250" y="2867025"/>
            <a:ext cx="6985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Level 2 </a:t>
            </a:r>
            <a:endParaRPr lang="en-US" sz="900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>
            <a:off x="282575" y="2441575"/>
            <a:ext cx="2608263" cy="0"/>
          </a:xfrm>
          <a:prstGeom prst="line">
            <a:avLst/>
          </a:prstGeom>
          <a:noFill/>
          <a:ln w="25400">
            <a:solidFill>
              <a:srgbClr val="C0504D"/>
            </a:solidFill>
            <a:round/>
            <a:headEnd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7" name="Rectangle 25"/>
          <p:cNvSpPr>
            <a:spLocks noChangeArrowheads="1"/>
          </p:cNvSpPr>
          <p:nvPr/>
        </p:nvSpPr>
        <p:spPr bwMode="auto">
          <a:xfrm>
            <a:off x="222250" y="2206625"/>
            <a:ext cx="655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Level 3</a:t>
            </a:r>
            <a:endParaRPr lang="en-US" sz="1000" kern="0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Straight Connector 107"/>
          <p:cNvCxnSpPr>
            <a:cxnSpLocks noChangeShapeType="1"/>
          </p:cNvCxnSpPr>
          <p:nvPr/>
        </p:nvCxnSpPr>
        <p:spPr bwMode="auto">
          <a:xfrm>
            <a:off x="282575" y="3771900"/>
            <a:ext cx="2608263" cy="0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222250" y="3543300"/>
            <a:ext cx="6556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Level 1</a:t>
            </a:r>
            <a:endParaRPr lang="en-US" b="1" kern="0" dirty="0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222250" y="2459038"/>
            <a:ext cx="18907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Senior Management:</a:t>
            </a:r>
            <a:br>
              <a:rPr lang="en-US" sz="900" kern="0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kern="0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General Managers, VPs, Directors</a:t>
            </a: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>
            <a:off x="222250" y="3125788"/>
            <a:ext cx="1692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Operational Management:</a:t>
            </a:r>
            <a:br>
              <a:rPr lang="en-US" sz="900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Tech Supervisors, Operations </a:t>
            </a:r>
            <a:br>
              <a:rPr lang="en-US" sz="900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Managers, Consultants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222250" y="3800475"/>
            <a:ext cx="14033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Customer Facing:</a:t>
            </a:r>
            <a:br>
              <a:rPr lang="en-US" sz="900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Techs, Installers, CSRs, </a:t>
            </a:r>
            <a:br>
              <a:rPr lang="en-US" sz="900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kern="0" dirty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Contractors</a:t>
            </a:r>
          </a:p>
        </p:txBody>
      </p:sp>
      <p:sp>
        <p:nvSpPr>
          <p:cNvPr id="113" name="TextBox 39"/>
          <p:cNvSpPr txBox="1">
            <a:spLocks noChangeArrowheads="1"/>
          </p:cNvSpPr>
          <p:nvPr/>
        </p:nvSpPr>
        <p:spPr bwMode="auto">
          <a:xfrm rot="16200000">
            <a:off x="3615532" y="1770856"/>
            <a:ext cx="7175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Dartmouth</a:t>
            </a:r>
          </a:p>
        </p:txBody>
      </p:sp>
      <p:sp>
        <p:nvSpPr>
          <p:cNvPr id="26644" name="TextBox 114"/>
          <p:cNvSpPr txBox="1">
            <a:spLocks noChangeArrowheads="1"/>
          </p:cNvSpPr>
          <p:nvPr/>
        </p:nvSpPr>
        <p:spPr bwMode="auto">
          <a:xfrm>
            <a:off x="282575" y="831850"/>
            <a:ext cx="17414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r>
              <a:rPr lang="en-US" b="1" u="sng">
                <a:solidFill>
                  <a:srgbClr val="404040"/>
                </a:solidFill>
              </a:rPr>
              <a:t>Operator / Vendors</a:t>
            </a:r>
          </a:p>
        </p:txBody>
      </p:sp>
      <p:sp>
        <p:nvSpPr>
          <p:cNvPr id="26645" name="TextBox 115"/>
          <p:cNvSpPr txBox="1">
            <a:spLocks noChangeArrowheads="1"/>
          </p:cNvSpPr>
          <p:nvPr/>
        </p:nvSpPr>
        <p:spPr bwMode="auto">
          <a:xfrm>
            <a:off x="3938588" y="831850"/>
            <a:ext cx="21637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r>
              <a:rPr lang="en-US" b="1" u="sng">
                <a:solidFill>
                  <a:srgbClr val="404040"/>
                </a:solidFill>
              </a:rPr>
              <a:t>Programs Vs. Workforce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66688" y="149225"/>
            <a:ext cx="6211887" cy="388938"/>
          </a:xfrm>
          <a:prstGeom prst="rect">
            <a:avLst/>
          </a:prstGeom>
        </p:spPr>
        <p:txBody>
          <a:bodyPr wrap="none" lIns="66419" tIns="33210" rIns="66419" bIns="33210" anchor="ctr"/>
          <a:lstStyle/>
          <a:p>
            <a:pPr defTabSz="66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all" dirty="0">
                <a:solidFill>
                  <a:prstClr val="white"/>
                </a:solidFill>
                <a:latin typeface="Arial Black" pitchFamily="34" charset="0"/>
                <a:cs typeface="+mn-cs"/>
              </a:rPr>
              <a:t>Institutional Education Programs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290887" y="1855788"/>
            <a:ext cx="116522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36168" y="2453482"/>
            <a:ext cx="130016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9"/>
          <p:cNvSpPr txBox="1">
            <a:spLocks noChangeArrowheads="1"/>
          </p:cNvSpPr>
          <p:nvPr/>
        </p:nvSpPr>
        <p:spPr bwMode="auto">
          <a:xfrm rot="16200000">
            <a:off x="3952082" y="2374106"/>
            <a:ext cx="8715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Georgia Tech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590131" y="2967832"/>
            <a:ext cx="227488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9"/>
          <p:cNvSpPr txBox="1">
            <a:spLocks noChangeArrowheads="1"/>
          </p:cNvSpPr>
          <p:nvPr/>
        </p:nvSpPr>
        <p:spPr bwMode="auto">
          <a:xfrm rot="16200000">
            <a:off x="3686175" y="2874963"/>
            <a:ext cx="22955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Rochester Institute of Technology (RIT)</a:t>
            </a: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 rot="16200000">
            <a:off x="3414713" y="1768475"/>
            <a:ext cx="7048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Leadership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 rot="16200000">
            <a:off x="3529013" y="2371725"/>
            <a:ext cx="13081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Optimizing Technology</a:t>
            </a: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 rot="16200000">
            <a:off x="3425825" y="2865438"/>
            <a:ext cx="238601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Accredited Program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077494" y="2967832"/>
            <a:ext cx="227488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9"/>
          <p:cNvSpPr txBox="1">
            <a:spLocks noChangeArrowheads="1"/>
          </p:cNvSpPr>
          <p:nvPr/>
        </p:nvSpPr>
        <p:spPr bwMode="auto">
          <a:xfrm rot="16200000">
            <a:off x="4121944" y="2864644"/>
            <a:ext cx="23860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Ft. Hayes State University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5007769" y="3494882"/>
            <a:ext cx="122078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TextBox 39"/>
          <p:cNvSpPr txBox="1">
            <a:spLocks noChangeArrowheads="1"/>
          </p:cNvSpPr>
          <p:nvPr/>
        </p:nvSpPr>
        <p:spPr bwMode="auto">
          <a:xfrm rot="16200000">
            <a:off x="4881563" y="3408363"/>
            <a:ext cx="1673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Hennepin Technical College</a:t>
            </a:r>
          </a:p>
        </p:txBody>
      </p:sp>
      <p:sp>
        <p:nvSpPr>
          <p:cNvPr id="52" name="TextBox 39"/>
          <p:cNvSpPr txBox="1">
            <a:spLocks noChangeArrowheads="1"/>
          </p:cNvSpPr>
          <p:nvPr/>
        </p:nvSpPr>
        <p:spPr bwMode="auto">
          <a:xfrm rot="16200000">
            <a:off x="4868069" y="3391694"/>
            <a:ext cx="13319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Accredited Program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5436394" y="3494882"/>
            <a:ext cx="122078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TextBox 39"/>
          <p:cNvSpPr txBox="1">
            <a:spLocks noChangeArrowheads="1"/>
          </p:cNvSpPr>
          <p:nvPr/>
        </p:nvSpPr>
        <p:spPr bwMode="auto">
          <a:xfrm rot="16200000">
            <a:off x="5265738" y="3413125"/>
            <a:ext cx="17621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Haywood Community College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 rot="16200000">
            <a:off x="3919538" y="2887663"/>
            <a:ext cx="2384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Accredited Program</a:t>
            </a:r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 rot="16200000">
            <a:off x="5277644" y="3391694"/>
            <a:ext cx="13319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26" tIns="33264" rIns="66526" bIns="33264">
            <a:spAutoFit/>
          </a:bodyPr>
          <a:lstStyle/>
          <a:p>
            <a:pPr algn="ctr" defTabSz="665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Accredited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0344"/>
            <a:ext cx="5004593" cy="38100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AND THE MANAGERS, WHAT ABOUT US</a:t>
            </a:r>
            <a:r>
              <a:rPr lang="en-US" sz="1800" b="1" baseline="0" dirty="0" smtClean="0">
                <a:solidFill>
                  <a:schemeClr val="bg1"/>
                </a:solidFill>
              </a:rPr>
              <a:t>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94" y="1200944"/>
            <a:ext cx="6172199" cy="3581400"/>
          </a:xfrm>
        </p:spPr>
        <p:txBody>
          <a:bodyPr/>
          <a:lstStyle/>
          <a:p>
            <a:r>
              <a:rPr lang="en-US" sz="1800" dirty="0" err="1" smtClean="0"/>
              <a:t>Ga</a:t>
            </a:r>
            <a:r>
              <a:rPr lang="en-US" sz="1800" dirty="0" smtClean="0"/>
              <a:t> Tech course on </a:t>
            </a:r>
            <a:r>
              <a:rPr lang="en-US" sz="1800" dirty="0" err="1" smtClean="0"/>
              <a:t>Headend</a:t>
            </a:r>
            <a:r>
              <a:rPr lang="en-US" sz="1800" dirty="0" smtClean="0"/>
              <a:t>/Hub management: 1Q12</a:t>
            </a:r>
            <a:endParaRPr lang="en-US" sz="1200" dirty="0" smtClean="0"/>
          </a:p>
          <a:p>
            <a:r>
              <a:rPr lang="en-US" sz="1800" dirty="0" smtClean="0"/>
              <a:t>Tuck Executive Leadership</a:t>
            </a:r>
          </a:p>
          <a:p>
            <a:pPr lvl="1"/>
            <a:r>
              <a:rPr lang="en-US" sz="1500" dirty="0" smtClean="0"/>
              <a:t>2011 big hit, 2012 already announced</a:t>
            </a:r>
          </a:p>
          <a:p>
            <a:r>
              <a:rPr lang="en-US" sz="1800" dirty="0" smtClean="0"/>
              <a:t>New SMS standard for </a:t>
            </a:r>
            <a:r>
              <a:rPr lang="en-US" sz="1800" dirty="0" err="1" smtClean="0"/>
              <a:t>headend</a:t>
            </a:r>
            <a:r>
              <a:rPr lang="en-US" sz="1800" dirty="0" smtClean="0"/>
              <a:t>/hub equipment and best practices for </a:t>
            </a:r>
            <a:r>
              <a:rPr lang="en-US" sz="1800" dirty="0" err="1" smtClean="0"/>
              <a:t>headend</a:t>
            </a:r>
            <a:r>
              <a:rPr lang="en-US" sz="1800" dirty="0" smtClean="0"/>
              <a:t>/hub/datacenter management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68"/>
          <p:cNvSpPr>
            <a:spLocks noGrp="1"/>
          </p:cNvSpPr>
          <p:nvPr>
            <p:ph type="title"/>
          </p:nvPr>
        </p:nvSpPr>
        <p:spPr bwMode="auto">
          <a:xfrm>
            <a:off x="127794" y="57944"/>
            <a:ext cx="5181600" cy="66754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663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SCTE Resources Optimize Education </a:t>
            </a:r>
            <a:br>
              <a:rPr lang="en-US" sz="1800" b="1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Time and Complexity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 eaLnBrk="1" hangingPunct="1"/>
            <a:endParaRPr 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400050" y="896938"/>
            <a:ext cx="5943600" cy="3868737"/>
            <a:chOff x="152400" y="381000"/>
            <a:chExt cx="8686800" cy="6288950"/>
          </a:xfrm>
        </p:grpSpPr>
        <p:sp>
          <p:nvSpPr>
            <p:cNvPr id="16" name="Oval 15"/>
            <p:cNvSpPr/>
            <p:nvPr/>
          </p:nvSpPr>
          <p:spPr>
            <a:xfrm>
              <a:off x="1143000" y="2971800"/>
              <a:ext cx="1295400" cy="1828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Pocket Guides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38200" y="2667000"/>
              <a:ext cx="1295400" cy="1447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Mobile Apps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" name="Chord 17"/>
            <p:cNvSpPr/>
            <p:nvPr/>
          </p:nvSpPr>
          <p:spPr>
            <a:xfrm>
              <a:off x="838200" y="2895600"/>
              <a:ext cx="1295400" cy="1219200"/>
            </a:xfrm>
            <a:prstGeom prst="chord">
              <a:avLst>
                <a:gd name="adj1" fmla="val 21457330"/>
                <a:gd name="adj2" fmla="val 1089038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6398" name="Straight Arrow Connector 35"/>
            <p:cNvCxnSpPr>
              <a:cxnSpLocks noChangeShapeType="1"/>
            </p:cNvCxnSpPr>
            <p:nvPr/>
          </p:nvCxnSpPr>
          <p:spPr bwMode="auto">
            <a:xfrm rot="16200000" flipV="1">
              <a:off x="-1680369" y="2753519"/>
              <a:ext cx="4594225" cy="1428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39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625475" y="5035550"/>
              <a:ext cx="7985125" cy="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20"/>
            <p:cNvSpPr txBox="1"/>
            <p:nvPr/>
          </p:nvSpPr>
          <p:spPr>
            <a:xfrm>
              <a:off x="3048000" y="5485450"/>
              <a:ext cx="3048733" cy="410316"/>
            </a:xfrm>
            <a:prstGeom prst="rect">
              <a:avLst/>
            </a:prstGeom>
            <a:noFill/>
          </p:spPr>
          <p:txBody>
            <a:bodyPr lIns="66473" tIns="33237" rIns="66473" bIns="33237">
              <a:spAutoFit/>
            </a:bodyPr>
            <a:lstStyle/>
            <a:p>
              <a:pPr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Time to Cover Material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1113709" y="2697418"/>
              <a:ext cx="2905769" cy="373552"/>
            </a:xfrm>
            <a:prstGeom prst="rect">
              <a:avLst/>
            </a:prstGeom>
            <a:noFill/>
          </p:spPr>
          <p:txBody>
            <a:bodyPr lIns="66473" tIns="33237" rIns="66473" bIns="33237">
              <a:spAutoFit/>
            </a:bodyPr>
            <a:lstStyle/>
            <a:p>
              <a:pPr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Depth of Information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638800" y="844300"/>
              <a:ext cx="1219200" cy="2209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Onsite </a:t>
              </a:r>
              <a:r>
                <a:rPr lang="en-US" sz="800" b="1" kern="0" spc="36" dirty="0" smtClean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Seminars and Symposia</a:t>
              </a: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33600" y="2286000"/>
              <a:ext cx="1066800" cy="15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Primers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71800" y="1606300"/>
              <a:ext cx="1295400" cy="152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White-papers</a:t>
              </a:r>
            </a:p>
          </p:txBody>
        </p:sp>
        <p:cxnSp>
          <p:nvCxnSpPr>
            <p:cNvPr id="16411" name="Straight Connector 45"/>
            <p:cNvCxnSpPr>
              <a:cxnSpLocks noChangeShapeType="1"/>
            </p:cNvCxnSpPr>
            <p:nvPr/>
          </p:nvCxnSpPr>
          <p:spPr bwMode="auto">
            <a:xfrm rot="5400000">
              <a:off x="10668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" name="TextBox 26"/>
            <p:cNvSpPr txBox="1"/>
            <p:nvPr/>
          </p:nvSpPr>
          <p:spPr>
            <a:xfrm>
              <a:off x="839177" y="5188679"/>
              <a:ext cx="663575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 min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23634" y="5188679"/>
              <a:ext cx="663575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5 min</a:t>
              </a:r>
            </a:p>
          </p:txBody>
        </p:sp>
        <p:cxnSp>
          <p:nvCxnSpPr>
            <p:cNvPr id="16414" name="Straight Connector 48"/>
            <p:cNvCxnSpPr>
              <a:cxnSpLocks noChangeShapeType="1"/>
            </p:cNvCxnSpPr>
            <p:nvPr/>
          </p:nvCxnSpPr>
          <p:spPr bwMode="auto">
            <a:xfrm rot="5400000">
              <a:off x="16637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2361223" y="5188679"/>
              <a:ext cx="749423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15 min</a:t>
              </a:r>
            </a:p>
          </p:txBody>
        </p:sp>
        <p:cxnSp>
          <p:nvCxnSpPr>
            <p:cNvPr id="16416" name="Straight Connector 50"/>
            <p:cNvCxnSpPr>
              <a:cxnSpLocks noChangeShapeType="1"/>
            </p:cNvCxnSpPr>
            <p:nvPr/>
          </p:nvCxnSpPr>
          <p:spPr bwMode="auto">
            <a:xfrm rot="5400000">
              <a:off x="2554288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17" name="Straight Connector 51"/>
            <p:cNvCxnSpPr>
              <a:cxnSpLocks noChangeShapeType="1"/>
            </p:cNvCxnSpPr>
            <p:nvPr/>
          </p:nvCxnSpPr>
          <p:spPr bwMode="auto">
            <a:xfrm rot="5400000">
              <a:off x="35052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3293940" y="5188679"/>
              <a:ext cx="749423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30 min</a:t>
              </a:r>
            </a:p>
          </p:txBody>
        </p:sp>
        <p:cxnSp>
          <p:nvCxnSpPr>
            <p:cNvPr id="16419" name="Straight Connector 53"/>
            <p:cNvCxnSpPr>
              <a:cxnSpLocks noChangeShapeType="1"/>
            </p:cNvCxnSpPr>
            <p:nvPr/>
          </p:nvCxnSpPr>
          <p:spPr bwMode="auto">
            <a:xfrm rot="5400000">
              <a:off x="43434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5" name="TextBox 34"/>
            <p:cNvSpPr txBox="1"/>
            <p:nvPr/>
          </p:nvSpPr>
          <p:spPr>
            <a:xfrm>
              <a:off x="4263781" y="5188679"/>
              <a:ext cx="545246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 hr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419600" y="1752600"/>
              <a:ext cx="152400" cy="23683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L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L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+mn-cs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+mn-cs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+mn-cs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5800" y="3144834"/>
              <a:ext cx="2058011" cy="949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spc="36" dirty="0">
                  <a:ln w="13500">
                    <a:noFill/>
                    <a:prstDash val="solid"/>
                  </a:ln>
                  <a:solidFill>
                    <a:srgbClr val="C00000"/>
                  </a:solidFill>
                  <a:latin typeface="+mj-lt"/>
                  <a:cs typeface="Arial" pitchFamily="34" charset="0"/>
                </a:rPr>
                <a:t>Live </a:t>
              </a:r>
              <a:r>
                <a:rPr lang="en-US" sz="800" b="1" spc="36" dirty="0" err="1">
                  <a:ln w="13500">
                    <a:noFill/>
                    <a:prstDash val="solid"/>
                  </a:ln>
                  <a:solidFill>
                    <a:srgbClr val="C00000"/>
                  </a:solidFill>
                  <a:latin typeface="+mj-lt"/>
                  <a:cs typeface="Arial" pitchFamily="34" charset="0"/>
                </a:rPr>
                <a:t>Learning</a:t>
              </a:r>
              <a:r>
                <a:rPr lang="en-US" sz="800" b="1" spc="36" baseline="30000" dirty="0" err="1">
                  <a:ln w="13500">
                    <a:noFill/>
                    <a:prstDash val="solid"/>
                  </a:ln>
                  <a:solidFill>
                    <a:srgbClr val="C00000"/>
                  </a:solidFill>
                  <a:latin typeface="+mj-lt"/>
                  <a:cs typeface="Arial" pitchFamily="34" charset="0"/>
                </a:rPr>
                <a:t>TM</a:t>
              </a:r>
              <a:r>
                <a:rPr lang="en-US" sz="800" b="1" spc="36" baseline="30000" dirty="0">
                  <a:ln w="13500">
                    <a:noFill/>
                    <a:prstDash val="solid"/>
                  </a:ln>
                  <a:solidFill>
                    <a:srgbClr val="C0000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800" b="1" spc="36" dirty="0">
                  <a:ln w="13500">
                    <a:noFill/>
                    <a:prstDash val="solid"/>
                  </a:ln>
                  <a:solidFill>
                    <a:srgbClr val="C00000"/>
                  </a:solidFill>
                  <a:latin typeface="+mj-lt"/>
                  <a:cs typeface="Arial" pitchFamily="34" charset="0"/>
                </a:rPr>
                <a:t>Webinars and Archives</a:t>
              </a:r>
            </a:p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6425" name="Straight Connector 57"/>
            <p:cNvCxnSpPr>
              <a:cxnSpLocks noChangeShapeType="1"/>
            </p:cNvCxnSpPr>
            <p:nvPr/>
          </p:nvCxnSpPr>
          <p:spPr bwMode="auto">
            <a:xfrm rot="5400000">
              <a:off x="55626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" name="TextBox 38"/>
            <p:cNvSpPr txBox="1"/>
            <p:nvPr/>
          </p:nvSpPr>
          <p:spPr>
            <a:xfrm>
              <a:off x="5409956" y="5188679"/>
              <a:ext cx="656615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 day</a:t>
              </a:r>
            </a:p>
          </p:txBody>
        </p:sp>
        <p:cxnSp>
          <p:nvCxnSpPr>
            <p:cNvPr id="16427" name="Straight Connector 59"/>
            <p:cNvCxnSpPr>
              <a:cxnSpLocks noChangeShapeType="1"/>
            </p:cNvCxnSpPr>
            <p:nvPr/>
          </p:nvCxnSpPr>
          <p:spPr bwMode="auto">
            <a:xfrm rot="5400000">
              <a:off x="6556375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" name="TextBox 40"/>
            <p:cNvSpPr txBox="1"/>
            <p:nvPr/>
          </p:nvSpPr>
          <p:spPr>
            <a:xfrm>
              <a:off x="6402998" y="5188679"/>
              <a:ext cx="598610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 wk</a:t>
              </a:r>
            </a:p>
          </p:txBody>
        </p:sp>
        <p:cxnSp>
          <p:nvCxnSpPr>
            <p:cNvPr id="16429" name="Straight Connector 61"/>
            <p:cNvCxnSpPr>
              <a:cxnSpLocks noChangeShapeType="1"/>
            </p:cNvCxnSpPr>
            <p:nvPr/>
          </p:nvCxnSpPr>
          <p:spPr bwMode="auto">
            <a:xfrm rot="5400000">
              <a:off x="7277100" y="503555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4" name="TextBox 43"/>
            <p:cNvSpPr txBox="1"/>
            <p:nvPr/>
          </p:nvSpPr>
          <p:spPr>
            <a:xfrm>
              <a:off x="7161702" y="5188679"/>
              <a:ext cx="621812" cy="348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1 mo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7239000" y="457200"/>
              <a:ext cx="1600200" cy="3581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Certification Prep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705600" y="762000"/>
              <a:ext cx="1524000" cy="2362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Virtual </a:t>
              </a:r>
              <a:r>
                <a:rPr lang="en-US" sz="800" b="1" kern="0" spc="36" dirty="0" smtClean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Classroom and On-Demand Electronic Courses</a:t>
              </a: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cxnSp>
          <p:nvCxnSpPr>
            <p:cNvPr id="16437" name="Straight Connector 65"/>
            <p:cNvCxnSpPr>
              <a:cxnSpLocks noChangeShapeType="1"/>
            </p:cNvCxnSpPr>
            <p:nvPr/>
          </p:nvCxnSpPr>
          <p:spPr bwMode="auto">
            <a:xfrm rot="5400000">
              <a:off x="8007350" y="50292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8" name="TextBox 47"/>
            <p:cNvSpPr txBox="1"/>
            <p:nvPr/>
          </p:nvSpPr>
          <p:spPr>
            <a:xfrm>
              <a:off x="7892562" y="5180938"/>
              <a:ext cx="621812" cy="350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654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2 mo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343400" y="381000"/>
              <a:ext cx="1295400" cy="1295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Technical Journal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3505200"/>
              <a:ext cx="914399" cy="603493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Tech Tips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667000" y="6096000"/>
              <a:ext cx="609600" cy="228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7200" y="6095999"/>
              <a:ext cx="609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4" name="Chord 53"/>
            <p:cNvSpPr/>
            <p:nvPr/>
          </p:nvSpPr>
          <p:spPr>
            <a:xfrm>
              <a:off x="4420880" y="1981200"/>
              <a:ext cx="152400" cy="2133601"/>
            </a:xfrm>
            <a:prstGeom prst="chord">
              <a:avLst>
                <a:gd name="adj1" fmla="val 21445071"/>
                <a:gd name="adj2" fmla="val 1089038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55" name="Chord 54"/>
            <p:cNvSpPr/>
            <p:nvPr/>
          </p:nvSpPr>
          <p:spPr>
            <a:xfrm>
              <a:off x="4343400" y="533400"/>
              <a:ext cx="1295400" cy="1143000"/>
            </a:xfrm>
            <a:prstGeom prst="chord">
              <a:avLst>
                <a:gd name="adj1" fmla="val 21457330"/>
                <a:gd name="adj2" fmla="val 1089038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352800" y="914400"/>
              <a:ext cx="1295400" cy="1143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 err="1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InfoScope</a:t>
              </a: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 Archives</a:t>
              </a: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kern="0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7" name="Chord 56"/>
            <p:cNvSpPr/>
            <p:nvPr/>
          </p:nvSpPr>
          <p:spPr>
            <a:xfrm>
              <a:off x="3352800" y="914400"/>
              <a:ext cx="1295400" cy="1143000"/>
            </a:xfrm>
            <a:prstGeom prst="chord">
              <a:avLst>
                <a:gd name="adj1" fmla="val 572116"/>
                <a:gd name="adj2" fmla="val 10188597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58" name="Chord 57"/>
            <p:cNvSpPr/>
            <p:nvPr/>
          </p:nvSpPr>
          <p:spPr>
            <a:xfrm>
              <a:off x="1219202" y="3581400"/>
              <a:ext cx="1121538" cy="1219200"/>
            </a:xfrm>
            <a:prstGeom prst="chord">
              <a:avLst>
                <a:gd name="adj1" fmla="val 2127655"/>
                <a:gd name="adj2" fmla="val 8686405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5800" y="4197100"/>
              <a:ext cx="762000" cy="527293"/>
            </a:xfrm>
            <a:prstGeom prst="ellipse">
              <a:avLst/>
            </a:prstGeom>
            <a:solidFill>
              <a:srgbClr val="C00000"/>
            </a:solidFill>
            <a:ln>
              <a:solidFill>
                <a:sysClr val="windowText" lastClr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6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 pitchFamily="34" charset="0"/>
                </a:rPr>
                <a:t>Tech Fact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5943600" y="6096000"/>
              <a:ext cx="609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6473" tIns="33237" rIns="66473" bIns="33237" anchor="ctr"/>
            <a:lstStyle/>
            <a:p>
              <a:pPr algn="ctr" defTabSz="6647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spc="36" dirty="0">
                <a:ln w="13500">
                  <a:noFill/>
                  <a:prstDash val="solid"/>
                </a:ln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472" name="TextBox 60"/>
            <p:cNvSpPr txBox="1">
              <a:spLocks noChangeArrowheads="1"/>
            </p:cNvSpPr>
            <p:nvPr/>
          </p:nvSpPr>
          <p:spPr bwMode="auto">
            <a:xfrm>
              <a:off x="1066801" y="6019800"/>
              <a:ext cx="1143001" cy="65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C00000"/>
                  </a:solidFill>
                </a:rPr>
                <a:t>Member benefit</a:t>
              </a:r>
            </a:p>
          </p:txBody>
        </p:sp>
        <p:sp>
          <p:nvSpPr>
            <p:cNvPr id="16473" name="TextBox 62"/>
            <p:cNvSpPr txBox="1">
              <a:spLocks noChangeArrowheads="1"/>
            </p:cNvSpPr>
            <p:nvPr/>
          </p:nvSpPr>
          <p:spPr bwMode="auto">
            <a:xfrm>
              <a:off x="3352800" y="6019800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FF9900"/>
                  </a:solidFill>
                </a:rPr>
                <a:t>Available to non-members for purchase</a:t>
              </a:r>
            </a:p>
          </p:txBody>
        </p:sp>
        <p:sp>
          <p:nvSpPr>
            <p:cNvPr id="16474" name="TextBox 63"/>
            <p:cNvSpPr txBox="1">
              <a:spLocks noChangeArrowheads="1"/>
            </p:cNvSpPr>
            <p:nvPr/>
          </p:nvSpPr>
          <p:spPr bwMode="auto">
            <a:xfrm>
              <a:off x="6629400" y="60198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00B050"/>
                  </a:solidFill>
                </a:rPr>
                <a:t>Fees, but member discounts available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20" y="123740"/>
            <a:ext cx="5990749" cy="696204"/>
          </a:xfrm>
        </p:spPr>
        <p:txBody>
          <a:bodyPr>
            <a:normAutofit/>
          </a:bodyPr>
          <a:lstStyle/>
          <a:p>
            <a:pPr lvl="0" algn="l"/>
            <a:r>
              <a:rPr lang="en-US" sz="2400" b="1" dirty="0" smtClean="0">
                <a:solidFill>
                  <a:schemeClr val="bg1"/>
                </a:solidFill>
              </a:rPr>
              <a:t>NEW CTO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4" y="972344"/>
            <a:ext cx="5990749" cy="3294943"/>
          </a:xfrm>
        </p:spPr>
        <p:txBody>
          <a:bodyPr>
            <a:noAutofit/>
          </a:bodyPr>
          <a:lstStyle/>
          <a:p>
            <a:r>
              <a:rPr lang="en-US" sz="1600" dirty="0" smtClean="0"/>
              <a:t>15 yrs on </a:t>
            </a:r>
            <a:r>
              <a:rPr lang="en-US" sz="1600" dirty="0" err="1" smtClean="0"/>
              <a:t>Ga</a:t>
            </a:r>
            <a:r>
              <a:rPr lang="en-US" sz="1600" dirty="0" smtClean="0"/>
              <a:t> Tech faculty</a:t>
            </a:r>
          </a:p>
          <a:p>
            <a:r>
              <a:rPr lang="en-US" sz="1600" dirty="0" smtClean="0"/>
              <a:t>Co-founded GT Broadband Telecom Center</a:t>
            </a:r>
          </a:p>
          <a:p>
            <a:r>
              <a:rPr lang="en-US" sz="1600" dirty="0" smtClean="0"/>
              <a:t>Co-founded Digital Furnace, cable startup from </a:t>
            </a:r>
            <a:r>
              <a:rPr lang="en-US" sz="1600" dirty="0" err="1" smtClean="0"/>
              <a:t>Ga</a:t>
            </a:r>
            <a:r>
              <a:rPr lang="en-US" sz="1600" dirty="0" smtClean="0"/>
              <a:t> Tech</a:t>
            </a:r>
          </a:p>
          <a:p>
            <a:r>
              <a:rPr lang="en-US" sz="1600" dirty="0" smtClean="0"/>
              <a:t>Broadcom acquired DFC in 2000</a:t>
            </a:r>
          </a:p>
          <a:p>
            <a:pPr lvl="1"/>
            <a:r>
              <a:rPr lang="en-US" sz="1400" dirty="0" smtClean="0"/>
              <a:t>Helped develop Broadcom’s version of S-CDMA</a:t>
            </a:r>
          </a:p>
          <a:p>
            <a:pPr lvl="1"/>
            <a:r>
              <a:rPr lang="en-US" sz="1400" dirty="0" smtClean="0"/>
              <a:t>Lead author on Broadcom primary channel bonding patent</a:t>
            </a:r>
          </a:p>
          <a:p>
            <a:r>
              <a:rPr lang="en-US" sz="1600" dirty="0" smtClean="0"/>
              <a:t>Left Broadcom to do interactive TV startup (#2)</a:t>
            </a:r>
          </a:p>
          <a:p>
            <a:pPr lvl="1"/>
            <a:r>
              <a:rPr lang="en-US" sz="1400" dirty="0" smtClean="0"/>
              <a:t>Marriage of Google and TV, new ad models for TV</a:t>
            </a:r>
          </a:p>
          <a:p>
            <a:r>
              <a:rPr lang="en-US" sz="1600" dirty="0" smtClean="0"/>
              <a:t>Joined Motorola</a:t>
            </a:r>
          </a:p>
          <a:p>
            <a:pPr lvl="1"/>
            <a:r>
              <a:rPr lang="en-US" sz="1400" dirty="0" smtClean="0"/>
              <a:t>Capacity modeling and IPTV architectures as focus</a:t>
            </a:r>
          </a:p>
          <a:p>
            <a:r>
              <a:rPr lang="en-US" sz="1600" dirty="0" smtClean="0"/>
              <a:t>Left Moto to do </a:t>
            </a:r>
            <a:r>
              <a:rPr lang="en-US" sz="1600" dirty="0" err="1" smtClean="0"/>
              <a:t>VQLink</a:t>
            </a:r>
            <a:r>
              <a:rPr lang="en-US" sz="1600" dirty="0" smtClean="0"/>
              <a:t> (startup #3)</a:t>
            </a:r>
          </a:p>
          <a:p>
            <a:pPr lvl="1"/>
            <a:r>
              <a:rPr lang="en-US" sz="1400" dirty="0" smtClean="0"/>
              <a:t>No-reference </a:t>
            </a:r>
            <a:r>
              <a:rPr lang="en-US" sz="1400" dirty="0" err="1" smtClean="0"/>
              <a:t>goldeneye</a:t>
            </a:r>
            <a:r>
              <a:rPr lang="en-US" sz="1400" dirty="0" smtClean="0"/>
              <a:t> type video quality measurement (MOS probe)</a:t>
            </a:r>
          </a:p>
          <a:p>
            <a:r>
              <a:rPr lang="en-US" sz="1600" dirty="0" smtClean="0"/>
              <a:t>Stolen by Mark Dzuban last July to be first SCTE 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81" y="887589"/>
            <a:ext cx="6268098" cy="399415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1300" b="1" cap="all" dirty="0" smtClean="0"/>
              <a:t>“NEW”  INDUSTRY Standards</a:t>
            </a:r>
            <a:r>
              <a:rPr lang="en-US" sz="1300" dirty="0" smtClean="0"/>
              <a:t>: </a:t>
            </a:r>
            <a:br>
              <a:rPr lang="en-US" sz="1300" dirty="0" smtClean="0"/>
            </a:br>
            <a:r>
              <a:rPr lang="en-US" sz="1300" dirty="0" smtClean="0"/>
              <a:t>New class of “Cable Specific” standards designed to improve HW Density, Energy Conservation and Network Reliability. (Replace </a:t>
            </a:r>
            <a:r>
              <a:rPr lang="en-US" sz="1300" dirty="0" err="1" smtClean="0"/>
              <a:t>Telcordia</a:t>
            </a:r>
            <a:r>
              <a:rPr lang="en-US" sz="1300" dirty="0" smtClean="0"/>
              <a:t>!)</a:t>
            </a:r>
            <a:br>
              <a:rPr lang="en-US" sz="1300" dirty="0" smtClean="0"/>
            </a:br>
            <a:endParaRPr lang="en-US" sz="13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200" dirty="0" smtClean="0"/>
              <a:t>       </a:t>
            </a:r>
            <a:r>
              <a:rPr lang="en-US" sz="1200" b="1" dirty="0" smtClean="0"/>
              <a:t>Development of first two standards (drafts to be unveiled 9/15/2011)</a:t>
            </a:r>
          </a:p>
          <a:p>
            <a:pPr marL="543990" lvl="1">
              <a:spcBef>
                <a:spcPts val="0"/>
              </a:spcBef>
            </a:pPr>
            <a:r>
              <a:rPr lang="en-US" sz="1200" dirty="0" smtClean="0"/>
              <a:t>SMS 001: “Recommended Energy Conservation, Sustainability and Efficiency Practices for Critical Systems”.</a:t>
            </a:r>
          </a:p>
          <a:p>
            <a:pPr marL="543990" lvl="1">
              <a:spcBef>
                <a:spcPts val="0"/>
              </a:spcBef>
            </a:pPr>
            <a:r>
              <a:rPr lang="en-US" sz="1200" dirty="0" smtClean="0"/>
              <a:t>SMS 002: “Product Environmental Requirements for Cable Telecommunications Facilities,” addressing such considerations as temperature, humidity, electromagnetic interference and environmental design.</a:t>
            </a:r>
          </a:p>
          <a:p>
            <a:pPr marL="543990" lvl="1">
              <a:spcBef>
                <a:spcPts val="0"/>
              </a:spcBef>
              <a:buNone/>
            </a:pPr>
            <a:r>
              <a:rPr lang="en-US" sz="1200" b="1" dirty="0" smtClean="0"/>
              <a:t>Initiate Standards Development: 9/15/2011</a:t>
            </a:r>
          </a:p>
          <a:p>
            <a:pPr marL="543990" lvl="1">
              <a:spcBef>
                <a:spcPts val="0"/>
              </a:spcBef>
            </a:pPr>
            <a:r>
              <a:rPr lang="en-US" sz="1200" dirty="0" smtClean="0"/>
              <a:t>SMS 003: “Adaptive Power Systems Interface Specification (APSIS™)” to drive adaptive energy consumptions in hardware and other devices coming to market in 2013/14 and beyond. To include CE/CPE in partnership with CableLabs.</a:t>
            </a:r>
          </a:p>
          <a:p>
            <a:pPr marL="543990" lvl="1">
              <a:spcBef>
                <a:spcPts val="0"/>
              </a:spcBef>
              <a:buNone/>
            </a:pPr>
            <a:r>
              <a:rPr lang="en-US" sz="1200" b="1" dirty="0" smtClean="0"/>
              <a:t>Initiate Planning of “high priority” network operations tools: EST/1Q2012</a:t>
            </a:r>
          </a:p>
          <a:p>
            <a:pPr marL="543990" lvl="1">
              <a:spcBef>
                <a:spcPts val="0"/>
              </a:spcBef>
            </a:pPr>
            <a:r>
              <a:rPr lang="en-US" sz="1200" dirty="0" smtClean="0"/>
              <a:t>SMS 004: “Predictive Performance Telemetry” to optimize MTBF (failure signature alarming to reduce “on line” HW failures, increase network availability )</a:t>
            </a:r>
          </a:p>
          <a:p>
            <a:pPr marL="543990" lvl="1">
              <a:spcBef>
                <a:spcPts val="0"/>
              </a:spcBef>
            </a:pPr>
            <a:r>
              <a:rPr lang="en-US" sz="1200" dirty="0" smtClean="0"/>
              <a:t>SMS 005: Graphic &amp; Information Standards to support VIRTUAL facilities trouble shooting  </a:t>
            </a:r>
          </a:p>
          <a:p>
            <a:pPr marL="543990" lvl="1">
              <a:spcBef>
                <a:spcPts val="0"/>
              </a:spcBef>
              <a:buNone/>
            </a:pPr>
            <a:r>
              <a:rPr lang="en-US" sz="1200" dirty="0" smtClean="0"/>
              <a:t>(Improve MTTR of complex facilities with remote monitoring and intelligent HD/3D graphics)</a:t>
            </a: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0949"/>
            <a:ext cx="6656388" cy="499269"/>
          </a:xfrm>
          <a:prstGeom prst="rect">
            <a:avLst/>
          </a:prstGeom>
        </p:spPr>
        <p:txBody>
          <a:bodyPr vert="horz" wrap="none" lIns="66441" tIns="33221" rIns="66441" bIns="33221" rtlCol="0" anchor="ctr">
            <a:noAutofit/>
          </a:bodyPr>
          <a:lstStyle/>
          <a:p>
            <a:pPr marL="133097" defTabSz="664447" fontAlgn="auto">
              <a:spcAft>
                <a:spcPts val="0"/>
              </a:spcAft>
              <a:defRPr/>
            </a:pPr>
            <a:r>
              <a:rPr lang="en-US" cap="all" dirty="0" smtClean="0">
                <a:solidFill>
                  <a:prstClr val="white"/>
                </a:solidFill>
                <a:latin typeface="Arial Black" pitchFamily="34" charset="0"/>
                <a:cs typeface="+mn-cs"/>
              </a:rPr>
              <a:t>SCTE “NEW”  INDUSTRY Energy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70412" y="4627483"/>
            <a:ext cx="1553157" cy="265814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prstClr val="white">
                    <a:lumMod val="75000"/>
                  </a:prstClr>
                </a:solidFill>
              </a:rPr>
              <a:t>p</a:t>
            </a:r>
            <a:fld id="{625208CB-DC24-41AB-861E-30642CF4B978}" type="slidenum">
              <a:rPr lang="en-US" i="1" smtClean="0">
                <a:solidFill>
                  <a:prstClr val="white">
                    <a:lumMod val="75000"/>
                  </a:prstClr>
                </a:solidFill>
              </a:rPr>
              <a:pPr algn="r"/>
              <a:t>20</a:t>
            </a:fld>
            <a:endParaRPr lang="en-US" i="1" dirty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21110" y="979188"/>
            <a:ext cx="4770411" cy="851464"/>
          </a:xfrm>
          <a:prstGeom prst="rect">
            <a:avLst/>
          </a:prstGeom>
        </p:spPr>
        <p:txBody>
          <a:bodyPr lIns="66548" tIns="33274" rIns="66548" bIns="33274"/>
          <a:lstStyle/>
          <a:p>
            <a:pPr indent="-249519" defTabSz="6653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prstClr val="black"/>
                </a:solidFill>
                <a:latin typeface="Arial"/>
                <a:cs typeface="+mn-cs"/>
              </a:rPr>
              <a:t>“System based” elements provisioned to reduce energy consumption correlated to traffic demand, predicted or real-time load management.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0949"/>
            <a:ext cx="6656388" cy="499269"/>
          </a:xfrm>
          <a:prstGeom prst="rect">
            <a:avLst/>
          </a:prstGeom>
        </p:spPr>
        <p:txBody>
          <a:bodyPr vert="horz" wrap="none" lIns="66441" tIns="33221" rIns="66441" bIns="33221" rtlCol="0" anchor="ctr">
            <a:noAutofit/>
          </a:bodyPr>
          <a:lstStyle/>
          <a:p>
            <a:pPr marL="133097" defTabSz="664447" fontAlgn="auto">
              <a:spcAft>
                <a:spcPts val="0"/>
              </a:spcAft>
              <a:defRPr/>
            </a:pPr>
            <a:r>
              <a:rPr lang="en-US" cap="all" dirty="0" smtClean="0">
                <a:solidFill>
                  <a:prstClr val="white"/>
                </a:solidFill>
                <a:latin typeface="Arial Black" pitchFamily="34" charset="0"/>
                <a:cs typeface="+mn-cs"/>
              </a:rPr>
              <a:t>SCTE Adaptive Power System </a:t>
            </a:r>
          </a:p>
          <a:p>
            <a:pPr marL="133097" defTabSz="664447" fontAlgn="auto">
              <a:spcAft>
                <a:spcPts val="0"/>
              </a:spcAft>
              <a:defRPr/>
            </a:pPr>
            <a:r>
              <a:rPr lang="en-US" cap="all" dirty="0" smtClean="0">
                <a:solidFill>
                  <a:prstClr val="white"/>
                </a:solidFill>
                <a:latin typeface="Arial Black" pitchFamily="34" charset="0"/>
                <a:cs typeface="+mn-cs"/>
              </a:rPr>
              <a:t>Interface Specification (APSIS)</a:t>
            </a:r>
          </a:p>
        </p:txBody>
      </p:sp>
      <p:sp>
        <p:nvSpPr>
          <p:cNvPr id="11" name="Freeform 10"/>
          <p:cNvSpPr/>
          <p:nvPr/>
        </p:nvSpPr>
        <p:spPr>
          <a:xfrm>
            <a:off x="781017" y="2349917"/>
            <a:ext cx="4996729" cy="1576950"/>
          </a:xfrm>
          <a:custGeom>
            <a:avLst/>
            <a:gdLst>
              <a:gd name="connsiteX0" fmla="*/ 0 w 6864096"/>
              <a:gd name="connsiteY0" fmla="*/ 1979168 h 2166112"/>
              <a:gd name="connsiteX1" fmla="*/ 219456 w 6864096"/>
              <a:gd name="connsiteY1" fmla="*/ 1979168 h 2166112"/>
              <a:gd name="connsiteX2" fmla="*/ 890016 w 6864096"/>
              <a:gd name="connsiteY2" fmla="*/ 2137664 h 2166112"/>
              <a:gd name="connsiteX3" fmla="*/ 1889760 w 6864096"/>
              <a:gd name="connsiteY3" fmla="*/ 1808480 h 2166112"/>
              <a:gd name="connsiteX4" fmla="*/ 2791968 w 6864096"/>
              <a:gd name="connsiteY4" fmla="*/ 1052576 h 2166112"/>
              <a:gd name="connsiteX5" fmla="*/ 3621024 w 6864096"/>
              <a:gd name="connsiteY5" fmla="*/ 930656 h 2166112"/>
              <a:gd name="connsiteX6" fmla="*/ 4133088 w 6864096"/>
              <a:gd name="connsiteY6" fmla="*/ 1320800 h 2166112"/>
              <a:gd name="connsiteX7" fmla="*/ 4742688 w 6864096"/>
              <a:gd name="connsiteY7" fmla="*/ 1332992 h 2166112"/>
              <a:gd name="connsiteX8" fmla="*/ 5571744 w 6864096"/>
              <a:gd name="connsiteY8" fmla="*/ 199136 h 2166112"/>
              <a:gd name="connsiteX9" fmla="*/ 6412992 w 6864096"/>
              <a:gd name="connsiteY9" fmla="*/ 138176 h 2166112"/>
              <a:gd name="connsiteX10" fmla="*/ 6864096 w 6864096"/>
              <a:gd name="connsiteY10" fmla="*/ 820928 h 2166112"/>
              <a:gd name="connsiteX11" fmla="*/ 6864096 w 6864096"/>
              <a:gd name="connsiteY11" fmla="*/ 820928 h 216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4096" h="2166112">
                <a:moveTo>
                  <a:pt x="0" y="1979168"/>
                </a:moveTo>
                <a:cubicBezTo>
                  <a:pt x="35560" y="1965960"/>
                  <a:pt x="71120" y="1952752"/>
                  <a:pt x="219456" y="1979168"/>
                </a:cubicBezTo>
                <a:cubicBezTo>
                  <a:pt x="367792" y="2005584"/>
                  <a:pt x="611632" y="2166112"/>
                  <a:pt x="890016" y="2137664"/>
                </a:cubicBezTo>
                <a:cubicBezTo>
                  <a:pt x="1168400" y="2109216"/>
                  <a:pt x="1572768" y="1989328"/>
                  <a:pt x="1889760" y="1808480"/>
                </a:cubicBezTo>
                <a:cubicBezTo>
                  <a:pt x="2206752" y="1627632"/>
                  <a:pt x="2503424" y="1198880"/>
                  <a:pt x="2791968" y="1052576"/>
                </a:cubicBezTo>
                <a:cubicBezTo>
                  <a:pt x="3080512" y="906272"/>
                  <a:pt x="3397504" y="885952"/>
                  <a:pt x="3621024" y="930656"/>
                </a:cubicBezTo>
                <a:cubicBezTo>
                  <a:pt x="3844544" y="975360"/>
                  <a:pt x="3946144" y="1253744"/>
                  <a:pt x="4133088" y="1320800"/>
                </a:cubicBezTo>
                <a:cubicBezTo>
                  <a:pt x="4320032" y="1387856"/>
                  <a:pt x="4502912" y="1519936"/>
                  <a:pt x="4742688" y="1332992"/>
                </a:cubicBezTo>
                <a:cubicBezTo>
                  <a:pt x="4982464" y="1146048"/>
                  <a:pt x="5293360" y="398272"/>
                  <a:pt x="5571744" y="199136"/>
                </a:cubicBezTo>
                <a:cubicBezTo>
                  <a:pt x="5850128" y="0"/>
                  <a:pt x="6197600" y="34544"/>
                  <a:pt x="6412992" y="138176"/>
                </a:cubicBezTo>
                <a:cubicBezTo>
                  <a:pt x="6628384" y="241808"/>
                  <a:pt x="6864096" y="820928"/>
                  <a:pt x="6864096" y="820928"/>
                </a:cubicBezTo>
                <a:lnTo>
                  <a:pt x="6864096" y="820928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548" tIns="33274" rIns="66548" bIns="33274" rtlCol="0" anchor="ctr"/>
          <a:lstStyle/>
          <a:p>
            <a:pPr algn="ctr" defTabSz="66538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6579" y="2222688"/>
            <a:ext cx="500116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776579" y="2888380"/>
            <a:ext cx="2718025" cy="66569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3494604" y="2888381"/>
            <a:ext cx="796322" cy="280193"/>
          </a:xfrm>
          <a:prstGeom prst="bentConnector3">
            <a:avLst>
              <a:gd name="adj1" fmla="val 263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4271183" y="2298133"/>
            <a:ext cx="1506562" cy="867618"/>
          </a:xfrm>
          <a:prstGeom prst="bentConnector3">
            <a:avLst>
              <a:gd name="adj1" fmla="val 11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4764" y="1909202"/>
            <a:ext cx="468164" cy="224065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100%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497" y="4172059"/>
            <a:ext cx="525342" cy="224065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12 Mid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838" y="4174226"/>
            <a:ext cx="525342" cy="224065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12 Mid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1447" y="4174226"/>
            <a:ext cx="2545027" cy="224065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Time correlated to typical traffic histogram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33579" y="3110287"/>
            <a:ext cx="642085" cy="224047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Capacity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215019" y="3099085"/>
            <a:ext cx="1351621" cy="224047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Energy Consumption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581" y="1998625"/>
            <a:ext cx="4998053" cy="224065"/>
          </a:xfrm>
          <a:prstGeom prst="rect">
            <a:avLst/>
          </a:prstGeom>
          <a:noFill/>
        </p:spPr>
        <p:txBody>
          <a:bodyPr wrap="square" lIns="66548" tIns="33274" rIns="66548" bIns="33274" rtlCol="0">
            <a:spAutoFit/>
          </a:bodyPr>
          <a:lstStyle/>
          <a:p>
            <a:pPr algn="ctr"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Traditional Static Energy Consumption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8019" y="2270238"/>
            <a:ext cx="4996614" cy="1403428"/>
          </a:xfrm>
          <a:custGeom>
            <a:avLst/>
            <a:gdLst>
              <a:gd name="connsiteX0" fmla="*/ 0 w 6863938"/>
              <a:gd name="connsiteY0" fmla="*/ 1757548 h 1927761"/>
              <a:gd name="connsiteX1" fmla="*/ 866899 w 6863938"/>
              <a:gd name="connsiteY1" fmla="*/ 1911928 h 1927761"/>
              <a:gd name="connsiteX2" fmla="*/ 1876302 w 6863938"/>
              <a:gd name="connsiteY2" fmla="*/ 1781299 h 1927761"/>
              <a:gd name="connsiteX3" fmla="*/ 2422566 w 6863938"/>
              <a:gd name="connsiteY3" fmla="*/ 1033154 h 1927761"/>
              <a:gd name="connsiteX4" fmla="*/ 3336966 w 6863938"/>
              <a:gd name="connsiteY4" fmla="*/ 878774 h 1927761"/>
              <a:gd name="connsiteX5" fmla="*/ 4013860 w 6863938"/>
              <a:gd name="connsiteY5" fmla="*/ 1235034 h 1927761"/>
              <a:gd name="connsiteX6" fmla="*/ 4298868 w 6863938"/>
              <a:gd name="connsiteY6" fmla="*/ 1306286 h 1927761"/>
              <a:gd name="connsiteX7" fmla="*/ 4833257 w 6863938"/>
              <a:gd name="connsiteY7" fmla="*/ 1246909 h 1927761"/>
              <a:gd name="connsiteX8" fmla="*/ 5189517 w 6863938"/>
              <a:gd name="connsiteY8" fmla="*/ 498764 h 1927761"/>
              <a:gd name="connsiteX9" fmla="*/ 5759533 w 6863938"/>
              <a:gd name="connsiteY9" fmla="*/ 59377 h 1927761"/>
              <a:gd name="connsiteX10" fmla="*/ 6863938 w 6863938"/>
              <a:gd name="connsiteY10" fmla="*/ 142504 h 1927761"/>
              <a:gd name="connsiteX11" fmla="*/ 6863938 w 6863938"/>
              <a:gd name="connsiteY11" fmla="*/ 142504 h 192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3938" h="1927761">
                <a:moveTo>
                  <a:pt x="0" y="1757548"/>
                </a:moveTo>
                <a:cubicBezTo>
                  <a:pt x="277091" y="1832759"/>
                  <a:pt x="554182" y="1907970"/>
                  <a:pt x="866899" y="1911928"/>
                </a:cubicBezTo>
                <a:cubicBezTo>
                  <a:pt x="1179616" y="1915887"/>
                  <a:pt x="1617024" y="1927761"/>
                  <a:pt x="1876302" y="1781299"/>
                </a:cubicBezTo>
                <a:cubicBezTo>
                  <a:pt x="2135580" y="1634837"/>
                  <a:pt x="2179122" y="1183575"/>
                  <a:pt x="2422566" y="1033154"/>
                </a:cubicBezTo>
                <a:cubicBezTo>
                  <a:pt x="2666010" y="882733"/>
                  <a:pt x="3071750" y="845127"/>
                  <a:pt x="3336966" y="878774"/>
                </a:cubicBezTo>
                <a:cubicBezTo>
                  <a:pt x="3602182" y="912421"/>
                  <a:pt x="3853543" y="1163782"/>
                  <a:pt x="4013860" y="1235034"/>
                </a:cubicBezTo>
                <a:cubicBezTo>
                  <a:pt x="4174177" y="1306286"/>
                  <a:pt x="4162302" y="1304307"/>
                  <a:pt x="4298868" y="1306286"/>
                </a:cubicBezTo>
                <a:cubicBezTo>
                  <a:pt x="4435434" y="1308265"/>
                  <a:pt x="4684816" y="1381496"/>
                  <a:pt x="4833257" y="1246909"/>
                </a:cubicBezTo>
                <a:cubicBezTo>
                  <a:pt x="4981699" y="1112322"/>
                  <a:pt x="5035138" y="696686"/>
                  <a:pt x="5189517" y="498764"/>
                </a:cubicBezTo>
                <a:cubicBezTo>
                  <a:pt x="5343896" y="300842"/>
                  <a:pt x="5480463" y="118754"/>
                  <a:pt x="5759533" y="59377"/>
                </a:cubicBezTo>
                <a:cubicBezTo>
                  <a:pt x="6038603" y="0"/>
                  <a:pt x="6863938" y="142504"/>
                  <a:pt x="6863938" y="142504"/>
                </a:cubicBezTo>
                <a:lnTo>
                  <a:pt x="6863938" y="142504"/>
                </a:ln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548" tIns="33274" rIns="66548" bIns="33274" rtlCol="0" anchor="ctr"/>
          <a:lstStyle/>
          <a:p>
            <a:pPr algn="ctr" defTabSz="66538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4431" y="3591358"/>
            <a:ext cx="1245277" cy="467307"/>
          </a:xfrm>
          <a:prstGeom prst="rect">
            <a:avLst/>
          </a:prstGeom>
          <a:noFill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= Programmed</a:t>
            </a:r>
          </a:p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= Dynamic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950796" y="3722958"/>
            <a:ext cx="4956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0670" y="3921918"/>
            <a:ext cx="49567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1148" y="4671219"/>
            <a:ext cx="3552020" cy="205709"/>
          </a:xfrm>
          <a:prstGeom prst="rect">
            <a:avLst/>
          </a:prstGeom>
          <a:noFill/>
          <a:effectLst/>
        </p:spPr>
        <p:txBody>
          <a:bodyPr wrap="none" lIns="66548" tIns="33274" rIns="66548" bIns="33274" rtlCol="0">
            <a:sp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i="1" dirty="0" smtClean="0"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Arial"/>
                <a:cs typeface="+mn-cs"/>
              </a:rPr>
              <a:t>Confidential information, subject to non-disclosure agreement</a:t>
            </a:r>
            <a:endParaRPr lang="en-US" sz="900" b="1" i="1" dirty="0">
              <a:solidFill>
                <a:prstClr val="black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latin typeface="Arial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76379" y="2892377"/>
            <a:ext cx="55914" cy="11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48" tIns="33274" rIns="66548" bIns="33274" rtlCol="0" anchor="ctr"/>
          <a:lstStyle/>
          <a:p>
            <a:pPr algn="ctr" defTabSz="66538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6579" y="2111739"/>
          <a:ext cx="4992291" cy="20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291"/>
              </a:tblGrid>
              <a:tr h="205255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Slide Number Placeholder 4"/>
          <p:cNvSpPr txBox="1">
            <a:spLocks/>
          </p:cNvSpPr>
          <p:nvPr/>
        </p:nvSpPr>
        <p:spPr>
          <a:xfrm>
            <a:off x="4770412" y="4627483"/>
            <a:ext cx="1553157" cy="265814"/>
          </a:xfrm>
          <a:prstGeom prst="rect">
            <a:avLst/>
          </a:prstGeom>
        </p:spPr>
        <p:txBody>
          <a:bodyPr lIns="66548" tIns="33274" rIns="66548" bIns="33274"/>
          <a:lstStyle/>
          <a:p>
            <a:pPr algn="r" defTabSz="6653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prstClr val="white">
                    <a:lumMod val="75000"/>
                  </a:prstClr>
                </a:solidFill>
                <a:latin typeface="Arial"/>
                <a:cs typeface="+mn-cs"/>
              </a:rPr>
              <a:t>p</a:t>
            </a:r>
            <a:fld id="{625208CB-DC24-41AB-861E-30642CF4B978}" type="slidenum">
              <a:rPr lang="en-US" i="1" smtClean="0">
                <a:solidFill>
                  <a:prstClr val="white">
                    <a:lumMod val="75000"/>
                  </a:prstClr>
                </a:solidFill>
                <a:latin typeface="Arial"/>
                <a:cs typeface="+mn-cs"/>
              </a:rPr>
              <a:pPr algn="r" defTabSz="665384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i="1" dirty="0">
              <a:solidFill>
                <a:prstClr val="white">
                  <a:lumMod val="75000"/>
                </a:prst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0169" y="1109487"/>
          <a:ext cx="5467744" cy="27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58"/>
                <a:gridCol w="744881"/>
                <a:gridCol w="744881"/>
                <a:gridCol w="744881"/>
                <a:gridCol w="744881"/>
                <a:gridCol w="744881"/>
                <a:gridCol w="744881"/>
              </a:tblGrid>
              <a:tr h="362422">
                <a:tc>
                  <a:txBody>
                    <a:bodyPr/>
                    <a:lstStyle/>
                    <a:p>
                      <a:pPr algn="ctr"/>
                      <a:endParaRPr lang="en-US" sz="900" b="1" i="1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2011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2012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2013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2014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2015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2016…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07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APSIS Launch</a:t>
                      </a:r>
                    </a:p>
                    <a:p>
                      <a:r>
                        <a:rPr lang="en-US" sz="900" dirty="0" smtClean="0"/>
                        <a:t>9/15/2011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42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Specifications Process *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42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Manufacturing Cycle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05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Product Availability </a:t>
                      </a:r>
                    </a:p>
                    <a:p>
                      <a:r>
                        <a:rPr lang="en-US" sz="900" dirty="0" smtClean="0"/>
                        <a:t>Phase 1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2370">
                <a:tc>
                  <a:txBody>
                    <a:bodyPr/>
                    <a:lstStyle/>
                    <a:p>
                      <a:pPr marL="0" marR="0" indent="0" algn="l" defTabSz="9142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Product Availability </a:t>
                      </a:r>
                    </a:p>
                    <a:p>
                      <a:pPr marL="0" marR="0" indent="0" algn="l" defTabSz="9142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Phase 2</a:t>
                      </a:r>
                    </a:p>
                    <a:p>
                      <a:pPr marL="0" marR="0" indent="0" algn="l" defTabSz="9142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(SD Enhanced solutions, etc.)</a:t>
                      </a:r>
                      <a:endParaRPr lang="en-US" sz="900" dirty="0"/>
                    </a:p>
                  </a:txBody>
                  <a:tcPr marL="66564" marR="66564" marT="33285" marB="3328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6564" marR="66564" marT="33285" marB="33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10949"/>
            <a:ext cx="6656388" cy="499269"/>
          </a:xfrm>
          <a:prstGeom prst="rect">
            <a:avLst/>
          </a:prstGeom>
        </p:spPr>
        <p:txBody>
          <a:bodyPr vert="horz" wrap="none" lIns="66441" tIns="33221" rIns="66441" bIns="33221" rtlCol="0" anchor="ctr">
            <a:noAutofit/>
          </a:bodyPr>
          <a:lstStyle/>
          <a:p>
            <a:pPr marL="133097" defTabSz="664447" fontAlgn="auto">
              <a:spcAft>
                <a:spcPts val="0"/>
              </a:spcAft>
              <a:defRPr/>
            </a:pPr>
            <a:r>
              <a:rPr lang="en-US" cap="all" dirty="0" smtClean="0">
                <a:solidFill>
                  <a:prstClr val="white"/>
                </a:solidFill>
                <a:latin typeface="Arial Black" pitchFamily="34" charset="0"/>
                <a:cs typeface="+mn-cs"/>
              </a:rPr>
              <a:t>SCTE Adaptive Power System </a:t>
            </a:r>
          </a:p>
          <a:p>
            <a:pPr marL="133097" defTabSz="664447" fontAlgn="auto">
              <a:spcAft>
                <a:spcPts val="0"/>
              </a:spcAft>
              <a:defRPr/>
            </a:pPr>
            <a:r>
              <a:rPr lang="en-US" cap="all" dirty="0" smtClean="0">
                <a:solidFill>
                  <a:prstClr val="white"/>
                </a:solidFill>
                <a:latin typeface="Arial Black" pitchFamily="34" charset="0"/>
                <a:cs typeface="+mn-cs"/>
              </a:rPr>
              <a:t>Interface Specification (APSIS) Timeline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43900" y="2777011"/>
            <a:ext cx="1491096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66985" y="2063660"/>
            <a:ext cx="661125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28076" y="2418120"/>
            <a:ext cx="1116637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34263" y="1635122"/>
            <a:ext cx="73594" cy="8128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48" tIns="33274" rIns="66548" bIns="33274" rtlCol="0" anchor="ctr"/>
          <a:lstStyle/>
          <a:p>
            <a:pPr algn="ctr" defTabSz="66538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58" y="3136983"/>
            <a:ext cx="744371" cy="0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236" y="3827727"/>
            <a:ext cx="5602460" cy="665692"/>
          </a:xfrm>
          <a:prstGeom prst="rect">
            <a:avLst/>
          </a:prstGeom>
          <a:noFill/>
        </p:spPr>
        <p:txBody>
          <a:bodyPr wrap="none" lIns="66548" tIns="33274" rIns="66548" bIns="33274" rtlCol="0">
            <a:noAutofit/>
          </a:bodyPr>
          <a:lstStyle/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Arial"/>
                <a:cs typeface="+mn-cs"/>
              </a:rPr>
              <a:t>* Specification Process: </a:t>
            </a: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/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	Objective definition, existing solutions assessment, gap analysis, </a:t>
            </a:r>
          </a:p>
          <a:p>
            <a:pPr defTabSz="665384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/>
                <a:cs typeface="+mn-cs"/>
              </a:rPr>
              <a:t>	gap closure solutions, system specifications, standards</a:t>
            </a:r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70412" y="4627483"/>
            <a:ext cx="1553157" cy="265814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prstClr val="white">
                    <a:lumMod val="75000"/>
                  </a:prstClr>
                </a:solidFill>
              </a:rPr>
              <a:t>p</a:t>
            </a:r>
            <a:fld id="{625208CB-DC24-41AB-861E-30642CF4B978}" type="slidenum">
              <a:rPr lang="en-US" i="1" smtClean="0">
                <a:solidFill>
                  <a:prstClr val="white">
                    <a:lumMod val="75000"/>
                  </a:prstClr>
                </a:solidFill>
              </a:rPr>
              <a:pPr algn="r"/>
              <a:t>22</a:t>
            </a:fld>
            <a:endParaRPr lang="en-US" i="1" dirty="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94" y="134144"/>
            <a:ext cx="3886199" cy="51514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CTO MISSION AT SCTE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94" y="990600"/>
            <a:ext cx="6299994" cy="3639344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Participate in establishing the cable industry’s technology vision</a:t>
            </a:r>
          </a:p>
          <a:p>
            <a:pPr lvl="0"/>
            <a:r>
              <a:rPr lang="en-US" sz="1600" dirty="0" smtClean="0"/>
              <a:t>Help develop and use their technology requirements for SCTE mission</a:t>
            </a:r>
          </a:p>
          <a:p>
            <a:pPr lvl="1"/>
            <a:r>
              <a:rPr lang="en-US" sz="1400" dirty="0" smtClean="0"/>
              <a:t>Drive professional development, standards and content creation</a:t>
            </a:r>
          </a:p>
          <a:p>
            <a:pPr lvl="0"/>
            <a:r>
              <a:rPr lang="en-US" sz="1600" dirty="0" smtClean="0"/>
              <a:t>Support relevant peer organizations: </a:t>
            </a:r>
            <a:r>
              <a:rPr lang="en-US" sz="1600" dirty="0" err="1" smtClean="0"/>
              <a:t>CableLabs</a:t>
            </a:r>
            <a:r>
              <a:rPr lang="en-US" sz="1600" dirty="0" smtClean="0"/>
              <a:t>, CTAM, and NCTA</a:t>
            </a:r>
          </a:p>
          <a:p>
            <a:pPr lvl="0"/>
            <a:r>
              <a:rPr lang="en-US" sz="1600" dirty="0" smtClean="0"/>
              <a:t>Identify new standards and education resources specifically for:</a:t>
            </a:r>
          </a:p>
          <a:p>
            <a:pPr lvl="1"/>
            <a:r>
              <a:rPr lang="en-US" sz="1400" dirty="0" smtClean="0"/>
              <a:t>Technology strategy and migration to all-IP, unified network</a:t>
            </a:r>
          </a:p>
          <a:p>
            <a:pPr lvl="1"/>
            <a:r>
              <a:rPr lang="en-US" sz="1400" dirty="0" smtClean="0"/>
              <a:t>Next-generation network architecture, consumer technologies, and advertising methods</a:t>
            </a:r>
          </a:p>
          <a:p>
            <a:pPr lvl="1"/>
            <a:r>
              <a:rPr lang="en-US" sz="1400" dirty="0" smtClean="0"/>
              <a:t>Future SCTE initiatives: Energy, business services, operations</a:t>
            </a:r>
          </a:p>
          <a:p>
            <a:pPr lvl="0"/>
            <a:r>
              <a:rPr lang="en-US" sz="1600" dirty="0" smtClean="0"/>
              <a:t>Expand existing and develop new PD content</a:t>
            </a:r>
          </a:p>
          <a:p>
            <a:pPr lvl="1"/>
            <a:r>
              <a:rPr lang="en-US" sz="1400" dirty="0" smtClean="0"/>
              <a:t>Build more diverse team to more directly support the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4" y="0"/>
            <a:ext cx="4747974" cy="667544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OK, so what</a:t>
            </a:r>
            <a:r>
              <a:rPr lang="en-US" sz="2000" baseline="0" dirty="0" smtClean="0">
                <a:solidFill>
                  <a:schemeClr val="bg1"/>
                </a:solidFill>
              </a:rPr>
              <a:t> has SCTE done for us Techs lately?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20" y="1048544"/>
            <a:ext cx="5990749" cy="3411367"/>
          </a:xfrm>
        </p:spPr>
        <p:txBody>
          <a:bodyPr/>
          <a:lstStyle/>
          <a:p>
            <a:r>
              <a:rPr lang="en-US" sz="1800" dirty="0" smtClean="0"/>
              <a:t>18 New Primers, 2-3 new ones per month</a:t>
            </a:r>
          </a:p>
          <a:p>
            <a:pPr lvl="1"/>
            <a:r>
              <a:rPr lang="en-US" sz="1600" dirty="0" smtClean="0"/>
              <a:t>Spanish and German translation underway</a:t>
            </a:r>
          </a:p>
          <a:p>
            <a:r>
              <a:rPr lang="en-US" sz="1800" dirty="0" smtClean="0"/>
              <a:t>E-courses</a:t>
            </a:r>
          </a:p>
          <a:p>
            <a:pPr lvl="1"/>
            <a:r>
              <a:rPr lang="en-US" sz="1600" dirty="0" smtClean="0"/>
              <a:t>Understanding Cable Technology</a:t>
            </a:r>
          </a:p>
          <a:p>
            <a:pPr lvl="1"/>
            <a:r>
              <a:rPr lang="en-US" sz="1600" dirty="0" smtClean="0"/>
              <a:t>Fundamentals of IP Networking</a:t>
            </a:r>
          </a:p>
          <a:p>
            <a:pPr lvl="1"/>
            <a:r>
              <a:rPr lang="en-US" sz="1600" dirty="0" smtClean="0"/>
              <a:t>Impact of Going All Digital</a:t>
            </a:r>
          </a:p>
          <a:p>
            <a:r>
              <a:rPr lang="en-US" sz="1800" dirty="0" smtClean="0"/>
              <a:t>New BPI/T certification resources</a:t>
            </a:r>
          </a:p>
          <a:p>
            <a:pPr lvl="1"/>
            <a:r>
              <a:rPr lang="en-US" sz="1600" dirty="0" smtClean="0"/>
              <a:t>Manual: Aug/Sept availability</a:t>
            </a:r>
          </a:p>
          <a:p>
            <a:pPr lvl="1"/>
            <a:r>
              <a:rPr lang="en-US" sz="1600" dirty="0" smtClean="0"/>
              <a:t>E-courses: 4Q11 availability</a:t>
            </a:r>
          </a:p>
          <a:p>
            <a:pPr lvl="1"/>
            <a:r>
              <a:rPr lang="en-US" sz="1600" dirty="0" smtClean="0"/>
              <a:t>Updated BPI/T certification: 4Q11</a:t>
            </a:r>
          </a:p>
          <a:p>
            <a:r>
              <a:rPr lang="en-US" sz="1800" dirty="0" smtClean="0"/>
              <a:t>Joint SCTE-</a:t>
            </a:r>
            <a:r>
              <a:rPr lang="en-US" sz="1800" dirty="0" err="1" smtClean="0"/>
              <a:t>Arris</a:t>
            </a:r>
            <a:r>
              <a:rPr lang="en-US" sz="1800" dirty="0" smtClean="0"/>
              <a:t> </a:t>
            </a:r>
            <a:r>
              <a:rPr lang="en-US" sz="1800" dirty="0" err="1" smtClean="0"/>
              <a:t>Pocketguide</a:t>
            </a:r>
            <a:endParaRPr lang="en-US" sz="1800" dirty="0" smtClean="0"/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2821" y="134144"/>
            <a:ext cx="2766774" cy="391404"/>
          </a:xfrm>
        </p:spPr>
        <p:txBody>
          <a:bodyPr/>
          <a:lstStyle/>
          <a:p>
            <a:pPr algn="l" defTabSz="664863" eaLnBrk="1" fontAlgn="auto" hangingPunct="1">
              <a:spcAft>
                <a:spcPts val="0"/>
              </a:spcAft>
              <a:defRPr/>
            </a:pPr>
            <a:r>
              <a:rPr lang="en-US" sz="2800" b="1" cap="small" dirty="0" smtClean="0">
                <a:solidFill>
                  <a:schemeClr val="bg1"/>
                </a:solidFill>
              </a:rPr>
              <a:t>SCTE Primers</a:t>
            </a:r>
            <a:endParaRPr lang="en-US" sz="1200" b="1" cap="small" dirty="0">
              <a:solidFill>
                <a:schemeClr val="bg1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 bwMode="auto">
          <a:xfrm>
            <a:off x="332821" y="1124744"/>
            <a:ext cx="2919174" cy="329494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What are... Carrier Ethernet Attributes?</a:t>
            </a:r>
          </a:p>
          <a:p>
            <a:pPr eaLnBrk="1" hangingPunct="1"/>
            <a:r>
              <a:rPr lang="en-US" sz="1400" dirty="0" smtClean="0"/>
              <a:t>What is...Carrier Ethernet?</a:t>
            </a:r>
          </a:p>
          <a:p>
            <a:pPr eaLnBrk="1" hangingPunct="1"/>
            <a:r>
              <a:rPr lang="en-US" sz="1400" dirty="0" smtClean="0"/>
              <a:t>What is...</a:t>
            </a:r>
            <a:r>
              <a:rPr lang="en-US" sz="1400" dirty="0" err="1" smtClean="0"/>
              <a:t>eWaste</a:t>
            </a:r>
            <a:r>
              <a:rPr lang="en-US" sz="1400" dirty="0" smtClean="0"/>
              <a:t>?</a:t>
            </a:r>
          </a:p>
          <a:p>
            <a:pPr eaLnBrk="1" hangingPunct="1"/>
            <a:r>
              <a:rPr lang="en-US" sz="1400" dirty="0" smtClean="0"/>
              <a:t>What is... Fiber Cleaning?</a:t>
            </a:r>
          </a:p>
          <a:p>
            <a:pPr eaLnBrk="1" hangingPunct="1"/>
            <a:r>
              <a:rPr lang="en-US" sz="1400" dirty="0" smtClean="0"/>
              <a:t>What is…Hex?</a:t>
            </a:r>
          </a:p>
          <a:p>
            <a:pPr eaLnBrk="1" hangingPunct="1"/>
            <a:r>
              <a:rPr lang="en-US" sz="1400" dirty="0" smtClean="0"/>
              <a:t>What is...IPv6?</a:t>
            </a:r>
          </a:p>
          <a:p>
            <a:pPr eaLnBrk="1" hangingPunct="1"/>
            <a:r>
              <a:rPr lang="en-US" sz="1400" dirty="0" smtClean="0"/>
              <a:t>What is…</a:t>
            </a:r>
            <a:r>
              <a:rPr lang="en-US" sz="1400" dirty="0" err="1" smtClean="0"/>
              <a:t>MoCA</a:t>
            </a:r>
            <a:r>
              <a:rPr lang="en-US" sz="1400" dirty="0" smtClean="0"/>
              <a:t>?</a:t>
            </a:r>
          </a:p>
          <a:p>
            <a:pPr eaLnBrk="1" hangingPunct="1"/>
            <a:r>
              <a:rPr lang="en-US" sz="1400" dirty="0" smtClean="0"/>
              <a:t>What is…</a:t>
            </a:r>
            <a:r>
              <a:rPr lang="en-US" sz="1400" dirty="0" err="1" smtClean="0"/>
              <a:t>MoCA</a:t>
            </a:r>
            <a:r>
              <a:rPr lang="en-US" sz="1400" dirty="0" smtClean="0"/>
              <a:t>?</a:t>
            </a:r>
          </a:p>
          <a:p>
            <a:pPr eaLnBrk="1" hangingPunct="1"/>
            <a:r>
              <a:rPr lang="en-US" sz="1400" dirty="0" smtClean="0"/>
              <a:t>What is…</a:t>
            </a:r>
            <a:r>
              <a:rPr lang="en-US" sz="1400" dirty="0" err="1" smtClean="0"/>
              <a:t>MoCA</a:t>
            </a:r>
            <a:r>
              <a:rPr lang="en-US" sz="1400" dirty="0" smtClean="0"/>
              <a:t> Home Networking?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4294967295"/>
          </p:nvPr>
        </p:nvSpPr>
        <p:spPr bwMode="auto">
          <a:xfrm>
            <a:off x="3706019" y="1124744"/>
            <a:ext cx="2517775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What is...OMI?</a:t>
            </a:r>
          </a:p>
          <a:p>
            <a:pPr eaLnBrk="1" hangingPunct="1"/>
            <a:r>
              <a:rPr lang="en-US" sz="1400" dirty="0" smtClean="0"/>
              <a:t>What is…</a:t>
            </a:r>
            <a:r>
              <a:rPr lang="en-US" sz="1400" dirty="0" err="1" smtClean="0"/>
              <a:t>MoCA</a:t>
            </a:r>
            <a:r>
              <a:rPr lang="en-US" sz="1400" dirty="0" smtClean="0"/>
              <a:t> 2.0?</a:t>
            </a:r>
          </a:p>
          <a:p>
            <a:pPr eaLnBrk="1" hangingPunct="1"/>
            <a:r>
              <a:rPr lang="en-US" sz="1400" dirty="0" smtClean="0"/>
              <a:t>What is…Power Theory?</a:t>
            </a:r>
          </a:p>
          <a:p>
            <a:pPr eaLnBrk="1" hangingPunct="1"/>
            <a:r>
              <a:rPr lang="en-US" sz="1400" dirty="0" smtClean="0"/>
              <a:t>What is...Project Management?</a:t>
            </a:r>
          </a:p>
          <a:p>
            <a:pPr eaLnBrk="1" hangingPunct="1"/>
            <a:r>
              <a:rPr lang="en-US" sz="1400" dirty="0" smtClean="0"/>
              <a:t>What is…RF Theory?</a:t>
            </a:r>
          </a:p>
          <a:p>
            <a:pPr eaLnBrk="1" hangingPunct="1"/>
            <a:r>
              <a:rPr lang="en-US" sz="1400" dirty="0" smtClean="0"/>
              <a:t>What is...R and U Value?</a:t>
            </a:r>
          </a:p>
          <a:p>
            <a:pPr eaLnBrk="1" hangingPunct="1"/>
            <a:r>
              <a:rPr lang="en-US" sz="1400" dirty="0" smtClean="0"/>
              <a:t>What is...Skin Effect?</a:t>
            </a:r>
          </a:p>
          <a:p>
            <a:pPr eaLnBrk="1" hangingPunct="1"/>
            <a:r>
              <a:rPr lang="en-US" sz="1400" dirty="0" smtClean="0"/>
              <a:t>What is…Terminated Connector Performance?</a:t>
            </a:r>
          </a:p>
          <a:p>
            <a:pPr eaLnBrk="1" hangingPunct="1"/>
            <a:r>
              <a:rPr lang="en-US" sz="1400" dirty="0" smtClean="0"/>
              <a:t>What is...Theft of Service?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88938" y="887413"/>
            <a:ext cx="5934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59" tIns="33280" rIns="66559" bIns="3328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Primers </a:t>
            </a:r>
            <a:r>
              <a:rPr lang="en-US" sz="1500" b="1" i="1" dirty="0">
                <a:solidFill>
                  <a:srgbClr val="002060"/>
                </a:solidFill>
              </a:rPr>
              <a:t>now available </a:t>
            </a:r>
            <a:r>
              <a:rPr lang="en-US" sz="1500" dirty="0">
                <a:solidFill>
                  <a:srgbClr val="002060"/>
                </a:solidFill>
              </a:rPr>
              <a:t>on WWW.SCTE.ORG:</a:t>
            </a:r>
            <a:br>
              <a:rPr lang="en-US" sz="1500" dirty="0">
                <a:solidFill>
                  <a:srgbClr val="002060"/>
                </a:solidFill>
              </a:rPr>
            </a:br>
            <a:endParaRPr lang="en-US" sz="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" y="-18256"/>
            <a:ext cx="3962400" cy="542925"/>
          </a:xfrm>
        </p:spPr>
        <p:txBody>
          <a:bodyPr/>
          <a:lstStyle/>
          <a:p>
            <a:pPr defTabSz="664863" eaLnBrk="1" fontAlgn="auto" hangingPunct="1">
              <a:spcAft>
                <a:spcPts val="0"/>
              </a:spcAft>
              <a:defRPr/>
            </a:pPr>
            <a:r>
              <a:rPr lang="en-US" sz="2000" b="1" cap="small" dirty="0" smtClean="0">
                <a:solidFill>
                  <a:schemeClr val="bg1"/>
                </a:solidFill>
              </a:rPr>
              <a:t>JOINT SCTE-ARRIS POCKET GUIDE WITH  NEW IP SECTION</a:t>
            </a:r>
            <a:endParaRPr lang="en-US" sz="2000" b="1" cap="small" dirty="0">
              <a:solidFill>
                <a:schemeClr val="bg1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554" t="11566" r="7501" b="2843"/>
          <a:stretch>
            <a:fillRect/>
          </a:stretch>
        </p:blipFill>
        <p:spPr bwMode="auto">
          <a:xfrm>
            <a:off x="433388" y="820738"/>
            <a:ext cx="2209800" cy="3971925"/>
          </a:xfrm>
          <a:noFill/>
          <a:ln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 l="37161" t="12543" r="7098" b="1060"/>
          <a:stretch>
            <a:fillRect/>
          </a:stretch>
        </p:blipFill>
        <p:spPr bwMode="auto">
          <a:xfrm>
            <a:off x="2719388" y="820738"/>
            <a:ext cx="2389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233988" y="2365375"/>
            <a:ext cx="11461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Looks great on mobile phones as well!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04" y="4245939"/>
            <a:ext cx="162942" cy="1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Straight Connector 119"/>
          <p:cNvCxnSpPr/>
          <p:nvPr/>
        </p:nvCxnSpPr>
        <p:spPr>
          <a:xfrm rot="10800000">
            <a:off x="2406007" y="3938518"/>
            <a:ext cx="7684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03994" y="0"/>
            <a:ext cx="5990749" cy="832115"/>
          </a:xfrm>
        </p:spPr>
        <p:txBody>
          <a:bodyPr/>
          <a:lstStyle/>
          <a:p>
            <a:pPr algn="l" eaLnBrk="1" hangingPunct="1"/>
            <a:r>
              <a:rPr lang="en-US" sz="2000" b="1" dirty="0" smtClean="0">
                <a:solidFill>
                  <a:schemeClr val="bg1"/>
                </a:solidFill>
              </a:rPr>
              <a:t>SCTE-VENDOR POCKETGUIDES: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SPANNING THE WORKFORCE NEEDS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2912" y="3546731"/>
            <a:ext cx="1049306" cy="904925"/>
            <a:chOff x="609600" y="4572000"/>
            <a:chExt cx="1828800" cy="1905000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609406" y="4572194"/>
              <a:ext cx="914789" cy="914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1524006" y="4571994"/>
              <a:ext cx="304119" cy="304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752707" y="4800699"/>
              <a:ext cx="1508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8129" y="4725277"/>
              <a:ext cx="22960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867966" y="4915047"/>
              <a:ext cx="3795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2057082" y="5105471"/>
              <a:ext cx="381972" cy="3806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67565" y="5981895"/>
              <a:ext cx="99021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2671" y="6477000"/>
              <a:ext cx="152265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790222" y="5981895"/>
              <a:ext cx="99021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285329" y="5486789"/>
              <a:ext cx="1530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609600" y="5486789"/>
              <a:ext cx="1530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Isosceles Triangle 57"/>
          <p:cNvSpPr/>
          <p:nvPr/>
        </p:nvSpPr>
        <p:spPr>
          <a:xfrm rot="16200000">
            <a:off x="1917167" y="3575632"/>
            <a:ext cx="279683" cy="221880"/>
          </a:xfrm>
          <a:prstGeom prst="triangl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918323" y="4035607"/>
            <a:ext cx="277372" cy="221880"/>
          </a:xfrm>
          <a:prstGeom prst="triangl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386748" y="3602205"/>
            <a:ext cx="499229" cy="221897"/>
            <a:chOff x="3733800" y="4572000"/>
            <a:chExt cx="685800" cy="304800"/>
          </a:xfrm>
        </p:grpSpPr>
        <p:sp>
          <p:nvSpPr>
            <p:cNvPr id="60" name="Rectangle 59"/>
            <p:cNvSpPr/>
            <p:nvPr/>
          </p:nvSpPr>
          <p:spPr>
            <a:xfrm>
              <a:off x="3810000" y="4572000"/>
              <a:ext cx="533400" cy="3048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43400" y="4648200"/>
              <a:ext cx="76200" cy="762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33800" y="4648200"/>
              <a:ext cx="76200" cy="762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886200" y="47244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191000" y="47244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4114800" y="4648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3962400" y="4648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2615175" y="3826414"/>
            <a:ext cx="461093" cy="223053"/>
            <a:chOff x="3323545" y="5502870"/>
            <a:chExt cx="762000" cy="384050"/>
          </a:xfrm>
        </p:grpSpPr>
        <p:sp>
          <p:nvSpPr>
            <p:cNvPr id="68" name="Rectangle 67"/>
            <p:cNvSpPr/>
            <p:nvPr/>
          </p:nvSpPr>
          <p:spPr>
            <a:xfrm>
              <a:off x="3323545" y="5502870"/>
              <a:ext cx="762000" cy="38405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9" name="Isosceles Triangle 68"/>
            <p:cNvSpPr/>
            <p:nvPr/>
          </p:nvSpPr>
          <p:spPr>
            <a:xfrm rot="16200000">
              <a:off x="3324100" y="5528184"/>
              <a:ext cx="304453" cy="305564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705500" y="5528739"/>
              <a:ext cx="303654" cy="30445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1" name="Oval 70"/>
          <p:cNvSpPr/>
          <p:nvPr/>
        </p:nvSpPr>
        <p:spPr>
          <a:xfrm>
            <a:off x="2308934" y="3827570"/>
            <a:ext cx="221880" cy="2218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1287364" y="3686572"/>
            <a:ext cx="99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1861709" y="3686572"/>
            <a:ext cx="3640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1861709" y="4161571"/>
            <a:ext cx="3640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2140785" y="3769206"/>
            <a:ext cx="167578" cy="2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2142519" y="4077204"/>
            <a:ext cx="167578" cy="11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225730" y="3854151"/>
            <a:ext cx="1398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2225730" y="3993992"/>
            <a:ext cx="1398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174497" y="3546731"/>
            <a:ext cx="810091" cy="7824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1" name="Oval 100"/>
          <p:cNvSpPr/>
          <p:nvPr/>
        </p:nvSpPr>
        <p:spPr bwMode="auto">
          <a:xfrm>
            <a:off x="3090137" y="4077200"/>
            <a:ext cx="336287" cy="30626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143" name="TextBox 103"/>
          <p:cNvSpPr txBox="1">
            <a:spLocks noChangeArrowheads="1"/>
          </p:cNvSpPr>
          <p:nvPr/>
        </p:nvSpPr>
        <p:spPr bwMode="auto">
          <a:xfrm>
            <a:off x="3062402" y="4110374"/>
            <a:ext cx="452368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HUB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3411400" y="3408044"/>
            <a:ext cx="336287" cy="30626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141" name="TextBox 115"/>
          <p:cNvSpPr txBox="1">
            <a:spLocks noChangeArrowheads="1"/>
          </p:cNvSpPr>
          <p:nvPr/>
        </p:nvSpPr>
        <p:spPr bwMode="auto">
          <a:xfrm>
            <a:off x="3383665" y="3441219"/>
            <a:ext cx="45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HUB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3691061" y="4079512"/>
            <a:ext cx="336287" cy="306264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139" name="TextBox 118"/>
          <p:cNvSpPr txBox="1">
            <a:spLocks noChangeArrowheads="1"/>
          </p:cNvSpPr>
          <p:nvPr/>
        </p:nvSpPr>
        <p:spPr bwMode="auto">
          <a:xfrm>
            <a:off x="3663326" y="4112686"/>
            <a:ext cx="452368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HUB</a:t>
            </a:r>
          </a:p>
        </p:txBody>
      </p:sp>
      <p:sp>
        <p:nvSpPr>
          <p:cNvPr id="2070" name="TextBox 128"/>
          <p:cNvSpPr txBox="1">
            <a:spLocks noChangeArrowheads="1"/>
          </p:cNvSpPr>
          <p:nvPr/>
        </p:nvSpPr>
        <p:spPr bwMode="auto">
          <a:xfrm>
            <a:off x="4348610" y="3707375"/>
            <a:ext cx="922187" cy="6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59" tIns="33280" rIns="66559" bIns="33280">
            <a:spAutoFit/>
          </a:bodyPr>
          <a:lstStyle/>
          <a:p>
            <a:pPr algn="ctr"/>
            <a:r>
              <a:rPr lang="en-US" sz="900" dirty="0">
                <a:latin typeface="Calibri" pitchFamily="34" charset="0"/>
              </a:rPr>
              <a:t>Regional</a:t>
            </a:r>
          </a:p>
          <a:p>
            <a:pPr algn="ctr"/>
            <a:r>
              <a:rPr lang="en-US" sz="9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900" dirty="0">
                <a:latin typeface="Calibri" pitchFamily="34" charset="0"/>
              </a:rPr>
              <a:t>(Aggregate Network)</a:t>
            </a:r>
          </a:p>
        </p:txBody>
      </p:sp>
      <p:sp>
        <p:nvSpPr>
          <p:cNvPr id="141" name="Oval 140"/>
          <p:cNvSpPr/>
          <p:nvPr/>
        </p:nvSpPr>
        <p:spPr>
          <a:xfrm>
            <a:off x="4376345" y="3629942"/>
            <a:ext cx="811247" cy="783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5187592" y="3629942"/>
            <a:ext cx="810091" cy="783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3" name="TextBox 143"/>
          <p:cNvSpPr txBox="1">
            <a:spLocks noChangeArrowheads="1"/>
          </p:cNvSpPr>
          <p:nvPr/>
        </p:nvSpPr>
        <p:spPr bwMode="auto">
          <a:xfrm>
            <a:off x="5277653" y="3858774"/>
            <a:ext cx="605701" cy="4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pPr algn="ctr"/>
            <a:r>
              <a:rPr lang="en-US" sz="900" b="1" dirty="0">
                <a:latin typeface="Calibri" pitchFamily="34" charset="0"/>
              </a:rPr>
              <a:t>National</a:t>
            </a:r>
          </a:p>
          <a:p>
            <a:pPr algn="ctr"/>
            <a:r>
              <a:rPr lang="en-US" sz="900" b="1" dirty="0">
                <a:latin typeface="Calibri" pitchFamily="34" charset="0"/>
              </a:rPr>
              <a:t>Backbone</a:t>
            </a:r>
          </a:p>
          <a:p>
            <a:pPr algn="ctr"/>
            <a:r>
              <a:rPr lang="en-US" sz="900" b="1" dirty="0">
                <a:latin typeface="Calibri" pitchFamily="34" charset="0"/>
              </a:rPr>
              <a:t>(Core)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11550" y="3769783"/>
            <a:ext cx="531587" cy="4761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Master Media Center</a:t>
            </a:r>
          </a:p>
        </p:txBody>
      </p:sp>
      <p:sp>
        <p:nvSpPr>
          <p:cNvPr id="142" name="Cloud 141"/>
          <p:cNvSpPr/>
          <p:nvPr/>
        </p:nvSpPr>
        <p:spPr>
          <a:xfrm>
            <a:off x="4055081" y="3966256"/>
            <a:ext cx="461093" cy="3351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055081" y="4021730"/>
            <a:ext cx="443759" cy="221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POP</a:t>
            </a:r>
          </a:p>
        </p:txBody>
      </p:sp>
      <p:pic>
        <p:nvPicPr>
          <p:cNvPr id="2077" name="Picture 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551" y="3295941"/>
            <a:ext cx="214946" cy="2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64"/>
          <p:cNvGrpSpPr>
            <a:grpSpLocks/>
          </p:cNvGrpSpPr>
          <p:nvPr/>
        </p:nvGrpSpPr>
        <p:grpSpPr bwMode="auto">
          <a:xfrm>
            <a:off x="3830891" y="3208107"/>
            <a:ext cx="275038" cy="478466"/>
            <a:chOff x="6076894" y="3838929"/>
            <a:chExt cx="678394" cy="1246207"/>
          </a:xfrm>
        </p:grpSpPr>
        <p:sp>
          <p:nvSpPr>
            <p:cNvPr id="2123" name="AutoShape 10" descr="Outlined diamond"/>
            <p:cNvSpPr>
              <a:spLocks noChangeArrowheads="1"/>
            </p:cNvSpPr>
            <p:nvPr/>
          </p:nvSpPr>
          <p:spPr bwMode="auto">
            <a:xfrm rot="45456" flipV="1">
              <a:off x="6345713" y="4042148"/>
              <a:ext cx="115888" cy="1042988"/>
            </a:xfrm>
            <a:custGeom>
              <a:avLst/>
              <a:gdLst>
                <a:gd name="T0" fmla="*/ 33488154 w 21600"/>
                <a:gd name="T1" fmla="*/ 2147483647 h 21600"/>
                <a:gd name="T2" fmla="*/ 20631828 w 21600"/>
                <a:gd name="T3" fmla="*/ 2147483647 h 21600"/>
                <a:gd name="T4" fmla="*/ 7775489 w 21600"/>
                <a:gd name="T5" fmla="*/ 2147483647 h 21600"/>
                <a:gd name="T6" fmla="*/ 2063182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67 w 21600"/>
                <a:gd name="T13" fmla="*/ 5850 h 21600"/>
                <a:gd name="T14" fmla="*/ 15733 w 21600"/>
                <a:gd name="T15" fmla="*/ 157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0" y="21600"/>
                  </a:lnTo>
                  <a:lnTo>
                    <a:pt x="135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openDmnd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 rot="9841698">
              <a:off x="6374288" y="3859586"/>
              <a:ext cx="381000" cy="304800"/>
              <a:chOff x="3024" y="3639"/>
              <a:chExt cx="912" cy="192"/>
            </a:xfrm>
          </p:grpSpPr>
          <p:sp>
            <p:nvSpPr>
              <p:cNvPr id="2132" name="Line 12"/>
              <p:cNvSpPr>
                <a:spLocks noChangeShapeType="1"/>
              </p:cNvSpPr>
              <p:nvPr/>
            </p:nvSpPr>
            <p:spPr bwMode="auto">
              <a:xfrm>
                <a:off x="3024" y="3735"/>
                <a:ext cx="9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Line 13"/>
              <p:cNvSpPr>
                <a:spLocks noChangeShapeType="1"/>
              </p:cNvSpPr>
              <p:nvPr/>
            </p:nvSpPr>
            <p:spPr bwMode="auto">
              <a:xfrm>
                <a:off x="3120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14"/>
              <p:cNvSpPr>
                <a:spLocks noChangeShapeType="1"/>
              </p:cNvSpPr>
              <p:nvPr/>
            </p:nvSpPr>
            <p:spPr bwMode="auto">
              <a:xfrm>
                <a:off x="3216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Line 15"/>
              <p:cNvSpPr>
                <a:spLocks noChangeShapeType="1"/>
              </p:cNvSpPr>
              <p:nvPr/>
            </p:nvSpPr>
            <p:spPr bwMode="auto">
              <a:xfrm>
                <a:off x="3216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Line 16"/>
              <p:cNvSpPr>
                <a:spLocks noChangeShapeType="1"/>
              </p:cNvSpPr>
              <p:nvPr/>
            </p:nvSpPr>
            <p:spPr bwMode="auto">
              <a:xfrm>
                <a:off x="3312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17"/>
              <p:cNvSpPr>
                <a:spLocks noChangeShapeType="1"/>
              </p:cNvSpPr>
              <p:nvPr/>
            </p:nvSpPr>
            <p:spPr bwMode="auto">
              <a:xfrm>
                <a:off x="3408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 rot="1439253">
              <a:off x="6076894" y="3838929"/>
              <a:ext cx="381000" cy="304800"/>
              <a:chOff x="3024" y="3639"/>
              <a:chExt cx="912" cy="192"/>
            </a:xfrm>
          </p:grpSpPr>
          <p:sp>
            <p:nvSpPr>
              <p:cNvPr id="2126" name="Line 12"/>
              <p:cNvSpPr>
                <a:spLocks noChangeShapeType="1"/>
              </p:cNvSpPr>
              <p:nvPr/>
            </p:nvSpPr>
            <p:spPr bwMode="auto">
              <a:xfrm>
                <a:off x="3024" y="3735"/>
                <a:ext cx="9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Line 13"/>
              <p:cNvSpPr>
                <a:spLocks noChangeShapeType="1"/>
              </p:cNvSpPr>
              <p:nvPr/>
            </p:nvSpPr>
            <p:spPr bwMode="auto">
              <a:xfrm>
                <a:off x="3120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Line 14"/>
              <p:cNvSpPr>
                <a:spLocks noChangeShapeType="1"/>
              </p:cNvSpPr>
              <p:nvPr/>
            </p:nvSpPr>
            <p:spPr bwMode="auto">
              <a:xfrm>
                <a:off x="3216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Line 15"/>
              <p:cNvSpPr>
                <a:spLocks noChangeShapeType="1"/>
              </p:cNvSpPr>
              <p:nvPr/>
            </p:nvSpPr>
            <p:spPr bwMode="auto">
              <a:xfrm>
                <a:off x="3216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Line 16"/>
              <p:cNvSpPr>
                <a:spLocks noChangeShapeType="1"/>
              </p:cNvSpPr>
              <p:nvPr/>
            </p:nvSpPr>
            <p:spPr bwMode="auto">
              <a:xfrm>
                <a:off x="3312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Line 17"/>
              <p:cNvSpPr>
                <a:spLocks noChangeShapeType="1"/>
              </p:cNvSpPr>
              <p:nvPr/>
            </p:nvSpPr>
            <p:spPr bwMode="auto">
              <a:xfrm>
                <a:off x="3408" y="3639"/>
                <a:ext cx="4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79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08" y="3762850"/>
            <a:ext cx="151387" cy="2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61"/>
          <p:cNvPicPr>
            <a:picLocks noChangeAspect="1" noChangeArrowheads="1"/>
          </p:cNvPicPr>
          <p:nvPr/>
        </p:nvPicPr>
        <p:blipFill>
          <a:blip r:embed="rId5" cstate="print"/>
          <a:srcRect b="10759"/>
          <a:stretch>
            <a:fillRect/>
          </a:stretch>
        </p:blipFill>
        <p:spPr bwMode="auto">
          <a:xfrm>
            <a:off x="952233" y="3742047"/>
            <a:ext cx="263482" cy="2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476117" y="3948919"/>
            <a:ext cx="478428" cy="28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59" tIns="33280" rIns="66559" bIns="33280">
            <a:spAutoFit/>
          </a:bodyPr>
          <a:lstStyle/>
          <a:p>
            <a:r>
              <a:rPr lang="en-US" sz="700" b="1" dirty="0">
                <a:latin typeface="Calibri" pitchFamily="34" charset="0"/>
              </a:rPr>
              <a:t>Wireless Router</a:t>
            </a:r>
          </a:p>
        </p:txBody>
      </p:sp>
      <p:sp>
        <p:nvSpPr>
          <p:cNvPr id="2082" name="Rectangle 69"/>
          <p:cNvSpPr>
            <a:spLocks noChangeArrowheads="1"/>
          </p:cNvSpPr>
          <p:nvPr/>
        </p:nvSpPr>
        <p:spPr bwMode="auto">
          <a:xfrm>
            <a:off x="1035438" y="4049467"/>
            <a:ext cx="251926" cy="843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6559" tIns="33280" rIns="66559" bIns="33280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83" name="Text Box 70"/>
          <p:cNvSpPr txBox="1">
            <a:spLocks noChangeArrowheads="1"/>
          </p:cNvSpPr>
          <p:nvPr/>
        </p:nvSpPr>
        <p:spPr bwMode="auto">
          <a:xfrm>
            <a:off x="1007703" y="3998615"/>
            <a:ext cx="287750" cy="1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STB</a:t>
            </a:r>
          </a:p>
        </p:txBody>
      </p:sp>
      <p:pic>
        <p:nvPicPr>
          <p:cNvPr id="2084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703" y="4161571"/>
            <a:ext cx="324730" cy="27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Arc 186"/>
          <p:cNvSpPr/>
          <p:nvPr/>
        </p:nvSpPr>
        <p:spPr>
          <a:xfrm rot="6354274">
            <a:off x="658697" y="3804465"/>
            <a:ext cx="221897" cy="256548"/>
          </a:xfrm>
          <a:prstGeom prst="arc">
            <a:avLst>
              <a:gd name="adj1" fmla="val 16200000"/>
              <a:gd name="adj2" fmla="val 50730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8" name="Arc 187"/>
          <p:cNvSpPr/>
          <p:nvPr/>
        </p:nvSpPr>
        <p:spPr>
          <a:xfrm rot="6354274">
            <a:off x="645985" y="3853008"/>
            <a:ext cx="203406" cy="330508"/>
          </a:xfrm>
          <a:prstGeom prst="arc">
            <a:avLst>
              <a:gd name="adj1" fmla="val 16200000"/>
              <a:gd name="adj2" fmla="val 50730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0" name="Straight Connector 189"/>
          <p:cNvCxnSpPr/>
          <p:nvPr/>
        </p:nvCxnSpPr>
        <p:spPr>
          <a:xfrm rot="10800000">
            <a:off x="1063173" y="3909625"/>
            <a:ext cx="2241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endCxn id="2082" idx="3"/>
          </p:cNvCxnSpPr>
          <p:nvPr/>
        </p:nvCxnSpPr>
        <p:spPr>
          <a:xfrm rot="5400000">
            <a:off x="1085114" y="3888822"/>
            <a:ext cx="405656" cy="11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9" name="Picture 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008" y="4217045"/>
            <a:ext cx="270416" cy="2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Text Box 70"/>
          <p:cNvSpPr txBox="1">
            <a:spLocks noChangeArrowheads="1"/>
          </p:cNvSpPr>
          <p:nvPr/>
        </p:nvSpPr>
        <p:spPr bwMode="auto">
          <a:xfrm>
            <a:off x="840138" y="3635721"/>
            <a:ext cx="382511" cy="1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sz="800" dirty="0" err="1">
                <a:latin typeface="Calibri" pitchFamily="34" charset="0"/>
              </a:rPr>
              <a:t>eMTA</a:t>
            </a:r>
            <a:endParaRPr lang="en-US" sz="800" dirty="0">
              <a:latin typeface="Calibri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 rot="5400000">
            <a:off x="796790" y="4035026"/>
            <a:ext cx="307420" cy="114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2" name="Picture 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52" y="3351415"/>
            <a:ext cx="213790" cy="2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3929118" y="3490101"/>
            <a:ext cx="545454" cy="54203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0" name="Isosceles Triangle 139"/>
          <p:cNvSpPr/>
          <p:nvPr/>
        </p:nvSpPr>
        <p:spPr bwMode="auto">
          <a:xfrm>
            <a:off x="3956853" y="3490101"/>
            <a:ext cx="489984" cy="395255"/>
          </a:xfrm>
          <a:prstGeom prst="triangl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94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7855" y="3658835"/>
            <a:ext cx="223036" cy="1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8794" y="4011328"/>
            <a:ext cx="223036" cy="1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6099" y="4049467"/>
            <a:ext cx="224191" cy="1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7515" y="3826414"/>
            <a:ext cx="223036" cy="1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2816" y="3983591"/>
            <a:ext cx="224191" cy="1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" descr="Rout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0212" y="3742047"/>
            <a:ext cx="224191" cy="1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5" descr="Router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3894" y="3938519"/>
            <a:ext cx="358243" cy="1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5" descr="Router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8516" y="3881888"/>
            <a:ext cx="358243" cy="1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Parallelogram 218"/>
          <p:cNvSpPr/>
          <p:nvPr/>
        </p:nvSpPr>
        <p:spPr>
          <a:xfrm>
            <a:off x="1231894" y="2847524"/>
            <a:ext cx="2990752" cy="310346"/>
          </a:xfrm>
          <a:prstGeom prst="parallelogram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               </a:t>
            </a:r>
            <a:r>
              <a:rPr lang="en-US" sz="1000" b="1" dirty="0" err="1">
                <a:solidFill>
                  <a:schemeClr val="tx1"/>
                </a:solidFill>
              </a:rPr>
              <a:t>Arris</a:t>
            </a:r>
            <a:r>
              <a:rPr lang="en-US" sz="1000" b="1" dirty="0">
                <a:solidFill>
                  <a:schemeClr val="tx1"/>
                </a:solidFill>
              </a:rPr>
              <a:t>-SCTE Cable Technician Guide</a:t>
            </a:r>
          </a:p>
        </p:txBody>
      </p:sp>
      <p:pic>
        <p:nvPicPr>
          <p:cNvPr id="2103" name="Picture 2"/>
          <p:cNvPicPr>
            <a:picLocks noChangeAspect="1" noChangeArrowheads="1"/>
          </p:cNvPicPr>
          <p:nvPr/>
        </p:nvPicPr>
        <p:blipFill>
          <a:blip r:embed="rId10" cstate="print"/>
          <a:srcRect l="38554" t="11566" r="7501" b="2843"/>
          <a:stretch>
            <a:fillRect/>
          </a:stretch>
        </p:blipFill>
        <p:spPr bwMode="auto">
          <a:xfrm>
            <a:off x="1342834" y="2707682"/>
            <a:ext cx="310863" cy="5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" name="Parallelogram 220"/>
          <p:cNvSpPr/>
          <p:nvPr/>
        </p:nvSpPr>
        <p:spPr>
          <a:xfrm>
            <a:off x="2741138" y="2065104"/>
            <a:ext cx="3019643" cy="330766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Alpha-SCTE Energy/Facility </a:t>
            </a:r>
            <a:r>
              <a:rPr lang="en-US" sz="1000" b="1" dirty="0" err="1">
                <a:solidFill>
                  <a:schemeClr val="tx1"/>
                </a:solidFill>
              </a:rPr>
              <a:t>PocketGuide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2" name="Parallelogram 221"/>
          <p:cNvSpPr/>
          <p:nvPr/>
        </p:nvSpPr>
        <p:spPr>
          <a:xfrm>
            <a:off x="1706855" y="1673317"/>
            <a:ext cx="4528886" cy="336313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Cisco-SCTE IP </a:t>
            </a:r>
            <a:r>
              <a:rPr lang="en-US" sz="1000" b="1" dirty="0" err="1">
                <a:solidFill>
                  <a:schemeClr val="tx1"/>
                </a:solidFill>
              </a:rPr>
              <a:t>PocketGuide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3" name="Parallelogram 222"/>
          <p:cNvSpPr/>
          <p:nvPr/>
        </p:nvSpPr>
        <p:spPr>
          <a:xfrm>
            <a:off x="1818951" y="2455736"/>
            <a:ext cx="2850922" cy="321134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           Motorola-SCTE Distribution Guide</a:t>
            </a:r>
          </a:p>
        </p:txBody>
      </p:sp>
      <p:sp>
        <p:nvSpPr>
          <p:cNvPr id="224" name="Parallelogram 223"/>
          <p:cNvSpPr/>
          <p:nvPr/>
        </p:nvSpPr>
        <p:spPr>
          <a:xfrm>
            <a:off x="448382" y="1329070"/>
            <a:ext cx="1313944" cy="512982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59" tIns="33280" rIns="66559" bIns="332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TBD-SCTE CE/Installer </a:t>
            </a:r>
            <a:r>
              <a:rPr lang="en-US" sz="1000" b="1" dirty="0" err="1">
                <a:solidFill>
                  <a:schemeClr val="tx1"/>
                </a:solidFill>
              </a:rPr>
              <a:t>PocketGuide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226" name="Straight Arrow Connector 225"/>
          <p:cNvCxnSpPr/>
          <p:nvPr/>
        </p:nvCxnSpPr>
        <p:spPr>
          <a:xfrm rot="5400000" flipH="1" flipV="1">
            <a:off x="-1563702" y="2848679"/>
            <a:ext cx="363356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" name="TextBox 226"/>
          <p:cNvSpPr txBox="1">
            <a:spLocks noChangeArrowheads="1"/>
          </p:cNvSpPr>
          <p:nvPr/>
        </p:nvSpPr>
        <p:spPr bwMode="auto">
          <a:xfrm>
            <a:off x="700307" y="2819786"/>
            <a:ext cx="494607" cy="2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2H10</a:t>
            </a:r>
          </a:p>
        </p:txBody>
      </p:sp>
      <p:sp>
        <p:nvSpPr>
          <p:cNvPr id="2110" name="TextBox 227"/>
          <p:cNvSpPr txBox="1">
            <a:spLocks noChangeArrowheads="1"/>
          </p:cNvSpPr>
          <p:nvPr/>
        </p:nvSpPr>
        <p:spPr bwMode="auto">
          <a:xfrm>
            <a:off x="1315099" y="2427998"/>
            <a:ext cx="495763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2H11</a:t>
            </a:r>
          </a:p>
        </p:txBody>
      </p:sp>
      <p:sp>
        <p:nvSpPr>
          <p:cNvPr id="2111" name="TextBox 228"/>
          <p:cNvSpPr txBox="1">
            <a:spLocks noChangeArrowheads="1"/>
          </p:cNvSpPr>
          <p:nvPr/>
        </p:nvSpPr>
        <p:spPr bwMode="auto">
          <a:xfrm>
            <a:off x="1287364" y="1813158"/>
            <a:ext cx="495763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1H12</a:t>
            </a:r>
          </a:p>
        </p:txBody>
      </p:sp>
      <p:sp>
        <p:nvSpPr>
          <p:cNvPr id="2112" name="TextBox 238"/>
          <p:cNvSpPr txBox="1">
            <a:spLocks noChangeArrowheads="1"/>
          </p:cNvSpPr>
          <p:nvPr/>
        </p:nvSpPr>
        <p:spPr bwMode="auto">
          <a:xfrm>
            <a:off x="280817" y="1100470"/>
            <a:ext cx="494607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1H12</a:t>
            </a:r>
          </a:p>
        </p:txBody>
      </p:sp>
      <p:sp>
        <p:nvSpPr>
          <p:cNvPr id="2113" name="TextBox 240"/>
          <p:cNvSpPr txBox="1">
            <a:spLocks noChangeArrowheads="1"/>
          </p:cNvSpPr>
          <p:nvPr/>
        </p:nvSpPr>
        <p:spPr bwMode="auto">
          <a:xfrm rot="-5400000">
            <a:off x="-74578" y="2615813"/>
            <a:ext cx="1035520" cy="2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Release Date</a:t>
            </a:r>
          </a:p>
        </p:txBody>
      </p:sp>
      <p:cxnSp>
        <p:nvCxnSpPr>
          <p:cNvPr id="242" name="Straight Arrow Connector 241"/>
          <p:cNvCxnSpPr/>
          <p:nvPr/>
        </p:nvCxnSpPr>
        <p:spPr>
          <a:xfrm flipV="1">
            <a:off x="253082" y="4636570"/>
            <a:ext cx="6234585" cy="115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5" name="TextBox 243"/>
          <p:cNvSpPr txBox="1">
            <a:spLocks noChangeArrowheads="1"/>
          </p:cNvSpPr>
          <p:nvPr/>
        </p:nvSpPr>
        <p:spPr bwMode="auto">
          <a:xfrm>
            <a:off x="2741138" y="4629944"/>
            <a:ext cx="1205315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Network Depth</a:t>
            </a:r>
          </a:p>
        </p:txBody>
      </p:sp>
      <p:sp>
        <p:nvSpPr>
          <p:cNvPr id="113" name="Parallelogram 112"/>
          <p:cNvSpPr/>
          <p:nvPr/>
        </p:nvSpPr>
        <p:spPr>
          <a:xfrm>
            <a:off x="2713403" y="1170581"/>
            <a:ext cx="2263866" cy="387089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CommScope</a:t>
            </a:r>
            <a:r>
              <a:rPr lang="en-US" sz="1000" b="1" dirty="0">
                <a:solidFill>
                  <a:schemeClr val="tx1"/>
                </a:solidFill>
              </a:rPr>
              <a:t>-SCTE Wireless Guide</a:t>
            </a:r>
          </a:p>
        </p:txBody>
      </p:sp>
      <p:sp>
        <p:nvSpPr>
          <p:cNvPr id="2117" name="TextBox 228"/>
          <p:cNvSpPr txBox="1">
            <a:spLocks noChangeArrowheads="1"/>
          </p:cNvSpPr>
          <p:nvPr/>
        </p:nvSpPr>
        <p:spPr bwMode="auto">
          <a:xfrm>
            <a:off x="2266177" y="1170581"/>
            <a:ext cx="568566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2H/12</a:t>
            </a:r>
          </a:p>
        </p:txBody>
      </p:sp>
      <p:sp>
        <p:nvSpPr>
          <p:cNvPr id="2118" name="TextBox 228"/>
          <p:cNvSpPr txBox="1">
            <a:spLocks noChangeArrowheads="1"/>
          </p:cNvSpPr>
          <p:nvPr/>
        </p:nvSpPr>
        <p:spPr bwMode="auto">
          <a:xfrm>
            <a:off x="2126346" y="2066260"/>
            <a:ext cx="495763" cy="2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2H11</a:t>
            </a:r>
          </a:p>
        </p:txBody>
      </p:sp>
      <p:sp>
        <p:nvSpPr>
          <p:cNvPr id="117" name="Parallelogram 116"/>
          <p:cNvSpPr/>
          <p:nvPr/>
        </p:nvSpPr>
        <p:spPr>
          <a:xfrm>
            <a:off x="1259629" y="807686"/>
            <a:ext cx="3969565" cy="278528"/>
          </a:xfrm>
          <a:prstGeom prst="parallelogram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???-SCTE Business Services Guide</a:t>
            </a:r>
          </a:p>
        </p:txBody>
      </p:sp>
      <p:sp>
        <p:nvSpPr>
          <p:cNvPr id="2120" name="TextBox 228"/>
          <p:cNvSpPr txBox="1">
            <a:spLocks noChangeArrowheads="1"/>
          </p:cNvSpPr>
          <p:nvPr/>
        </p:nvSpPr>
        <p:spPr bwMode="auto">
          <a:xfrm>
            <a:off x="700308" y="835423"/>
            <a:ext cx="568566" cy="2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559" tIns="33280" rIns="66559" bIns="3328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1H/13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04775" y="58738"/>
            <a:ext cx="4672013" cy="6191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smtClean="0">
                <a:solidFill>
                  <a:schemeClr val="bg1"/>
                </a:solidFill>
                <a:latin typeface="Arial Black" pitchFamily="34" charset="0"/>
              </a:rPr>
              <a:t>NEW SCTE E-COURSE:</a:t>
            </a:r>
            <a:br>
              <a:rPr lang="en-US" sz="18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1600" smtClean="0">
                <a:solidFill>
                  <a:schemeClr val="bg1"/>
                </a:solidFill>
                <a:latin typeface="Arial Black" pitchFamily="34" charset="0"/>
              </a:rPr>
              <a:t>UNDERSTANDING CABLE TECHNOLOGY</a:t>
            </a:r>
          </a:p>
        </p:txBody>
      </p:sp>
      <p:pic>
        <p:nvPicPr>
          <p:cNvPr id="23555" name="Picture 5" descr="http://t3.gstatic.com/images?q=tbn:ANd9GcRZixAIOz8c0gehIGxhXVO-mlxJVPrjPnPC6hQJmOVUpq6wbL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665413"/>
            <a:ext cx="27765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 l="21718" t="21277" r="4279" b="8511"/>
          <a:stretch>
            <a:fillRect/>
          </a:stretch>
        </p:blipFill>
        <p:spPr bwMode="auto">
          <a:xfrm>
            <a:off x="509588" y="2817813"/>
            <a:ext cx="1981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/>
          <a:srcRect l="24626" t="13425" r="25301" b="19456"/>
          <a:stretch>
            <a:fillRect/>
          </a:stretch>
        </p:blipFill>
        <p:spPr bwMode="auto">
          <a:xfrm>
            <a:off x="2719388" y="989013"/>
            <a:ext cx="38100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95588" y="989013"/>
            <a:ext cx="3733800" cy="3505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Content Placeholder 8"/>
          <p:cNvSpPr>
            <a:spLocks noGrp="1"/>
          </p:cNvSpPr>
          <p:nvPr>
            <p:ph sz="half" idx="1"/>
          </p:nvPr>
        </p:nvSpPr>
        <p:spPr bwMode="auto">
          <a:xfrm>
            <a:off x="-23813" y="973138"/>
            <a:ext cx="2895601" cy="13716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smtClean="0"/>
              <a:t>Cable basics for new hires, technicians, non-technical professionals, government affairs managers, and CSRs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7944"/>
            <a:ext cx="5004593" cy="53340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OK, SO WHAT</a:t>
            </a:r>
            <a:r>
              <a:rPr lang="en-US" sz="1800" b="1" baseline="0" dirty="0" smtClean="0">
                <a:solidFill>
                  <a:schemeClr val="bg1"/>
                </a:solidFill>
              </a:rPr>
              <a:t> ABOUT SUPERVISORS, ENGINEERS AND CHAPTER LEADERS?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94" y="819944"/>
            <a:ext cx="6172199" cy="3962400"/>
          </a:xfrm>
        </p:spPr>
        <p:txBody>
          <a:bodyPr/>
          <a:lstStyle/>
          <a:p>
            <a:r>
              <a:rPr lang="en-US" sz="1600" dirty="0" smtClean="0"/>
              <a:t>Supervisor 101 symposium developed, first launch at New England Chapter this fall</a:t>
            </a:r>
          </a:p>
          <a:p>
            <a:pPr lvl="1"/>
            <a:r>
              <a:rPr lang="en-US" sz="1100" dirty="0" smtClean="0"/>
              <a:t>Will become national program at Chapter Leadership Conference</a:t>
            </a:r>
          </a:p>
          <a:p>
            <a:r>
              <a:rPr lang="en-US" sz="1600" dirty="0" smtClean="0"/>
              <a:t>Capacity management/planning symposium at EXPO this year</a:t>
            </a:r>
          </a:p>
          <a:p>
            <a:r>
              <a:rPr lang="en-US" sz="1600" dirty="0" err="1" smtClean="0"/>
              <a:t>LiveLearning</a:t>
            </a:r>
            <a:r>
              <a:rPr lang="en-US" sz="1600" dirty="0" smtClean="0"/>
              <a:t> Webinars: renewed emphasis on operations and new technology</a:t>
            </a:r>
          </a:p>
          <a:p>
            <a:r>
              <a:rPr lang="en-US" sz="1600" dirty="0" smtClean="0"/>
              <a:t>New technical journal, 1Q12 launch</a:t>
            </a:r>
          </a:p>
          <a:p>
            <a:r>
              <a:rPr lang="en-US" sz="1600" dirty="0" smtClean="0"/>
              <a:t>New DOCSIS training, jointly developed with </a:t>
            </a:r>
            <a:r>
              <a:rPr lang="en-US" sz="1600" dirty="0" err="1" smtClean="0"/>
              <a:t>CableLabs</a:t>
            </a:r>
            <a:r>
              <a:rPr lang="en-US" sz="1600" dirty="0" smtClean="0"/>
              <a:t>, 3Q11 and potential DOCSIS certification</a:t>
            </a:r>
          </a:p>
          <a:p>
            <a:r>
              <a:rPr lang="en-US" sz="1600" dirty="0" smtClean="0"/>
              <a:t>New Digital Video training (currently onsite, soon to be e-course)</a:t>
            </a:r>
          </a:p>
          <a:p>
            <a:r>
              <a:rPr lang="en-US" sz="1600" dirty="0" smtClean="0"/>
              <a:t>IPTV working group almost complete with </a:t>
            </a:r>
            <a:r>
              <a:rPr lang="en-US" sz="1600" dirty="0" err="1" smtClean="0"/>
              <a:t>compencies</a:t>
            </a:r>
            <a:r>
              <a:rPr lang="en-US" sz="1600" dirty="0" smtClean="0"/>
              <a:t>, training content already in development</a:t>
            </a:r>
          </a:p>
          <a:p>
            <a:r>
              <a:rPr lang="en-US" sz="1600" dirty="0" smtClean="0"/>
              <a:t>University partnerships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C 2010 Title Master">
  <a:themeElements>
    <a:clrScheme name="CLC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C 2010 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dy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Primer Template 3.8.2010</Template>
  <TotalTime>2608</TotalTime>
  <Words>2021</Words>
  <Application>Microsoft Office PowerPoint</Application>
  <PresentationFormat>Custom</PresentationFormat>
  <Paragraphs>550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Custom Design</vt:lpstr>
      <vt:lpstr>1_CLC 2010 Title Master</vt:lpstr>
      <vt:lpstr>CLC 2010 Section Master</vt:lpstr>
      <vt:lpstr>1_Custom Design</vt:lpstr>
      <vt:lpstr>Body1</vt:lpstr>
      <vt:lpstr>WHAT’S NEW IN THE SCTE   Piedmont Chapter Meeting 21 September 2011  Daniel Howard SVP Engineering and CTO, SCTE</vt:lpstr>
      <vt:lpstr>NEW CTO</vt:lpstr>
      <vt:lpstr>CTO MISSION AT SCTE</vt:lpstr>
      <vt:lpstr>OK, so what has SCTE done for us Techs lately?</vt:lpstr>
      <vt:lpstr>SCTE Primers</vt:lpstr>
      <vt:lpstr>JOINT SCTE-ARRIS POCKET GUIDE WITH  NEW IP SECTION</vt:lpstr>
      <vt:lpstr>SCTE-VENDOR POCKETGUIDES: SPANNING THE WORKFORCE NEEDS</vt:lpstr>
      <vt:lpstr>NEW SCTE E-COURSE: UNDERSTANDING CABLE TECHNOLOGY</vt:lpstr>
      <vt:lpstr>OK, SO WHAT ABOUT SUPERVISORS, ENGINEERS AND CHAPTER LEADERS?</vt:lpstr>
      <vt:lpstr>Live LearningTM Webinars</vt:lpstr>
      <vt:lpstr>Current and Potential PD Courses</vt:lpstr>
      <vt:lpstr>Slide 12</vt:lpstr>
      <vt:lpstr>SCTE Primers:</vt:lpstr>
      <vt:lpstr>Live LearningTM Webinars</vt:lpstr>
      <vt:lpstr>Current and Potential PD Courses</vt:lpstr>
      <vt:lpstr>Slide 16</vt:lpstr>
      <vt:lpstr> </vt:lpstr>
      <vt:lpstr>AND THE MANAGERS, WHAT ABOUT US?</vt:lpstr>
      <vt:lpstr>SCTE Resources Optimize Education  by Time and Complexity </vt:lpstr>
      <vt:lpstr>Slide 20</vt:lpstr>
      <vt:lpstr>Slide 21</vt:lpstr>
      <vt:lpstr>Slide 22</vt:lpstr>
    </vt:vector>
  </TitlesOfParts>
  <Company>SCTE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Derrick Nguyen</dc:creator>
  <cp:lastModifiedBy>Rebecca Quartapella</cp:lastModifiedBy>
  <cp:revision>192</cp:revision>
  <dcterms:created xsi:type="dcterms:W3CDTF">2010-02-19T15:08:12Z</dcterms:created>
  <dcterms:modified xsi:type="dcterms:W3CDTF">2011-09-21T12:44:25Z</dcterms:modified>
</cp:coreProperties>
</file>