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 embedTrueTypeFonts="1">
  <p:sldMasterIdLst>
    <p:sldMasterId id="2147483664" r:id="rId4"/>
  </p:sldMasterIdLst>
  <p:notesMasterIdLst>
    <p:notesMasterId r:id="rId40"/>
  </p:notesMasterIdLst>
  <p:handoutMasterIdLst>
    <p:handoutMasterId r:id="rId41"/>
  </p:handoutMasterIdLst>
  <p:sldIdLst>
    <p:sldId id="374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7" r:id="rId15"/>
    <p:sldId id="368" r:id="rId16"/>
    <p:sldId id="369" r:id="rId17"/>
    <p:sldId id="370" r:id="rId18"/>
    <p:sldId id="371" r:id="rId19"/>
    <p:sldId id="372" r:id="rId20"/>
    <p:sldId id="418" r:id="rId21"/>
    <p:sldId id="425" r:id="rId22"/>
    <p:sldId id="417" r:id="rId23"/>
    <p:sldId id="422" r:id="rId24"/>
    <p:sldId id="423" r:id="rId25"/>
    <p:sldId id="424" r:id="rId26"/>
    <p:sldId id="419" r:id="rId27"/>
    <p:sldId id="420" r:id="rId28"/>
    <p:sldId id="421" r:id="rId29"/>
    <p:sldId id="373" r:id="rId30"/>
    <p:sldId id="410" r:id="rId31"/>
    <p:sldId id="406" r:id="rId32"/>
    <p:sldId id="407" r:id="rId33"/>
    <p:sldId id="416" r:id="rId34"/>
    <p:sldId id="411" r:id="rId35"/>
    <p:sldId id="413" r:id="rId36"/>
    <p:sldId id="415" r:id="rId37"/>
    <p:sldId id="412" r:id="rId38"/>
    <p:sldId id="335" r:id="rId39"/>
  </p:sldIdLst>
  <p:sldSz cx="9144000" cy="6858000" type="screen4x3"/>
  <p:notesSz cx="7315200" cy="9601200"/>
  <p:embeddedFontLst>
    <p:embeddedFont>
      <p:font typeface="GE Inspira Pitch" charset="0"/>
      <p:regular r:id="rId42"/>
      <p:bold r:id="rId43"/>
      <p:italic r:id="rId44"/>
    </p:embeddedFont>
    <p:embeddedFont>
      <p:font typeface="ＭＳ Ｐゴシック" charset="-128"/>
      <p:regular r:id="rId45"/>
    </p:embeddedFont>
    <p:embeddedFont>
      <p:font typeface="Century Gothic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67676"/>
    <a:srgbClr val="5E9732"/>
    <a:srgbClr val="000000"/>
    <a:srgbClr val="7A7A7A"/>
    <a:srgbClr val="6B6B6B"/>
    <a:srgbClr val="00AA50"/>
    <a:srgbClr val="4C4C4C"/>
    <a:srgbClr val="656565"/>
    <a:srgbClr val="CD0078"/>
    <a:srgbClr val="3C73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5210" autoAdjust="0"/>
  </p:normalViewPr>
  <p:slideViewPr>
    <p:cSldViewPr snapToGrid="0" snapToObjects="1">
      <p:cViewPr varScale="1">
        <p:scale>
          <a:sx n="56" d="100"/>
          <a:sy n="56" d="100"/>
        </p:scale>
        <p:origin x="-902" y="-82"/>
      </p:cViewPr>
      <p:guideLst>
        <p:guide orient="horz" pos="1111"/>
        <p:guide orient="horz" pos="3705"/>
        <p:guide orient="horz" pos="1036"/>
        <p:guide orient="horz" pos="222"/>
        <p:guide orient="horz" pos="2806"/>
        <p:guide orient="horz" pos="2005"/>
        <p:guide orient="horz" pos="5442"/>
        <p:guide orient="horz" pos="1924"/>
        <p:guide orient="horz" pos="161"/>
        <p:guide orient="horz" pos="2888"/>
        <p:guide orient="horz" pos="3775"/>
        <p:guide pos="219"/>
        <p:guide pos="5551"/>
        <p:guide pos="2857"/>
        <p:guide pos="1503"/>
        <p:guide pos="4200"/>
        <p:guide pos="154"/>
        <p:guide pos="1577"/>
        <p:guide pos="2918"/>
        <p:guide pos="4270"/>
        <p:guide pos="5621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7212447"/>
            <a:ext cx="2446643" cy="17315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2230" t="34775" r="9122" b="10090"/>
          <a:stretch>
            <a:fillRect/>
          </a:stretch>
        </p:blipFill>
        <p:spPr bwMode="auto">
          <a:xfrm>
            <a:off x="931984" y="4683927"/>
            <a:ext cx="6101862" cy="432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New section header goes here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Lineage</a:t>
            </a:r>
            <a:r>
              <a:rPr lang="en-US" sz="900" baseline="0" dirty="0" smtClean="0"/>
              <a:t> Renewable Energy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9/21/2011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ck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72928" y="0"/>
            <a:ext cx="57710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Resources in DC Power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June 2011</a:t>
            </a:r>
            <a:endParaRPr lang="en-US" sz="1600" dirty="0"/>
          </a:p>
        </p:txBody>
      </p:sp>
      <p:pic>
        <p:nvPicPr>
          <p:cNvPr id="5" name="Picture 4" descr="LP_logo_wht_l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340" y="1008053"/>
            <a:ext cx="2214563" cy="669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66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90894" y="6040176"/>
            <a:ext cx="1766506" cy="64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89388"/>
            <a:ext cx="8459788" cy="998537"/>
          </a:xfrm>
        </p:spPr>
        <p:txBody>
          <a:bodyPr/>
          <a:lstStyle/>
          <a:p>
            <a:r>
              <a:rPr lang="en-US" sz="2800" dirty="0" smtClean="0"/>
              <a:t>Combining Solar Arrays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330925"/>
            <a:ext cx="2133600" cy="27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+mn-lt"/>
                <a:ea typeface="ＭＳ Ｐゴシック"/>
                <a:cs typeface="Century Gothic" pitchFamily="34" charset="0"/>
              </a:rPr>
              <a:t>Larger Solar array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 smtClean="0">
              <a:latin typeface="+mn-lt"/>
              <a:ea typeface="ＭＳ Ｐゴシック"/>
              <a:cs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9-10 x 270W panels per rectifier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 flipH="1" flipV="1">
            <a:off x="5219700" y="3740625"/>
            <a:ext cx="5257798" cy="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7772400" y="11879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72400" y="2185511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111725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4038600" y="1264125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948153" y="1259423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2109311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5948153" y="2257009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038600" y="2261711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6781800" y="654525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+mn-lt"/>
                <a:ea typeface="ＭＳ Ｐゴシック"/>
                <a:cs typeface="Century Gothic" pitchFamily="34" charset="0"/>
              </a:rPr>
              <a:t>-48V or +24V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DC Bus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17" name="Picture 16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0" y="883125"/>
            <a:ext cx="508000" cy="762000"/>
          </a:xfrm>
          <a:prstGeom prst="rect">
            <a:avLst/>
          </a:prstGeom>
        </p:spPr>
      </p:pic>
      <p:pic>
        <p:nvPicPr>
          <p:cNvPr id="18" name="Picture 17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44800" y="883125"/>
            <a:ext cx="508000" cy="762000"/>
          </a:xfrm>
          <a:prstGeom prst="rect">
            <a:avLst/>
          </a:prstGeom>
        </p:spPr>
      </p:pic>
      <p:pic>
        <p:nvPicPr>
          <p:cNvPr id="19" name="Picture 18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78200" y="883125"/>
            <a:ext cx="508000" cy="762000"/>
          </a:xfrm>
          <a:prstGeom prst="rect">
            <a:avLst/>
          </a:prstGeom>
        </p:spPr>
      </p:pic>
      <p:pic>
        <p:nvPicPr>
          <p:cNvPr id="20" name="Picture 19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0" y="1873725"/>
            <a:ext cx="508000" cy="762000"/>
          </a:xfrm>
          <a:prstGeom prst="rect">
            <a:avLst/>
          </a:prstGeom>
        </p:spPr>
      </p:pic>
      <p:pic>
        <p:nvPicPr>
          <p:cNvPr id="21" name="Picture 20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44800" y="1873725"/>
            <a:ext cx="508000" cy="762000"/>
          </a:xfrm>
          <a:prstGeom prst="rect">
            <a:avLst/>
          </a:prstGeom>
        </p:spPr>
      </p:pic>
      <p:pic>
        <p:nvPicPr>
          <p:cNvPr id="22" name="Picture 21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78200" y="1873725"/>
            <a:ext cx="508000" cy="7620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 bwMode="auto">
          <a:xfrm>
            <a:off x="7774197" y="30167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4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2940525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25" name="Straight Connector 24"/>
          <p:cNvCxnSpPr/>
          <p:nvPr/>
        </p:nvCxnSpPr>
        <p:spPr bwMode="auto">
          <a:xfrm>
            <a:off x="5949950" y="3088223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040397" y="3092925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27" name="Picture 26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7797" y="2711925"/>
            <a:ext cx="508000" cy="762000"/>
          </a:xfrm>
          <a:prstGeom prst="rect">
            <a:avLst/>
          </a:prstGeom>
        </p:spPr>
      </p:pic>
      <p:pic>
        <p:nvPicPr>
          <p:cNvPr id="28" name="Picture 27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46597" y="2711925"/>
            <a:ext cx="508000" cy="762000"/>
          </a:xfrm>
          <a:prstGeom prst="rect">
            <a:avLst/>
          </a:prstGeom>
        </p:spPr>
      </p:pic>
      <p:pic>
        <p:nvPicPr>
          <p:cNvPr id="29" name="Picture 28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79997" y="2711925"/>
            <a:ext cx="508000" cy="7620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2057400" y="5836125"/>
            <a:ext cx="28915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057400" y="5455125"/>
            <a:ext cx="28915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7757891" y="53789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3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309711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4" name="Straight Connector 33"/>
          <p:cNvCxnSpPr/>
          <p:nvPr/>
        </p:nvCxnSpPr>
        <p:spPr bwMode="auto">
          <a:xfrm>
            <a:off x="5948153" y="5457409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690711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6" name="Straight Connector 35"/>
          <p:cNvCxnSpPr/>
          <p:nvPr/>
        </p:nvCxnSpPr>
        <p:spPr bwMode="auto">
          <a:xfrm>
            <a:off x="5948153" y="5838409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7759700" y="57599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2438400" y="5302725"/>
            <a:ext cx="2133600" cy="762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+mn-lt"/>
                <a:ea typeface="ＭＳ Ｐゴシック"/>
                <a:cs typeface="Century Gothic" pitchFamily="34" charset="0"/>
              </a:rPr>
              <a:t>Utility Source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AC - 60 Hz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39" name="Picture 38" descr="Powerlines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" y="5150325"/>
            <a:ext cx="850011" cy="1188827"/>
          </a:xfrm>
          <a:prstGeom prst="rect">
            <a:avLst/>
          </a:prstGeom>
        </p:spPr>
      </p:pic>
      <p:pic>
        <p:nvPicPr>
          <p:cNvPr id="40" name="Picture 39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0" y="3550125"/>
            <a:ext cx="508000" cy="762000"/>
          </a:xfrm>
          <a:prstGeom prst="rect">
            <a:avLst/>
          </a:prstGeom>
        </p:spPr>
      </p:pic>
      <p:pic>
        <p:nvPicPr>
          <p:cNvPr id="41" name="Picture 40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44800" y="3550125"/>
            <a:ext cx="508000" cy="762000"/>
          </a:xfrm>
          <a:prstGeom prst="rect">
            <a:avLst/>
          </a:prstGeom>
        </p:spPr>
      </p:pic>
      <p:pic>
        <p:nvPicPr>
          <p:cNvPr id="42" name="Picture 41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78200" y="3550125"/>
            <a:ext cx="508000" cy="762000"/>
          </a:xfrm>
          <a:prstGeom prst="rect">
            <a:avLst/>
          </a:prstGeom>
        </p:spPr>
      </p:pic>
      <p:pic>
        <p:nvPicPr>
          <p:cNvPr id="43" name="Picture 42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0" y="4388325"/>
            <a:ext cx="508000" cy="762000"/>
          </a:xfrm>
          <a:prstGeom prst="rect">
            <a:avLst/>
          </a:prstGeom>
        </p:spPr>
      </p:pic>
      <p:pic>
        <p:nvPicPr>
          <p:cNvPr id="44" name="Picture 43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44800" y="4388325"/>
            <a:ext cx="508000" cy="762000"/>
          </a:xfrm>
          <a:prstGeom prst="rect">
            <a:avLst/>
          </a:prstGeom>
        </p:spPr>
      </p:pic>
      <p:pic>
        <p:nvPicPr>
          <p:cNvPr id="45" name="Picture 44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78200" y="4388325"/>
            <a:ext cx="508000" cy="76200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 bwMode="auto">
          <a:xfrm>
            <a:off x="7774197" y="38549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7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3778725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8" name="Straight Connector 47"/>
          <p:cNvCxnSpPr/>
          <p:nvPr/>
        </p:nvCxnSpPr>
        <p:spPr bwMode="auto">
          <a:xfrm>
            <a:off x="5949950" y="3926423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040397" y="3931125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7774197" y="46931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4616925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52" name="Straight Connector 51"/>
          <p:cNvCxnSpPr/>
          <p:nvPr/>
        </p:nvCxnSpPr>
        <p:spPr bwMode="auto">
          <a:xfrm>
            <a:off x="5949950" y="4764623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040397" y="4769325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4" name="Title 1"/>
          <p:cNvSpPr txBox="1">
            <a:spLocks/>
          </p:cNvSpPr>
          <p:nvPr/>
        </p:nvSpPr>
        <p:spPr bwMode="auto">
          <a:xfrm>
            <a:off x="152400" y="654525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+mn-lt"/>
                <a:ea typeface="ＭＳ Ｐゴシック"/>
                <a:cs typeface="Century Gothic" pitchFamily="34" charset="0"/>
              </a:rPr>
              <a:t>Small  Solar array, using single dedicated rectifier.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001000" y="3702525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Batteries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848600" y="3473925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6200000" flipH="1">
            <a:off x="8341057" y="3591071"/>
            <a:ext cx="237699" cy="34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7772400" y="33977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1797525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Distribution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Loads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7848600" y="1568925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0"/>
          <p:cNvSpPr/>
          <p:nvPr/>
        </p:nvSpPr>
        <p:spPr bwMode="auto">
          <a:xfrm>
            <a:off x="7772400" y="149272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16200000" flipH="1">
            <a:off x="8341056" y="1686069"/>
            <a:ext cx="237699" cy="34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ounded Rectangle 62"/>
          <p:cNvSpPr/>
          <p:nvPr/>
        </p:nvSpPr>
        <p:spPr bwMode="auto">
          <a:xfrm>
            <a:off x="112143" y="1789588"/>
            <a:ext cx="6254151" cy="3411058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5588"/>
            <a:ext cx="8459788" cy="998537"/>
          </a:xfrm>
        </p:spPr>
        <p:txBody>
          <a:bodyPr/>
          <a:lstStyle/>
          <a:p>
            <a:r>
              <a:rPr lang="en-US" sz="2800" dirty="0" smtClean="0"/>
              <a:t>Performance Optimization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42988"/>
            <a:ext cx="8459788" cy="492124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Solar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Maximum Power Point Tracking – optimizes power transfer from panels by load </a:t>
            </a:r>
            <a:br>
              <a:rPr lang="en-US" dirty="0" smtClean="0"/>
            </a:br>
            <a:r>
              <a:rPr lang="en-US" dirty="0" smtClean="0"/>
              <a:t>    V/I optimization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Wide input voltage range (90 – 420VDC) for flexibility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Wind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Start up loading on turbine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Excessive load will stall the turbine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Over speed protection by load application in high wind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General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ECO Sources apply an elevated voltage, current limited source to the battery bus to </a:t>
            </a:r>
            <a:br>
              <a:rPr lang="en-US" dirty="0" smtClean="0"/>
            </a:br>
            <a:r>
              <a:rPr lang="en-US" dirty="0" smtClean="0"/>
              <a:t>    take priority over non-renewable sources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Simple when ECO source is fractional load requirement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Maximizes use of the renewable sources, minimizes utility use.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High efficiency power conversion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Active Rectifier Management (ARM</a:t>
            </a:r>
            <a:r>
              <a:rPr lang="en-US" b="1" baseline="30000" dirty="0" smtClean="0"/>
              <a:t>TM</a:t>
            </a:r>
            <a:r>
              <a:rPr lang="en-US" dirty="0" smtClean="0"/>
              <a:t>) for conversion efficiency optimization even at</a:t>
            </a:r>
            <a:br>
              <a:rPr lang="en-US" dirty="0" smtClean="0"/>
            </a:br>
            <a:r>
              <a:rPr lang="en-US" dirty="0" smtClean="0"/>
              <a:t>    low utilization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94" y="255588"/>
            <a:ext cx="8459788" cy="998537"/>
          </a:xfrm>
        </p:spPr>
        <p:txBody>
          <a:bodyPr/>
          <a:lstStyle/>
          <a:p>
            <a:r>
              <a:rPr lang="en-US" sz="2800" dirty="0" smtClean="0"/>
              <a:t>Eco Priority Source Lab</a:t>
            </a:r>
            <a:endParaRPr lang="en-US" sz="2800" dirty="0"/>
          </a:p>
        </p:txBody>
      </p:sp>
      <p:pic>
        <p:nvPicPr>
          <p:cNvPr id="5" name="Picture 3" descr="Hybrid_Lab"/>
          <p:cNvPicPr>
            <a:picLocks noChangeAspect="1" noChangeArrowheads="1"/>
          </p:cNvPicPr>
          <p:nvPr/>
        </p:nvPicPr>
        <p:blipFill>
          <a:blip r:embed="rId2" cstate="screen">
            <a:lum bright="12000" contrast="6000"/>
          </a:blip>
          <a:srcRect/>
          <a:stretch>
            <a:fillRect/>
          </a:stretch>
        </p:blipFill>
        <p:spPr bwMode="auto">
          <a:xfrm>
            <a:off x="326928" y="1111044"/>
            <a:ext cx="41370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4759325" y="2357438"/>
            <a:ext cx="43846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1" dirty="0">
                <a:ea typeface="ＭＳ Ｐゴシック"/>
                <a:cs typeface="Century Gothic" pitchFamily="34" charset="0"/>
              </a:rPr>
              <a:t>Urban Green Energy UGE-4k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>
                <a:ea typeface="ＭＳ Ｐゴシック"/>
                <a:cs typeface="Century Gothic" pitchFamily="34" charset="0"/>
              </a:rPr>
              <a:t>4kW capacity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>
                <a:ea typeface="ＭＳ Ｐゴシック"/>
                <a:cs typeface="Century Gothic" pitchFamily="34" charset="0"/>
              </a:rPr>
              <a:t>Cut in wind speed 7mph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>
                <a:ea typeface="ＭＳ Ｐゴシック"/>
                <a:cs typeface="Century Gothic" pitchFamily="34" charset="0"/>
              </a:rPr>
              <a:t>Deploy on cell tower stand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600" b="0" dirty="0">
              <a:ea typeface="ＭＳ Ｐゴシック"/>
              <a:cs typeface="Century Gothic" pitchFamily="34" charset="0"/>
            </a:endParaRP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1" dirty="0">
                <a:ea typeface="ＭＳ Ｐゴシック"/>
                <a:cs typeface="Century Gothic" pitchFamily="34" charset="0"/>
              </a:rPr>
              <a:t>Home Energy Americas Energy Ball V200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>
                <a:ea typeface="ＭＳ Ｐゴシック"/>
                <a:cs typeface="Century Gothic" pitchFamily="34" charset="0"/>
              </a:rPr>
              <a:t>2.5kW capacity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>
                <a:ea typeface="ＭＳ Ｐゴシック"/>
                <a:cs typeface="Century Gothic" pitchFamily="34" charset="0"/>
              </a:rPr>
              <a:t>Cut in wind speed 6.7mph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600" b="0" dirty="0">
              <a:ea typeface="ＭＳ Ｐゴシック"/>
              <a:cs typeface="Century Gothic" pitchFamily="34" charset="0"/>
            </a:endParaRP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1" dirty="0">
                <a:ea typeface="ＭＳ Ｐゴシック"/>
                <a:cs typeface="Century Gothic" pitchFamily="34" charset="0"/>
              </a:rPr>
              <a:t>HPS Solar BPS 175</a:t>
            </a:r>
          </a:p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>
                <a:ea typeface="ＭＳ Ｐゴシック"/>
                <a:cs typeface="Century Gothic" pitchFamily="34" charset="0"/>
              </a:rPr>
              <a:t>175w Peak standard test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59325" y="1133464"/>
            <a:ext cx="3002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ea typeface="ＭＳ Ｐゴシック"/>
                <a:cs typeface="ＭＳ Ｐゴシック"/>
              </a:rPr>
              <a:t>All integrate with </a:t>
            </a:r>
            <a:r>
              <a:rPr lang="en-US" sz="2400" dirty="0" smtClean="0"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ea typeface="ＭＳ Ｐゴシック"/>
                <a:cs typeface="ＭＳ Ｐゴシック"/>
              </a:rPr>
            </a:br>
            <a:r>
              <a:rPr lang="en-US" sz="2400" dirty="0" smtClean="0">
                <a:ea typeface="ＭＳ Ｐゴシック"/>
                <a:cs typeface="ＭＳ Ｐゴシック"/>
              </a:rPr>
              <a:t>Eco Priority </a:t>
            </a:r>
            <a:r>
              <a:rPr lang="en-US" sz="2400" dirty="0">
                <a:ea typeface="ＭＳ Ｐゴシック"/>
                <a:cs typeface="ＭＳ Ｐゴシック"/>
              </a:rPr>
              <a:t>Rectifiers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5588"/>
            <a:ext cx="8459788" cy="998537"/>
          </a:xfrm>
        </p:spPr>
        <p:txBody>
          <a:bodyPr/>
          <a:lstStyle/>
          <a:p>
            <a:r>
              <a:rPr lang="en-US" sz="2800" dirty="0" smtClean="0"/>
              <a:t>Eco Priority Source Lab</a:t>
            </a:r>
            <a:endParaRPr lang="en-US" sz="2800" dirty="0"/>
          </a:p>
        </p:txBody>
      </p:sp>
      <p:pic>
        <p:nvPicPr>
          <p:cNvPr id="5" name="Picture 2" descr="CPINPUT_FROM_WInd_Turb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95400"/>
            <a:ext cx="39624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PINPUT_FROM_WInd_Turbine_closeu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1295400"/>
            <a:ext cx="388461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4976784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ea typeface="ＭＳ Ｐゴシック"/>
                <a:cs typeface="ＭＳ Ｐゴシック"/>
              </a:rPr>
              <a:t>J2007001L006 -48V CPL System powered from </a:t>
            </a:r>
            <a:r>
              <a:rPr lang="en-US" sz="2000" dirty="0" smtClean="0"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r>
              <a:rPr lang="en-US" sz="2000" dirty="0" smtClean="0">
                <a:ea typeface="ＭＳ Ｐゴシック"/>
                <a:cs typeface="ＭＳ Ｐゴシック"/>
              </a:rPr>
              <a:t>AC </a:t>
            </a:r>
            <a:r>
              <a:rPr lang="en-US" sz="2000" dirty="0">
                <a:ea typeface="ＭＳ Ｐゴシック"/>
                <a:cs typeface="ＭＳ Ｐゴシック"/>
              </a:rPr>
              <a:t>output of wind turbine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53000" y="4229096"/>
            <a:ext cx="3849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ea typeface="ＭＳ Ｐゴシック"/>
                <a:cs typeface="ＭＳ Ｐゴシック"/>
              </a:rPr>
              <a:t>AC input f= ~14hZ, 560Vpp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255588"/>
            <a:ext cx="8459788" cy="998537"/>
          </a:xfrm>
        </p:spPr>
        <p:txBody>
          <a:bodyPr/>
          <a:lstStyle/>
          <a:p>
            <a:r>
              <a:rPr lang="en-US" sz="2800" dirty="0" smtClean="0"/>
              <a:t>Solar Panel Output with Utility Supplement</a:t>
            </a:r>
            <a:endParaRPr 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797" y="2164064"/>
            <a:ext cx="5522969" cy="4584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14460"/>
            <a:ext cx="8686800" cy="700091"/>
          </a:xfrm>
        </p:spPr>
        <p:txBody>
          <a:bodyPr/>
          <a:lstStyle/>
          <a:p>
            <a:pPr lvl="1">
              <a:buSzPct val="100000"/>
            </a:pPr>
            <a:r>
              <a:rPr lang="en-US" dirty="0" smtClean="0">
                <a:latin typeface="GE Inspira Pitch" pitchFamily="34" charset="0"/>
              </a:rPr>
              <a:t>As Solar power increases, utility use decreases</a:t>
            </a:r>
          </a:p>
          <a:p>
            <a:pPr lvl="1">
              <a:buSzPct val="100000"/>
            </a:pPr>
            <a:r>
              <a:rPr lang="en-US" dirty="0" smtClean="0">
                <a:latin typeface="GE Inspira Pitch" pitchFamily="34" charset="0"/>
              </a:rPr>
              <a:t>Illustration from Plano Trial Site data</a:t>
            </a:r>
          </a:p>
          <a:p>
            <a:endParaRPr lang="en-US" dirty="0">
              <a:latin typeface="GE Inspira Pitch" pitchFamily="34" charset="0"/>
            </a:endParaRPr>
          </a:p>
        </p:txBody>
      </p:sp>
      <p:pic>
        <p:nvPicPr>
          <p:cNvPr id="7" name="Picture 2" descr="F:\Current Folders\My Pictures\Solar\Picture 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086665" y="2738124"/>
            <a:ext cx="4569487" cy="342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94" y="255588"/>
            <a:ext cx="8459788" cy="998537"/>
          </a:xfrm>
        </p:spPr>
        <p:txBody>
          <a:bodyPr/>
          <a:lstStyle/>
          <a:p>
            <a:r>
              <a:rPr lang="en-US" sz="2800" dirty="0" smtClean="0"/>
              <a:t>Eco Source Control</a:t>
            </a:r>
            <a:endParaRPr lang="en-US" sz="2800" dirty="0"/>
          </a:p>
        </p:txBody>
      </p:sp>
      <p:pic>
        <p:nvPicPr>
          <p:cNvPr id="6" name="Picture 3" descr="Eco-Priority-Sour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14720" y="3209912"/>
            <a:ext cx="4953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8763000" cy="3014663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Lineage Controller Technology – the heart of an ECO efficient Power System</a:t>
            </a:r>
          </a:p>
          <a:p>
            <a:pPr lvl="1"/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Prioritizes clean / green energy sources before generators / utility grid</a:t>
            </a:r>
          </a:p>
          <a:p>
            <a:pPr lvl="1"/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Manages battery charging and discharge cycles (</a:t>
            </a:r>
            <a:r>
              <a:rPr lang="en-US" sz="2000" dirty="0" err="1" smtClean="0">
                <a:latin typeface="GE Inspira Pitch" pitchFamily="34" charset="0"/>
                <a:ea typeface="ＭＳ Ｐゴシック"/>
                <a:cs typeface="Century Gothic" pitchFamily="34" charset="0"/>
              </a:rPr>
              <a:t>vs</a:t>
            </a:r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 ECO source availability)</a:t>
            </a:r>
          </a:p>
          <a:p>
            <a:pPr lvl="1"/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Optimizes use of ECO Sources</a:t>
            </a:r>
          </a:p>
          <a:p>
            <a:pPr lvl="1"/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Minimizes Utility Grid Costs (time and rate per Smart Grid Response)</a:t>
            </a:r>
          </a:p>
          <a:p>
            <a:pPr lvl="1"/>
            <a:r>
              <a:rPr lang="en-US" sz="2000" dirty="0" smtClean="0">
                <a:latin typeface="GE Inspira Pitch" pitchFamily="34" charset="0"/>
                <a:ea typeface="ＭＳ Ｐゴシック"/>
                <a:cs typeface="Century Gothic" pitchFamily="34" charset="0"/>
              </a:rPr>
              <a:t>Minimizes fossil fuel usage and costs </a:t>
            </a:r>
          </a:p>
          <a:p>
            <a:pPr lvl="1"/>
            <a:endParaRPr lang="en-US" sz="2000" dirty="0" smtClean="0">
              <a:latin typeface="GE Inspira Pitch" pitchFamily="34" charset="0"/>
              <a:ea typeface="ＭＳ Ｐゴシック"/>
              <a:cs typeface="Century Gothic" pitchFamily="34" charset="0"/>
            </a:endParaRPr>
          </a:p>
        </p:txBody>
      </p:sp>
      <p:pic>
        <p:nvPicPr>
          <p:cNvPr id="8" name="Picture 9" descr="NE843E -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7720" y="3895720"/>
            <a:ext cx="20383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928920" y="4352920"/>
            <a:ext cx="14478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928920" y="4276720"/>
            <a:ext cx="274320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928920" y="4886320"/>
            <a:ext cx="12954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928920" y="4886320"/>
            <a:ext cx="1981200" cy="1066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928920" y="4886320"/>
            <a:ext cx="3581400" cy="762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928920" y="4886320"/>
            <a:ext cx="42672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2928920" y="4352920"/>
            <a:ext cx="44196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928920" y="4886320"/>
            <a:ext cx="4876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0845" y="838175"/>
            <a:ext cx="516543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/>
          </a:p>
          <a:p>
            <a:r>
              <a:rPr lang="en-US" sz="1600" dirty="0" smtClean="0"/>
              <a:t>Add ECO Priority source features to an existing power plant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smtClean="0"/>
              <a:t>Combine DC Power from multiple sources on the existing DC Bus</a:t>
            </a:r>
          </a:p>
          <a:p>
            <a:endParaRPr lang="en-US" sz="1600" dirty="0" smtClean="0"/>
          </a:p>
          <a:p>
            <a:r>
              <a:rPr lang="en-US" sz="1600" dirty="0" smtClean="0"/>
              <a:t>Automatic current sharing with Priority to the renewable energy source</a:t>
            </a:r>
          </a:p>
          <a:p>
            <a:endParaRPr lang="en-US" sz="1600" dirty="0" smtClean="0"/>
          </a:p>
          <a:p>
            <a:r>
              <a:rPr lang="en-US" sz="1600" dirty="0" smtClean="0"/>
              <a:t>Wall mounted Shelf</a:t>
            </a:r>
          </a:p>
          <a:p>
            <a:endParaRPr lang="en-US" sz="1600" b="1" dirty="0" smtClean="0"/>
          </a:p>
          <a:p>
            <a:r>
              <a:rPr lang="en-US" sz="1600" dirty="0" smtClean="0"/>
              <a:t>Frame mounted shelf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255588"/>
            <a:ext cx="8459788" cy="998537"/>
          </a:xfrm>
        </p:spPr>
        <p:txBody>
          <a:bodyPr/>
          <a:lstStyle/>
          <a:p>
            <a:r>
              <a:rPr lang="en-US" sz="2800" dirty="0" smtClean="0"/>
              <a:t>Eco Priority Integration Center</a:t>
            </a:r>
            <a:endParaRPr lang="en-US" sz="2800" dirty="0"/>
          </a:p>
        </p:txBody>
      </p:sp>
      <p:pic>
        <p:nvPicPr>
          <p:cNvPr id="5" name="Picture 4" descr="Picture 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00817" y="4259974"/>
            <a:ext cx="2785729" cy="1128220"/>
          </a:xfrm>
          <a:prstGeom prst="rect">
            <a:avLst/>
          </a:prstGeom>
        </p:spPr>
      </p:pic>
      <p:pic>
        <p:nvPicPr>
          <p:cNvPr id="9" name="Content Placeholder 16" descr="NetSure-702-DC-Power-Sys702_representative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90972" y="3206355"/>
            <a:ext cx="978195" cy="2362200"/>
          </a:xfrm>
        </p:spPr>
      </p:pic>
      <p:sp>
        <p:nvSpPr>
          <p:cNvPr id="10" name="Rectangle 9"/>
          <p:cNvSpPr/>
          <p:nvPr/>
        </p:nvSpPr>
        <p:spPr>
          <a:xfrm>
            <a:off x="614363" y="532489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Supplement / expand existing power plant with </a:t>
            </a:r>
            <a:br>
              <a:rPr lang="en-US" sz="2400" dirty="0" smtClean="0"/>
            </a:br>
            <a:r>
              <a:rPr lang="en-US" sz="2400" dirty="0" smtClean="0"/>
              <a:t>Efficient Renewable Energy processing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62325" y="3714725"/>
            <a:ext cx="16987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220047" y="885686"/>
            <a:ext cx="292395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Sustainable, AC, and DC power</a:t>
            </a:r>
          </a:p>
          <a:p>
            <a:r>
              <a:rPr lang="en-US" sz="1600" dirty="0"/>
              <a:t>Single chassis simplifies solar </a:t>
            </a:r>
            <a:r>
              <a:rPr lang="en-US" sz="1600" dirty="0" smtClean="0"/>
              <a:t>integration</a:t>
            </a:r>
            <a:endParaRPr lang="en-US" sz="1600" dirty="0"/>
          </a:p>
          <a:p>
            <a:endParaRPr lang="en-US" sz="1600" b="1" dirty="0"/>
          </a:p>
          <a:p>
            <a:r>
              <a:rPr lang="en-US" sz="1600" b="1" dirty="0"/>
              <a:t>Large Surface for Interconnects</a:t>
            </a:r>
          </a:p>
          <a:p>
            <a:r>
              <a:rPr lang="en-US" sz="1600" dirty="0"/>
              <a:t>Simplifies input power wiring task</a:t>
            </a:r>
          </a:p>
          <a:p>
            <a:endParaRPr lang="en-US" sz="1600" b="1" dirty="0"/>
          </a:p>
          <a:p>
            <a:r>
              <a:rPr lang="en-US" sz="1600" b="1" dirty="0"/>
              <a:t>Bulk DC Output</a:t>
            </a:r>
          </a:p>
          <a:p>
            <a:r>
              <a:rPr lang="en-US" sz="1600" dirty="0"/>
              <a:t>Supports reuse of existing </a:t>
            </a:r>
            <a:r>
              <a:rPr lang="en-US" sz="1600" dirty="0" smtClean="0"/>
              <a:t>DC distribution </a:t>
            </a:r>
            <a:r>
              <a:rPr lang="en-US" sz="1600" dirty="0"/>
              <a:t>for low cost universal </a:t>
            </a:r>
            <a:r>
              <a:rPr lang="en-US" sz="1600" dirty="0" smtClean="0"/>
              <a:t>retrofits </a:t>
            </a:r>
            <a:r>
              <a:rPr lang="en-US" sz="1600" dirty="0"/>
              <a:t>and upgrades of cell sites</a:t>
            </a:r>
          </a:p>
        </p:txBody>
      </p:sp>
      <p:pic>
        <p:nvPicPr>
          <p:cNvPr id="13" name="Picture 12" descr="SOLAR_PANE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90619" y="4118092"/>
            <a:ext cx="508000" cy="762000"/>
          </a:xfrm>
          <a:prstGeom prst="rect">
            <a:avLst/>
          </a:prstGeom>
        </p:spPr>
      </p:pic>
      <p:pic>
        <p:nvPicPr>
          <p:cNvPr id="14" name="Picture 13" descr="SOLAR_PANE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3019" y="4270492"/>
            <a:ext cx="508000" cy="762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1234706" y="4798428"/>
            <a:ext cx="1571921" cy="322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3055920" y="4016371"/>
            <a:ext cx="641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239110" y="4682146"/>
            <a:ext cx="1763082" cy="472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244397" y="4587006"/>
            <a:ext cx="2016787" cy="366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091997" y="4469921"/>
            <a:ext cx="2394153" cy="394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0" name="Picture 19" descr="SOLAR_PANE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5419" y="4422892"/>
            <a:ext cx="508000" cy="762000"/>
          </a:xfrm>
          <a:prstGeom prst="rect">
            <a:avLst/>
          </a:prstGeom>
        </p:spPr>
      </p:pic>
      <p:pic>
        <p:nvPicPr>
          <p:cNvPr id="21" name="Picture 20" descr="SOLAR_PANE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47819" y="4575292"/>
            <a:ext cx="508000" cy="76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73261" y="3423444"/>
            <a:ext cx="6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-48V DC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140622"/>
            <a:ext cx="8459788" cy="998537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True Eco Priority Source Architecture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99611" y="944969"/>
            <a:ext cx="1817271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Solar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7" name="Picture 6" descr="SOLAR_PANE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103023"/>
            <a:ext cx="508000" cy="762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889000" y="1484023"/>
            <a:ext cx="349151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7120824" y="1182200"/>
            <a:ext cx="1591971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114691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DC</a:t>
            </a:r>
            <a:endParaRPr lang="en-US" sz="1600" b="0" dirty="0"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99611" y="1825030"/>
            <a:ext cx="265487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Optional Wind </a:t>
            </a:r>
            <a:r>
              <a:rPr lang="en-US" sz="2400" kern="0" dirty="0" err="1" smtClean="0">
                <a:latin typeface="+mn-lt"/>
                <a:ea typeface="ＭＳ Ｐゴシック"/>
                <a:cs typeface="Century Gothic" pitchFamily="34" charset="0"/>
              </a:rPr>
              <a:t>Pwr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896386" y="2371205"/>
            <a:ext cx="3482315" cy="129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74366" y="2085091"/>
            <a:ext cx="42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LF</a:t>
            </a:r>
          </a:p>
          <a:p>
            <a:r>
              <a:rPr lang="en-US" sz="1600" b="0" dirty="0" smtClean="0">
                <a:latin typeface="+mn-lt"/>
              </a:rPr>
              <a:t>AC</a:t>
            </a:r>
            <a:endParaRPr lang="en-US" sz="1600" b="0" dirty="0">
              <a:latin typeface="+mn-lt"/>
            </a:endParaRPr>
          </a:p>
        </p:txBody>
      </p:sp>
      <p:pic>
        <p:nvPicPr>
          <p:cNvPr id="17" name="Picture 16" descr="Wind turbin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0560" y="2046111"/>
            <a:ext cx="402717" cy="69746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 bwMode="auto">
          <a:xfrm>
            <a:off x="311150" y="639891"/>
            <a:ext cx="8518296" cy="5456110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traight Arrow Connector 28"/>
          <p:cNvCxnSpPr>
            <a:endCxn id="11" idx="1"/>
          </p:cNvCxnSpPr>
          <p:nvPr/>
        </p:nvCxnSpPr>
        <p:spPr bwMode="auto">
          <a:xfrm>
            <a:off x="5082749" y="1478372"/>
            <a:ext cx="2038075" cy="86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Straight Arrow Connector 29"/>
          <p:cNvCxnSpPr>
            <a:stCxn id="31" idx="0"/>
          </p:cNvCxnSpPr>
          <p:nvPr/>
        </p:nvCxnSpPr>
        <p:spPr bwMode="auto">
          <a:xfrm rot="5400000" flipH="1" flipV="1">
            <a:off x="5490666" y="1753780"/>
            <a:ext cx="5989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5332522" y="2053630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Battery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Reserve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9" name="Picture 5" descr="Lister Petter gense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366" y="4231076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 bwMode="auto">
          <a:xfrm rot="16200000" flipH="1">
            <a:off x="3307829" y="3425584"/>
            <a:ext cx="3918354" cy="352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42" descr="Powerlines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366" y="3099981"/>
            <a:ext cx="381000" cy="532866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 bwMode="auto">
          <a:xfrm>
            <a:off x="1299611" y="2921520"/>
            <a:ext cx="188148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Utility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914400" y="3453480"/>
            <a:ext cx="3464301" cy="575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4144488" y="792290"/>
            <a:ext cx="2786336" cy="5158732"/>
          </a:xfrm>
          <a:prstGeom prst="roundRect">
            <a:avLst>
              <a:gd name="adj" fmla="val 19622"/>
            </a:avLst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84624" y="4272092"/>
            <a:ext cx="1441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Eco Priority</a:t>
            </a:r>
          </a:p>
          <a:p>
            <a:r>
              <a:rPr lang="en-US" sz="2000" dirty="0" smtClean="0">
                <a:latin typeface="+mn-lt"/>
              </a:rPr>
              <a:t>Rectifiers</a:t>
            </a:r>
            <a:endParaRPr lang="en-US" sz="2000" dirty="0">
              <a:latin typeface="+mn-lt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4400731" y="1034246"/>
            <a:ext cx="741648" cy="748924"/>
            <a:chOff x="4404389" y="1034246"/>
            <a:chExt cx="741648" cy="748924"/>
          </a:xfrm>
        </p:grpSpPr>
        <p:grpSp>
          <p:nvGrpSpPr>
            <p:cNvPr id="4" name="Group 53"/>
            <p:cNvGrpSpPr/>
            <p:nvPr/>
          </p:nvGrpSpPr>
          <p:grpSpPr>
            <a:xfrm>
              <a:off x="4434549" y="1173570"/>
              <a:ext cx="685800" cy="609600"/>
              <a:chOff x="3529115" y="1120925"/>
              <a:chExt cx="685800" cy="60960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3529115" y="1120925"/>
                <a:ext cx="685800" cy="6096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5D973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 rot="10800000" flipV="1">
                <a:off x="3529115" y="1120925"/>
                <a:ext cx="6858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3529115" y="112092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5D9731"/>
                  </a:solidFill>
                  <a:latin typeface="+mn-lt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404389" y="1034246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5E9732"/>
                  </a:solidFill>
                </a:rPr>
                <a:t>~</a:t>
              </a:r>
              <a:endParaRPr lang="en-US" dirty="0">
                <a:solidFill>
                  <a:srgbClr val="5E973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86643" y="1280703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5E9732"/>
                  </a:solidFill>
                </a:rPr>
                <a:t>=</a:t>
              </a:r>
              <a:endParaRPr lang="en-US" sz="2400" dirty="0">
                <a:solidFill>
                  <a:srgbClr val="5E9732"/>
                </a:solidFill>
              </a:endParaRPr>
            </a:p>
          </p:txBody>
        </p:sp>
      </p:grpSp>
      <p:cxnSp>
        <p:nvCxnSpPr>
          <p:cNvPr id="115" name="Straight Arrow Connector 114"/>
          <p:cNvCxnSpPr>
            <a:stCxn id="39" idx="3"/>
          </p:cNvCxnSpPr>
          <p:nvPr/>
        </p:nvCxnSpPr>
        <p:spPr bwMode="auto">
          <a:xfrm>
            <a:off x="1102966" y="4467413"/>
            <a:ext cx="3275735" cy="2950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21" name="Picture 5" descr="Lister Petter gense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366" y="5092079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" name="Straight Arrow Connector 121"/>
          <p:cNvCxnSpPr>
            <a:stCxn id="121" idx="3"/>
          </p:cNvCxnSpPr>
          <p:nvPr/>
        </p:nvCxnSpPr>
        <p:spPr bwMode="auto">
          <a:xfrm>
            <a:off x="1102966" y="5328416"/>
            <a:ext cx="3275735" cy="2950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3" name="Title 1"/>
          <p:cNvSpPr txBox="1">
            <a:spLocks/>
          </p:cNvSpPr>
          <p:nvPr/>
        </p:nvSpPr>
        <p:spPr bwMode="auto">
          <a:xfrm>
            <a:off x="1299611" y="3959203"/>
            <a:ext cx="1817271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Generator 1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 bwMode="auto">
          <a:xfrm>
            <a:off x="1299611" y="4797403"/>
            <a:ext cx="1817271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Generator 2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644738" y="3385646"/>
            <a:ext cx="1112322" cy="8852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Single Controller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(DC Plant)</a:t>
            </a:r>
          </a:p>
        </p:txBody>
      </p:sp>
      <p:cxnSp>
        <p:nvCxnSpPr>
          <p:cNvPr id="130" name="Straight Connector 129"/>
          <p:cNvCxnSpPr>
            <a:stCxn id="39" idx="0"/>
          </p:cNvCxnSpPr>
          <p:nvPr/>
        </p:nvCxnSpPr>
        <p:spPr>
          <a:xfrm rot="5400000" flipH="1" flipV="1">
            <a:off x="621607" y="4019407"/>
            <a:ext cx="388228" cy="35111"/>
          </a:xfrm>
          <a:prstGeom prst="line">
            <a:avLst/>
          </a:prstGeom>
          <a:ln>
            <a:solidFill>
              <a:srgbClr val="7A7A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8" idx="1"/>
          </p:cNvCxnSpPr>
          <p:nvPr/>
        </p:nvCxnSpPr>
        <p:spPr>
          <a:xfrm rot="10800000" flipV="1">
            <a:off x="833278" y="3828287"/>
            <a:ext cx="4811460" cy="14560"/>
          </a:xfrm>
          <a:prstGeom prst="line">
            <a:avLst/>
          </a:prstGeom>
          <a:ln>
            <a:solidFill>
              <a:srgbClr val="7A7A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1" idx="0"/>
          </p:cNvCxnSpPr>
          <p:nvPr/>
        </p:nvCxnSpPr>
        <p:spPr>
          <a:xfrm rot="5400000" flipH="1" flipV="1">
            <a:off x="267306" y="4373709"/>
            <a:ext cx="1249231" cy="187510"/>
          </a:xfrm>
          <a:prstGeom prst="line">
            <a:avLst/>
          </a:prstGeom>
          <a:ln>
            <a:solidFill>
              <a:srgbClr val="7A7A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1" idx="0"/>
            <a:endCxn id="55" idx="0"/>
          </p:cNvCxnSpPr>
          <p:nvPr/>
        </p:nvCxnSpPr>
        <p:spPr>
          <a:xfrm rot="5400000" flipH="1" flipV="1">
            <a:off x="2812294" y="3131770"/>
            <a:ext cx="3919696" cy="3297"/>
          </a:xfrm>
          <a:prstGeom prst="line">
            <a:avLst/>
          </a:prstGeom>
          <a:ln>
            <a:solidFill>
              <a:srgbClr val="7A7A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0"/>
          <p:cNvGrpSpPr/>
          <p:nvPr/>
        </p:nvGrpSpPr>
        <p:grpSpPr>
          <a:xfrm>
            <a:off x="4382772" y="1961744"/>
            <a:ext cx="868517" cy="722888"/>
            <a:chOff x="4382772" y="1961744"/>
            <a:chExt cx="868517" cy="722888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77449" y="2384145"/>
              <a:ext cx="473840" cy="158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57"/>
            <p:cNvGrpSpPr/>
            <p:nvPr/>
          </p:nvGrpSpPr>
          <p:grpSpPr>
            <a:xfrm>
              <a:off x="4429884" y="2075032"/>
              <a:ext cx="685800" cy="609600"/>
              <a:chOff x="3529115" y="1120925"/>
              <a:chExt cx="685800" cy="609600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3529115" y="1120925"/>
                <a:ext cx="685800" cy="6096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5D973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rot="10800000" flipV="1">
                <a:off x="3529115" y="1120925"/>
                <a:ext cx="6858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3529115" y="112092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5D973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382772" y="1961744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5E9732"/>
                  </a:solidFill>
                </a:rPr>
                <a:t>~</a:t>
              </a:r>
              <a:endParaRPr lang="en-US" dirty="0">
                <a:solidFill>
                  <a:srgbClr val="5E973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65026" y="2208201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5E9732"/>
                  </a:solidFill>
                </a:rPr>
                <a:t>=</a:t>
              </a:r>
              <a:endParaRPr lang="en-US" sz="2400" dirty="0">
                <a:solidFill>
                  <a:srgbClr val="5E9732"/>
                </a:solidFill>
              </a:endParaRPr>
            </a:p>
          </p:txBody>
        </p:sp>
      </p:grpSp>
      <p:grpSp>
        <p:nvGrpSpPr>
          <p:cNvPr id="10" name="Group 85"/>
          <p:cNvGrpSpPr/>
          <p:nvPr/>
        </p:nvGrpSpPr>
        <p:grpSpPr>
          <a:xfrm>
            <a:off x="4380870" y="3036832"/>
            <a:ext cx="903754" cy="722888"/>
            <a:chOff x="4382772" y="1961744"/>
            <a:chExt cx="903754" cy="722888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>
              <a:off x="4899428" y="2384145"/>
              <a:ext cx="387098" cy="158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57"/>
            <p:cNvGrpSpPr/>
            <p:nvPr/>
          </p:nvGrpSpPr>
          <p:grpSpPr>
            <a:xfrm>
              <a:off x="4429884" y="2075032"/>
              <a:ext cx="685800" cy="609600"/>
              <a:chOff x="3529115" y="1120925"/>
              <a:chExt cx="685800" cy="609600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3529115" y="1120925"/>
                <a:ext cx="685800" cy="6096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5D973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 bwMode="auto">
              <a:xfrm rot="10800000" flipV="1">
                <a:off x="3529115" y="1120925"/>
                <a:ext cx="6858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TextBox 92"/>
              <p:cNvSpPr txBox="1"/>
              <p:nvPr/>
            </p:nvSpPr>
            <p:spPr>
              <a:xfrm>
                <a:off x="3529115" y="112092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5D9731"/>
                  </a:solidFill>
                  <a:latin typeface="+mn-lt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382772" y="1961744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5E9732"/>
                  </a:solidFill>
                </a:rPr>
                <a:t>~</a:t>
              </a:r>
              <a:endParaRPr lang="en-US" dirty="0">
                <a:solidFill>
                  <a:srgbClr val="5E9732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65026" y="2208201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5E9732"/>
                  </a:solidFill>
                </a:rPr>
                <a:t>=</a:t>
              </a:r>
              <a:endParaRPr lang="en-US" sz="2400" dirty="0">
                <a:solidFill>
                  <a:srgbClr val="5E9732"/>
                </a:solidFill>
              </a:endParaRPr>
            </a:p>
          </p:txBody>
        </p:sp>
      </p:grpSp>
      <p:grpSp>
        <p:nvGrpSpPr>
          <p:cNvPr id="18" name="Group 97"/>
          <p:cNvGrpSpPr/>
          <p:nvPr/>
        </p:nvGrpSpPr>
        <p:grpSpPr>
          <a:xfrm>
            <a:off x="4380870" y="4074515"/>
            <a:ext cx="903754" cy="722888"/>
            <a:chOff x="4382772" y="1961744"/>
            <a:chExt cx="903754" cy="722888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4829805" y="2379832"/>
              <a:ext cx="456721" cy="431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" name="Group 57"/>
            <p:cNvGrpSpPr/>
            <p:nvPr/>
          </p:nvGrpSpPr>
          <p:grpSpPr>
            <a:xfrm>
              <a:off x="4429884" y="2075032"/>
              <a:ext cx="685800" cy="609600"/>
              <a:chOff x="3529115" y="1120925"/>
              <a:chExt cx="685800" cy="60960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3529115" y="1120925"/>
                <a:ext cx="685800" cy="6096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5D973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 bwMode="auto">
              <a:xfrm rot="10800000" flipV="1">
                <a:off x="3529115" y="1120925"/>
                <a:ext cx="6858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TextBox 104"/>
              <p:cNvSpPr txBox="1"/>
              <p:nvPr/>
            </p:nvSpPr>
            <p:spPr>
              <a:xfrm>
                <a:off x="3529115" y="112092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5D9731"/>
                  </a:solidFill>
                  <a:latin typeface="+mn-lt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4382772" y="1961744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5E9732"/>
                  </a:solidFill>
                </a:rPr>
                <a:t>~</a:t>
              </a:r>
              <a:endParaRPr lang="en-US" dirty="0">
                <a:solidFill>
                  <a:srgbClr val="5E9732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765026" y="2208201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5E9732"/>
                  </a:solidFill>
                </a:rPr>
                <a:t>=</a:t>
              </a:r>
              <a:endParaRPr lang="en-US" sz="2400" dirty="0">
                <a:solidFill>
                  <a:srgbClr val="5E9732"/>
                </a:solidFill>
              </a:endParaRPr>
            </a:p>
          </p:txBody>
        </p:sp>
      </p:grpSp>
      <p:grpSp>
        <p:nvGrpSpPr>
          <p:cNvPr id="20" name="Group 105"/>
          <p:cNvGrpSpPr/>
          <p:nvPr/>
        </p:nvGrpSpPr>
        <p:grpSpPr>
          <a:xfrm>
            <a:off x="4380482" y="4979978"/>
            <a:ext cx="904142" cy="722888"/>
            <a:chOff x="4382772" y="1961744"/>
            <a:chExt cx="904142" cy="722888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>
              <a:off x="4830193" y="2378392"/>
              <a:ext cx="456721" cy="158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Group 57"/>
            <p:cNvGrpSpPr/>
            <p:nvPr/>
          </p:nvGrpSpPr>
          <p:grpSpPr>
            <a:xfrm>
              <a:off x="4429884" y="2075032"/>
              <a:ext cx="685800" cy="609600"/>
              <a:chOff x="3529115" y="1120925"/>
              <a:chExt cx="685800" cy="6096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3529115" y="1120925"/>
                <a:ext cx="685800" cy="6096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5D973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 rot="10800000" flipV="1">
                <a:off x="3529115" y="1120925"/>
                <a:ext cx="685800" cy="609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5D973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112"/>
              <p:cNvSpPr txBox="1"/>
              <p:nvPr/>
            </p:nvSpPr>
            <p:spPr>
              <a:xfrm>
                <a:off x="3529115" y="112092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5D9731"/>
                  </a:solidFill>
                  <a:latin typeface="+mn-lt"/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4382772" y="1961744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5E9732"/>
                  </a:solidFill>
                </a:rPr>
                <a:t>~</a:t>
              </a:r>
              <a:endParaRPr lang="en-US" dirty="0">
                <a:solidFill>
                  <a:srgbClr val="5E973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65026" y="2208201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5E9732"/>
                  </a:solidFill>
                </a:rPr>
                <a:t>=</a:t>
              </a:r>
              <a:endParaRPr lang="en-US" sz="2400" dirty="0">
                <a:solidFill>
                  <a:srgbClr val="5E9732"/>
                </a:solidFill>
              </a:endParaRPr>
            </a:p>
          </p:txBody>
        </p:sp>
      </p:grpSp>
      <p:cxnSp>
        <p:nvCxnSpPr>
          <p:cNvPr id="142" name="Straight Connector 141"/>
          <p:cNvCxnSpPr/>
          <p:nvPr/>
        </p:nvCxnSpPr>
        <p:spPr>
          <a:xfrm rot="5400000" flipH="1" flipV="1">
            <a:off x="5609323" y="2432861"/>
            <a:ext cx="1891718" cy="0"/>
          </a:xfrm>
          <a:prstGeom prst="line">
            <a:avLst/>
          </a:prstGeom>
          <a:ln>
            <a:solidFill>
              <a:srgbClr val="7A7A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5789722" y="5118092"/>
            <a:ext cx="291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 Power Plant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ECO Priority Source – Compatible Systems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Infinity Systems</a:t>
            </a:r>
            <a:endParaRPr lang="en-US" sz="28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061074" y="1290918"/>
            <a:ext cx="2740025" cy="4882870"/>
          </a:xfrm>
          <a:prstGeom prst="roundRect">
            <a:avLst>
              <a:gd name="adj" fmla="val 3171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3197225" y="1290918"/>
            <a:ext cx="2741613" cy="4882870"/>
          </a:xfrm>
          <a:prstGeom prst="roundRect">
            <a:avLst>
              <a:gd name="adj" fmla="val 3171"/>
            </a:avLst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269564" y="1290918"/>
            <a:ext cx="2808599" cy="4882870"/>
          </a:xfrm>
          <a:prstGeom prst="roundRect">
            <a:avLst>
              <a:gd name="adj" fmla="val 3171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50553" y="3736974"/>
            <a:ext cx="28289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3513" indent="-168275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Medium sized power plant most suitable for mounting in a relay rack (cabinet possible)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Ideal for deployment in larger Cell Sites  and small MTSO’s, where growth is predictable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200 – 1,600 Amp output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65 Primary voltage positions and 15 selectable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24V, 48V and dual voltage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6550" y="3736975"/>
            <a:ext cx="27082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3513" indent="-168275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Compact power system suited for installation in either a relay rack or cabinet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Ideal for smaller deployment areas with limited space or load requirements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200 – 600 Amp output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26 to 52 plug-in distribution positions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24V, 48V and dual voltage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49612" y="3736975"/>
            <a:ext cx="2741613" cy="23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3513" indent="-168275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Medium sized power system suitable for installation in either a relay rack or cabinet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Ideal for deployment in areas with a small, low cost initial requirement but needs future growth capability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200 – 1,600 Amp output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10 to 120 plug in distribution positions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ea typeface="ＭＳ Ｐゴシック" pitchFamily="34" charset="-128"/>
              </a:rPr>
              <a:t>24V, 48V and dual voltage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69564" y="1096962"/>
            <a:ext cx="2808600" cy="5476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marL="225425" indent="-225425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algn="ctr">
              <a:lnSpc>
                <a:spcPct val="90000"/>
              </a:lnSpc>
              <a:buSzPct val="80000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Infinity S</a:t>
            </a:r>
            <a:endParaRPr lang="en-US" sz="20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61075" y="1096962"/>
            <a:ext cx="2741612" cy="5476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marL="225425" indent="-225425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algn="ctr">
              <a:lnSpc>
                <a:spcPct val="90000"/>
              </a:lnSpc>
              <a:buSzPct val="80000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Infinity M</a:t>
            </a:r>
            <a:endParaRPr lang="en-US" sz="20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197225" y="1096962"/>
            <a:ext cx="2741613" cy="5476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marL="225425" indent="-225425"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algn="ctr">
              <a:lnSpc>
                <a:spcPct val="90000"/>
              </a:lnSpc>
              <a:buSzPct val="80000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Infinity D</a:t>
            </a:r>
            <a:endParaRPr lang="en-US" sz="20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6" name="Picture 9" descr="Shane 1 wh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56"/>
          <a:stretch>
            <a:fillRect/>
          </a:stretch>
        </p:blipFill>
        <p:spPr bwMode="auto">
          <a:xfrm>
            <a:off x="6754923" y="1763713"/>
            <a:ext cx="1400394" cy="18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24V Infinity D - 2+1 modul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/>
          <a:stretch>
            <a:fillRect/>
          </a:stretch>
        </p:blipFill>
        <p:spPr bwMode="auto">
          <a:xfrm>
            <a:off x="3842044" y="1763713"/>
            <a:ext cx="1448412" cy="18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nfinity 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40" y="1866900"/>
            <a:ext cx="2478205" cy="1505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Eco Priority Source™ </a:t>
            </a:r>
            <a:br>
              <a:rPr lang="en-US" dirty="0" smtClean="0"/>
            </a:br>
            <a:r>
              <a:rPr lang="en-US" sz="1600" dirty="0" smtClean="0"/>
              <a:t>Prioritizes clean and green energy sources before generators or the utility grid via </a:t>
            </a:r>
            <a:br>
              <a:rPr lang="en-US" sz="1600" dirty="0" smtClean="0"/>
            </a:br>
            <a:r>
              <a:rPr lang="en-US" sz="1600" dirty="0" smtClean="0"/>
              <a:t>Lineage controller/rectifier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 descr="Eco-Priority-Sour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395675"/>
            <a:ext cx="77724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6060428" y="836511"/>
            <a:ext cx="2935287" cy="5337277"/>
          </a:xfrm>
          <a:prstGeom prst="round1Rect">
            <a:avLst>
              <a:gd name="adj" fmla="val 957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indent="-114300">
              <a:spcBef>
                <a:spcPts val="3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Features / Benefits: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High Efficiency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Operating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Controller features enhanced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Retain GPS DC distribution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Retain GPS AC distribution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No Load Distribution Change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Plug and Play upgrade to HE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1E4191"/>
                </a:solidFill>
                <a:latin typeface="GE Inspira" pitchFamily="34" charset="0"/>
              </a:rPr>
              <a:t>cCSAus</a:t>
            </a:r>
            <a:r>
              <a:rPr lang="en-US" sz="1600" dirty="0" smtClean="0">
                <a:solidFill>
                  <a:srgbClr val="1E4191"/>
                </a:solidFill>
                <a:latin typeface="GE Inspira" pitchFamily="34" charset="0"/>
              </a:rPr>
              <a:t> Certified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NEBS Certified Rectifiers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2654867" y="3054352"/>
            <a:ext cx="3332537" cy="1244600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latin typeface="GE Inspira" pitchFamily="34" charset="0"/>
              </a:rPr>
              <a:t>Rectifiers: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NE050AC48TEZ – 50A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NE100AC24TEZ – 24V/100A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96-97% Efficiency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* Standard efficiency rectifiers can not be used</a:t>
            </a:r>
          </a:p>
          <a:p>
            <a:endParaRPr lang="en-US" sz="1200" dirty="0" smtClean="0">
              <a:solidFill>
                <a:schemeClr val="bg1"/>
              </a:solidFill>
              <a:latin typeface="GE Inspir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GE Inspira" pitchFamily="34" charset="0"/>
            </a:endParaRPr>
          </a:p>
        </p:txBody>
      </p:sp>
      <p:pic>
        <p:nvPicPr>
          <p:cNvPr id="17" name="Picture 16" descr="596 box 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32389" y="1073597"/>
            <a:ext cx="2913769" cy="1814234"/>
          </a:xfrm>
          <a:prstGeom prst="rect">
            <a:avLst/>
          </a:prstGeom>
          <a:ln>
            <a:noFill/>
          </a:ln>
        </p:spPr>
      </p:pic>
      <p:pic>
        <p:nvPicPr>
          <p:cNvPr id="18" name="Picture 2" descr="ne050ac48a rectifi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759" y="2373314"/>
            <a:ext cx="11699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 Single Corner Rectangle 18"/>
          <p:cNvSpPr/>
          <p:nvPr/>
        </p:nvSpPr>
        <p:spPr>
          <a:xfrm>
            <a:off x="6138862" y="4354513"/>
            <a:ext cx="2780653" cy="1752601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latin typeface="GE Inspira" pitchFamily="34" charset="0"/>
              </a:rPr>
              <a:t>Controllers: 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GE Inspira" pitchFamily="34" charset="0"/>
              </a:rPr>
              <a:t>Vector, Pulsar Plus,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GE Inspira" pitchFamily="34" charset="0"/>
              </a:rPr>
              <a:t>Millennium I or II, Galaxy SC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6190478" y="5106989"/>
            <a:ext cx="2637003" cy="928873"/>
          </a:xfrm>
          <a:prstGeom prst="round1Rect">
            <a:avLst>
              <a:gd name="adj" fmla="val 0"/>
            </a:avLst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2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Applications: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solidFill>
                  <a:schemeClr val="tx1"/>
                </a:solidFill>
                <a:latin typeface="GE Inspira" pitchFamily="34" charset="0"/>
              </a:rPr>
              <a:t>596A or B Rectifier  Upgrades in:  Cell Sites / MSC, Small CO</a:t>
            </a:r>
            <a:endParaRPr lang="en-US" sz="14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38113" y="141289"/>
            <a:ext cx="8857602" cy="836612"/>
          </a:xfrm>
        </p:spPr>
        <p:txBody>
          <a:bodyPr/>
          <a:lstStyle/>
          <a:p>
            <a:r>
              <a:rPr lang="en-US" sz="2800" dirty="0" smtClean="0"/>
              <a:t>GPS 4812/2424 - Efficiency Upgrade</a:t>
            </a:r>
            <a:endParaRPr lang="en-US" sz="2800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1823584" y="4354513"/>
            <a:ext cx="4160644" cy="1819275"/>
          </a:xfrm>
          <a:prstGeom prst="round1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Options: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Replace existing rectifiers as desired</a:t>
            </a:r>
          </a:p>
          <a:p>
            <a:pPr marL="631825" lvl="1" indent="-174625">
              <a:buFont typeface="Arial" pitchFamily="34" charset="0"/>
              <a:buChar char="–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Mix old and new as required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UP to 37 New Rectifier IDs per system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“ID-less” operation for more rectifiers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Controller Upgrade</a:t>
            </a:r>
          </a:p>
        </p:txBody>
      </p:sp>
      <p:pic>
        <p:nvPicPr>
          <p:cNvPr id="12" name="Picture 11" descr="gps medium plant door op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6364" y="836511"/>
            <a:ext cx="1644024" cy="4778389"/>
          </a:xfrm>
          <a:prstGeom prst="rect">
            <a:avLst/>
          </a:prstGeom>
        </p:spPr>
      </p:pic>
      <p:sp>
        <p:nvSpPr>
          <p:cNvPr id="20" name="Lightning Bolt 19"/>
          <p:cNvSpPr/>
          <p:nvPr/>
        </p:nvSpPr>
        <p:spPr bwMode="auto">
          <a:xfrm rot="630740">
            <a:off x="1612425" y="2333844"/>
            <a:ext cx="821076" cy="2502156"/>
          </a:xfrm>
          <a:prstGeom prst="lightningBol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rgbClr val="5D973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6061074" y="977901"/>
            <a:ext cx="2934641" cy="5195887"/>
          </a:xfrm>
          <a:prstGeom prst="round1Rect">
            <a:avLst>
              <a:gd name="adj" fmla="val 957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indent="-114300">
              <a:spcBef>
                <a:spcPts val="3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Partial Upgrade: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Replacement, upgrade or growth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Leave existing rectifiers in place and supplement with Infinity High Efficiency Rectifiers as needed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pPr marL="117475" indent="-117475"/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pPr marL="117475" indent="-117475"/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pPr marL="117475" indent="-117475"/>
            <a:endParaRPr lang="en-US" sz="16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38113" y="141289"/>
            <a:ext cx="8857602" cy="836612"/>
          </a:xfrm>
        </p:spPr>
        <p:txBody>
          <a:bodyPr/>
          <a:lstStyle/>
          <a:p>
            <a:r>
              <a:rPr lang="en-US" sz="2800" dirty="0" smtClean="0"/>
              <a:t>GPS 4812/2424 – Full or Partial Upgrades</a:t>
            </a:r>
            <a:endParaRPr lang="en-US" sz="2800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138113" y="4598114"/>
            <a:ext cx="5846115" cy="1575674"/>
          </a:xfrm>
          <a:prstGeom prst="round1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Full Upgrade: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Maximize efficiency - Replace all existing rectifiers with Infinity High Efficiency Rectifiers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Up to 37 New Infinity Rectifier IDs per system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“ID-less” operation for more rectifiers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Controller Upgrade to enhance features</a:t>
            </a:r>
          </a:p>
        </p:txBody>
      </p:sp>
      <p:pic>
        <p:nvPicPr>
          <p:cNvPr id="22" name="Picture 21" descr="596 box 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38863" y="3922921"/>
            <a:ext cx="2835981" cy="176580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8113" y="977901"/>
          <a:ext cx="5846116" cy="3606912"/>
        </p:xfrm>
        <a:graphic>
          <a:graphicData uri="http://schemas.openxmlformats.org/drawingml/2006/table">
            <a:tbl>
              <a:tblPr/>
              <a:tblGrid>
                <a:gridCol w="906916"/>
                <a:gridCol w="1332411"/>
                <a:gridCol w="1515291"/>
                <a:gridCol w="1031966"/>
                <a:gridCol w="1059532"/>
              </a:tblGrid>
              <a:tr h="5132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GE Inspira"/>
                        </a:rPr>
                        <a:t> </a:t>
                      </a:r>
                    </a:p>
                  </a:txBody>
                  <a:tcPr marL="7776" marR="7776" marT="77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GE Inspira"/>
                        </a:rPr>
                        <a:t>596 Rectifier</a:t>
                      </a:r>
                    </a:p>
                  </a:txBody>
                  <a:tcPr marL="7776" marR="7776" marT="77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GE Inspira"/>
                        </a:rPr>
                        <a:t>Upgrade Rectifier</a:t>
                      </a:r>
                    </a:p>
                  </a:txBody>
                  <a:tcPr marL="7776" marR="7776" marT="77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GE Inspira"/>
                        </a:rPr>
                        <a:t>Upgrade Rectifier Carrier</a:t>
                      </a:r>
                    </a:p>
                  </a:txBody>
                  <a:tcPr marL="7776" marR="7776" marT="77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GE Inspira"/>
                        </a:rPr>
                        <a:t>Upgrade Kit</a:t>
                      </a:r>
                      <a:b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GE Inspira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GE Inspira"/>
                        </a:rPr>
                        <a:t>Rectifier(s) and Carrier</a:t>
                      </a:r>
                    </a:p>
                  </a:txBody>
                  <a:tcPr marL="7776" marR="7776" marT="77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48V, 50A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596A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NE050AC48ATEZ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CC109168927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CC109167581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107598120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CC109158878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48V, 50A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596A2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NE050AC48ATEZ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108796400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CC109158878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48V, 100A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596D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NE050AC48ATEZ (2)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CC109159918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CC109167573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108962895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CC109158878 (2)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24V, 100A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596B2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NE100AC24ATEZ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CC109159926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CC109167598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108067182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CC109160834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24V, 100A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596B3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NE100AC24ATEZ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108036476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CC109160834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24V, 100A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596B4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NE100AC24ATEZ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108687765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CC109160834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24V, 100A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596B5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NE100AC24ATEZ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108969874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CC109160834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24V, 100A</a:t>
                      </a:r>
                    </a:p>
                  </a:txBody>
                  <a:tcPr marL="7776" marR="7776" marT="77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D8D8D8"/>
                          </a:solidFill>
                          <a:latin typeface="GE Inspira"/>
                        </a:rPr>
                        <a:t>596B6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D8D8D8"/>
                          </a:solidFill>
                          <a:latin typeface="GE Inspira"/>
                        </a:rPr>
                        <a:t>NE100AC24ATEZ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latin typeface="GE Inspira"/>
                        </a:rPr>
                        <a:t>108982893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GE Inspira"/>
                        </a:rPr>
                        <a:t>CC109160834</a:t>
                      </a:r>
                    </a:p>
                  </a:txBody>
                  <a:tcPr marL="7776" marR="7776" marT="777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141289"/>
            <a:ext cx="8864600" cy="836612"/>
          </a:xfrm>
        </p:spPr>
        <p:txBody>
          <a:bodyPr/>
          <a:lstStyle/>
          <a:p>
            <a:r>
              <a:rPr lang="en-US" sz="2800" dirty="0" smtClean="0"/>
              <a:t>Upgrade Savings – Utility and HVAC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8113" y="5894580"/>
            <a:ext cx="831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baseline="30000" dirty="0" smtClean="0">
                <a:solidFill>
                  <a:srgbClr val="1F497D"/>
                </a:solidFill>
                <a:latin typeface="GE Inspira" pitchFamily="34" charset="0"/>
                <a:cs typeface="Arial"/>
              </a:rPr>
              <a:t>‡</a:t>
            </a:r>
            <a:r>
              <a:rPr lang="en-US" sz="1200" b="1" dirty="0" smtClean="0">
                <a:solidFill>
                  <a:srgbClr val="1F497D"/>
                </a:solidFill>
                <a:latin typeface="GE Inspira" pitchFamily="34" charset="0"/>
                <a:cs typeface="Arial"/>
              </a:rPr>
              <a:t>Approximate Savings based on MAX efficiency numbers – See “Cost of </a:t>
            </a:r>
            <a:r>
              <a:rPr lang="en-US" sz="1200" b="1" dirty="0" err="1" smtClean="0">
                <a:solidFill>
                  <a:srgbClr val="1F497D"/>
                </a:solidFill>
                <a:latin typeface="GE Inspira" pitchFamily="34" charset="0"/>
                <a:cs typeface="Arial"/>
              </a:rPr>
              <a:t>Power</a:t>
            </a:r>
            <a:r>
              <a:rPr lang="en-US" sz="1200" b="1" baseline="30000" dirty="0" err="1" smtClean="0">
                <a:solidFill>
                  <a:srgbClr val="1F497D"/>
                </a:solidFill>
                <a:latin typeface="GE Inspira" pitchFamily="34" charset="0"/>
                <a:cs typeface="Arial"/>
              </a:rPr>
              <a:t>TM</a:t>
            </a:r>
            <a:r>
              <a:rPr lang="en-US" sz="1200" b="1" dirty="0" smtClean="0">
                <a:solidFill>
                  <a:srgbClr val="1F497D"/>
                </a:solidFill>
                <a:latin typeface="GE Inspira" pitchFamily="34" charset="0"/>
                <a:cs typeface="Arial"/>
              </a:rPr>
              <a:t>” calculator for  more precise calculations</a:t>
            </a:r>
            <a:endParaRPr lang="en-US" sz="1200" dirty="0">
              <a:latin typeface="GE Inspir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8112" y="962253"/>
          <a:ext cx="8856879" cy="4896042"/>
        </p:xfrm>
        <a:graphic>
          <a:graphicData uri="http://schemas.openxmlformats.org/presentationml/2006/ole">
            <p:oleObj spid="_x0000_s1026" name="Worksheet" r:id="rId3" imgW="11029950" imgH="56388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6061075" y="822476"/>
            <a:ext cx="2930525" cy="5342866"/>
          </a:xfrm>
          <a:prstGeom prst="round1Rect">
            <a:avLst>
              <a:gd name="adj" fmla="val 957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Features / Advantages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High Efficiency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Operating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Retain ECS DC distribution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Controller upgrade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Remote Monitoring</a:t>
            </a:r>
          </a:p>
          <a:p>
            <a:pPr marL="114300" lvl="4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System New Warranty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24V and 48V versions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3657600" y="3158312"/>
            <a:ext cx="2333625" cy="1143000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bg1"/>
                </a:solidFill>
                <a:latin typeface="GE Inspira" pitchFamily="34" charset="0"/>
              </a:rPr>
              <a:t>Rectifiers: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NE050AC48TEZ – 50A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NE100AC24TEZ – 24V/100A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96% Efficiency</a:t>
            </a:r>
          </a:p>
          <a:p>
            <a:endParaRPr lang="en-US" sz="1200" dirty="0">
              <a:solidFill>
                <a:schemeClr val="bg1"/>
              </a:solidFill>
              <a:latin typeface="GE Inspira" pitchFamily="34" charset="0"/>
            </a:endParaRPr>
          </a:p>
        </p:txBody>
      </p:sp>
      <p:pic>
        <p:nvPicPr>
          <p:cNvPr id="18" name="Picture 2" descr="ne050ac48a rectifi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7157" y="2396312"/>
            <a:ext cx="11699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Single Corner Rectangle 15"/>
          <p:cNvSpPr/>
          <p:nvPr/>
        </p:nvSpPr>
        <p:spPr>
          <a:xfrm>
            <a:off x="6138863" y="3162300"/>
            <a:ext cx="2782792" cy="1143000"/>
          </a:xfrm>
          <a:prstGeom prst="round1Rect">
            <a:avLst/>
          </a:prstGeom>
          <a:solidFill>
            <a:srgbClr val="EAEAEA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Controller: 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GE Inspira" pitchFamily="34" charset="0"/>
              </a:rPr>
              <a:t>Pulsar Plus</a:t>
            </a:r>
            <a:endParaRPr lang="en-US" dirty="0" smtClean="0">
              <a:solidFill>
                <a:schemeClr val="tx1"/>
              </a:solidFill>
              <a:latin typeface="GE Inspira" pitchFamily="34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GE Inspira" pitchFamily="34" charset="0"/>
              </a:rPr>
              <a:t>(ALL Rectifier must be replaced)</a:t>
            </a:r>
          </a:p>
        </p:txBody>
      </p:sp>
      <p:sp>
        <p:nvSpPr>
          <p:cNvPr id="19" name="Round Single Corner Rectangle 18"/>
          <p:cNvSpPr/>
          <p:nvPr/>
        </p:nvSpPr>
        <p:spPr>
          <a:xfrm>
            <a:off x="6138863" y="4371974"/>
            <a:ext cx="2782792" cy="1724026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chemeClr val="bg1"/>
                </a:solidFill>
                <a:latin typeface="GE Inspira" pitchFamily="34" charset="0"/>
              </a:rPr>
              <a:t>Applications: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GE Inspira" pitchFamily="34" charset="0"/>
              </a:rPr>
              <a:t>ECS  (Lineage 2000) 24V &amp; 48V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GE Inspira" pitchFamily="34" charset="0"/>
              </a:rPr>
              <a:t>J85500D, E, G,  models</a:t>
            </a:r>
            <a:endParaRPr lang="en-US" sz="1400" b="1" dirty="0" smtClean="0">
              <a:solidFill>
                <a:schemeClr val="bg1"/>
              </a:solidFill>
              <a:latin typeface="GE Inspira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GE Inspira" pitchFamily="34" charset="0"/>
              </a:rPr>
              <a:t>Cell Sites / MSC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GE Inspira" pitchFamily="34" charset="0"/>
              </a:rPr>
              <a:t>Small to Medium CO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GE Inspira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55588"/>
            <a:ext cx="8459788" cy="9985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ECS Plant Upgrade</a:t>
            </a:r>
          </a:p>
        </p:txBody>
      </p:sp>
      <p:pic>
        <p:nvPicPr>
          <p:cNvPr id="21" name="Picture 20" descr="ECS Retrofit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288" y="991773"/>
            <a:ext cx="3194002" cy="5254648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2743200" y="4371974"/>
            <a:ext cx="3248025" cy="1789947"/>
          </a:xfrm>
          <a:prstGeom prst="round1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Options:</a:t>
            </a:r>
            <a:endParaRPr lang="en-US" sz="1400" dirty="0" smtClean="0">
              <a:solidFill>
                <a:schemeClr val="tx1"/>
              </a:solidFill>
              <a:latin typeface="GE Inspira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LVBD Interface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Controller upgrade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Battery Slope Thermal Compensation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Battery Mid-String voltage monitoring and imbalance alarm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GE Inspi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5368954" y="977901"/>
            <a:ext cx="3626761" cy="5195887"/>
          </a:xfrm>
          <a:prstGeom prst="round1Rect">
            <a:avLst>
              <a:gd name="adj" fmla="val 957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PXS is a system that replaces small </a:t>
            </a:r>
            <a:r>
              <a:rPr lang="en-US" sz="1600" b="1" dirty="0" err="1" smtClean="0">
                <a:solidFill>
                  <a:schemeClr val="tx1"/>
                </a:solidFill>
                <a:latin typeface="GE Inspira" pitchFamily="34" charset="0"/>
              </a:rPr>
              <a:t>Ferros</a:t>
            </a: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 with a shelf of 596 series SMR Rectifiers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Now PXS can be upgraded to Infinity High Efficiency Rectifiers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PXS shelf contains an interface that mimics the parallel interface of the Ferro Rectifier, enabling the Ferro Controller to control 596 Rectifiers indirectly.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In this application Galaxy SC becomes compatible with Infinity Rectifiers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GE Inspira" pitchFamily="34" charset="0"/>
            </a:endParaRPr>
          </a:p>
          <a:p>
            <a:pPr marL="117475" indent="-117475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5469622" y="4371975"/>
            <a:ext cx="3449893" cy="1735139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latin typeface="GE Inspira" pitchFamily="34" charset="0"/>
              </a:rPr>
              <a:t>Controller: 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GE Inspira" pitchFamily="34" charset="0"/>
              </a:rPr>
              <a:t>Galaxy SC, CCS, XCS – or other Ferro Plant controller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5578680" y="5106989"/>
            <a:ext cx="3248802" cy="928873"/>
          </a:xfrm>
          <a:prstGeom prst="round1Rect">
            <a:avLst>
              <a:gd name="adj" fmla="val 0"/>
            </a:avLst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2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Applications: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solidFill>
                  <a:schemeClr val="tx1"/>
                </a:solidFill>
                <a:latin typeface="GE Inspira" pitchFamily="34" charset="0"/>
              </a:rPr>
              <a:t>596A or B Rectifier  Upgrades in existing PXS Ferro Replacements</a:t>
            </a:r>
            <a:endParaRPr lang="en-US" sz="14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38112" y="141289"/>
            <a:ext cx="8535987" cy="83661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Power Expansion Shelves (PXS) Upgrades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138112" y="4354513"/>
            <a:ext cx="5130174" cy="1819275"/>
          </a:xfrm>
          <a:prstGeom prst="round1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8738">
              <a:spcBef>
                <a:spcPts val="3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Features / Benefits: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Replaces 596 series rectifiers in PXS application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High Efficiency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Operating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Plug and Play upgrade to High Efficiency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1E4191"/>
                </a:solidFill>
                <a:latin typeface="GE Inspira" pitchFamily="34" charset="0"/>
              </a:rPr>
              <a:t>cCSAus</a:t>
            </a:r>
            <a:r>
              <a:rPr lang="en-US" sz="1600" dirty="0" smtClean="0">
                <a:solidFill>
                  <a:srgbClr val="1E4191"/>
                </a:solidFill>
                <a:latin typeface="GE Inspira" pitchFamily="34" charset="0"/>
              </a:rPr>
              <a:t> Certified</a:t>
            </a:r>
          </a:p>
        </p:txBody>
      </p:sp>
      <p:pic>
        <p:nvPicPr>
          <p:cNvPr id="12" name="Picture 2" descr="Z:\PWR64712\My Pictures\Legacy Product\Processed\PXS and 50A Ferro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6" y="1067892"/>
            <a:ext cx="3105611" cy="2890158"/>
          </a:xfrm>
          <a:prstGeom prst="rect">
            <a:avLst/>
          </a:prstGeom>
          <a:noFill/>
        </p:spPr>
      </p:pic>
      <p:pic>
        <p:nvPicPr>
          <p:cNvPr id="11" name="Picture 10" descr="596 Cabinet 005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7491" r="10487" b="13982"/>
          <a:stretch>
            <a:fillRect/>
          </a:stretch>
        </p:blipFill>
        <p:spPr>
          <a:xfrm>
            <a:off x="3235876" y="950325"/>
            <a:ext cx="1695422" cy="1333500"/>
          </a:xfrm>
          <a:prstGeom prst="rect">
            <a:avLst/>
          </a:prstGeom>
        </p:spPr>
      </p:pic>
      <p:sp>
        <p:nvSpPr>
          <p:cNvPr id="13" name="Round Single Corner Rectangle 12"/>
          <p:cNvSpPr/>
          <p:nvPr/>
        </p:nvSpPr>
        <p:spPr>
          <a:xfrm>
            <a:off x="2978331" y="2926080"/>
            <a:ext cx="2277545" cy="1372872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latin typeface="GE Inspira" pitchFamily="34" charset="0"/>
              </a:rPr>
              <a:t>Rectifiers: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NE050AC48TEZ – 50A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NE100AC24TEZ – 24V/100A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96-97% Efficiency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* Standard efficiency rectifiers can not be used</a:t>
            </a:r>
          </a:p>
          <a:p>
            <a:endParaRPr lang="en-US" sz="1200" dirty="0" smtClean="0">
              <a:solidFill>
                <a:schemeClr val="bg1"/>
              </a:solidFill>
              <a:latin typeface="GE Inspir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GE Inspira" pitchFamily="34" charset="0"/>
            </a:endParaRPr>
          </a:p>
        </p:txBody>
      </p:sp>
      <p:pic>
        <p:nvPicPr>
          <p:cNvPr id="18" name="Picture 2" descr="ne050ac48a rectifier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006" y="2134395"/>
            <a:ext cx="11699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596 Cabinet 001.jpg"/>
          <p:cNvPicPr>
            <a:picLocks noChangeAspect="1"/>
          </p:cNvPicPr>
          <p:nvPr/>
        </p:nvPicPr>
        <p:blipFill>
          <a:blip r:embed="rId2" cstate="print"/>
          <a:srcRect l="10348" t="18122" r="22135" b="6458"/>
          <a:stretch>
            <a:fillRect/>
          </a:stretch>
        </p:blipFill>
        <p:spPr>
          <a:xfrm rot="5400000">
            <a:off x="28328" y="1223330"/>
            <a:ext cx="3125103" cy="2618151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5368954" y="977900"/>
            <a:ext cx="3626761" cy="5195887"/>
          </a:xfrm>
          <a:prstGeom prst="round1Rect">
            <a:avLst>
              <a:gd name="adj" fmla="val 957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J85702G-1 and other shelves integrated in various outdoor cabinets with 596 series SMR rectifiers can be upgraded to Infinity High Efficiency Rectifiers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System shelves in cabinets must have been spaced to handle the taller 9” high 596 series 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Retrofit can be used to replace shorter 5.25” 596B6 if shelves properly spaced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In these applications Galaxy Vector becomes compatible with Infinity Rectifiers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GE Inspira" pitchFamily="34" charset="0"/>
            </a:endParaRPr>
          </a:p>
          <a:p>
            <a:pPr marL="117475" indent="-117475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GE Inspira" pitchFamily="34" charset="0"/>
            </a:endParaRPr>
          </a:p>
        </p:txBody>
      </p:sp>
      <p:pic>
        <p:nvPicPr>
          <p:cNvPr id="6" name="Picture 2" descr="ne050ac48a rectifi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006" y="2032795"/>
            <a:ext cx="11699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Single Corner Rectangle 6"/>
          <p:cNvSpPr/>
          <p:nvPr/>
        </p:nvSpPr>
        <p:spPr>
          <a:xfrm>
            <a:off x="5469622" y="4354513"/>
            <a:ext cx="3449893" cy="1752601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latin typeface="GE Inspira" pitchFamily="34" charset="0"/>
              </a:rPr>
              <a:t>Controller: 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GE Inspira" pitchFamily="34" charset="0"/>
              </a:rPr>
              <a:t>Galaxy Vector</a:t>
            </a:r>
            <a:r>
              <a:rPr lang="en-US" sz="1400" dirty="0" smtClean="0">
                <a:solidFill>
                  <a:srgbClr val="FF0000"/>
                </a:solidFill>
                <a:latin typeface="GE Inspira" pitchFamily="34" charset="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5578680" y="4889500"/>
            <a:ext cx="3248802" cy="928873"/>
          </a:xfrm>
          <a:prstGeom prst="round1Rect">
            <a:avLst>
              <a:gd name="adj" fmla="val 0"/>
            </a:avLst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2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Applications: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solidFill>
                  <a:schemeClr val="tx1"/>
                </a:solidFill>
                <a:latin typeface="GE Inspira" pitchFamily="34" charset="0"/>
              </a:rPr>
              <a:t>596B or A series rectifier upgrades in existing cabinet applications</a:t>
            </a:r>
            <a:endParaRPr lang="en-US" sz="14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8112" y="141289"/>
            <a:ext cx="8535987" cy="83661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Outdoor Cabinet Rectifier Upgrades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138112" y="4354513"/>
            <a:ext cx="5130174" cy="1819275"/>
          </a:xfrm>
          <a:prstGeom prst="round1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8738">
              <a:spcBef>
                <a:spcPts val="3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GE Inspira" pitchFamily="34" charset="0"/>
              </a:rPr>
              <a:t>Features / Benefits: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Replaces 596 series rectifiers in cabinet applications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High Efficiency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Lower Operating Cost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 Inspira" pitchFamily="34" charset="0"/>
              </a:rPr>
              <a:t>Plug and Play upgrade to High Efficiency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1E4191"/>
                </a:solidFill>
                <a:latin typeface="GE Inspira" pitchFamily="34" charset="0"/>
              </a:rPr>
              <a:t>cCSAus</a:t>
            </a:r>
            <a:r>
              <a:rPr lang="en-US" sz="1600" dirty="0" smtClean="0">
                <a:solidFill>
                  <a:srgbClr val="1E4191"/>
                </a:solidFill>
                <a:latin typeface="GE Inspira" pitchFamily="34" charset="0"/>
              </a:rPr>
              <a:t> Certified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GE Inspira" pitchFamily="34" charset="0"/>
            </a:endParaRPr>
          </a:p>
        </p:txBody>
      </p:sp>
      <p:pic>
        <p:nvPicPr>
          <p:cNvPr id="12" name="Picture 11" descr="596 Cabinet 003.jpg"/>
          <p:cNvPicPr>
            <a:picLocks noChangeAspect="1"/>
          </p:cNvPicPr>
          <p:nvPr/>
        </p:nvPicPr>
        <p:blipFill>
          <a:blip r:embed="rId4" cstate="print"/>
          <a:srcRect l="12956" t="24632" r="13731" b="38687"/>
          <a:stretch>
            <a:fillRect/>
          </a:stretch>
        </p:blipFill>
        <p:spPr>
          <a:xfrm>
            <a:off x="3051380" y="969853"/>
            <a:ext cx="2216906" cy="831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903" y="4094958"/>
            <a:ext cx="8883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Powerhouse 24</a:t>
            </a:r>
            <a:endParaRPr lang="en-US" sz="800" b="1" dirty="0"/>
          </a:p>
        </p:txBody>
      </p:sp>
      <p:sp>
        <p:nvSpPr>
          <p:cNvPr id="15" name="Round Single Corner Rectangle 14"/>
          <p:cNvSpPr/>
          <p:nvPr/>
        </p:nvSpPr>
        <p:spPr>
          <a:xfrm>
            <a:off x="2978331" y="2926080"/>
            <a:ext cx="2277545" cy="1372872"/>
          </a:xfrm>
          <a:prstGeom prst="round1Rect">
            <a:avLst>
              <a:gd name="adj" fmla="val 1577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latin typeface="GE Inspira" pitchFamily="34" charset="0"/>
              </a:rPr>
              <a:t>Rectifiers: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NE050AC48TEZ – 50A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NE100AC24TEZ – 24V/100A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96-97% Efficiency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E Inspira" pitchFamily="34" charset="0"/>
              </a:rPr>
              <a:t>* Standard efficiency rectifiers can not be used</a:t>
            </a:r>
          </a:p>
          <a:p>
            <a:endParaRPr lang="en-US" sz="1200" dirty="0" smtClean="0">
              <a:solidFill>
                <a:schemeClr val="bg1"/>
              </a:solidFill>
              <a:latin typeface="GE Inspira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GE Inspir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84256"/>
            <a:ext cx="8459788" cy="4237038"/>
          </a:xfrm>
        </p:spPr>
        <p:txBody>
          <a:bodyPr/>
          <a:lstStyle/>
          <a:p>
            <a:r>
              <a:rPr lang="en-US" dirty="0" smtClean="0"/>
              <a:t>Eco Priority Source is:</a:t>
            </a:r>
          </a:p>
          <a:p>
            <a:endParaRPr lang="en-US" dirty="0" smtClean="0"/>
          </a:p>
          <a:p>
            <a:r>
              <a:rPr lang="en-US" dirty="0" smtClean="0"/>
              <a:t>A telecom powering method that allows a network operator to seamlessly integrate power from different sources.</a:t>
            </a:r>
          </a:p>
          <a:p>
            <a:endParaRPr lang="en-US" dirty="0" smtClean="0"/>
          </a:p>
          <a:p>
            <a:r>
              <a:rPr lang="en-US" dirty="0" smtClean="0"/>
              <a:t>Commercial, local diesel generation and local renewable sources are and will be supported, using a single standard power processing module</a:t>
            </a:r>
          </a:p>
          <a:p>
            <a:endParaRPr lang="en-US" dirty="0" smtClean="0"/>
          </a:p>
          <a:p>
            <a:r>
              <a:rPr lang="en-US" dirty="0" smtClean="0"/>
              <a:t>Deployments of current Infinity Power Systems are compatible with all </a:t>
            </a:r>
            <a:br>
              <a:rPr lang="en-US" dirty="0" smtClean="0"/>
            </a:br>
            <a:r>
              <a:rPr lang="en-US" dirty="0" smtClean="0"/>
              <a:t>Eco Priority Source Rectifiers</a:t>
            </a:r>
          </a:p>
          <a:p>
            <a:endParaRPr lang="en-US" dirty="0" smtClean="0"/>
          </a:p>
          <a:p>
            <a:r>
              <a:rPr lang="en-US" dirty="0" smtClean="0"/>
              <a:t>Solar powered Eco Priority Source Rectifiers currently deployed in a Cell Site application by a major US Service Provider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Renewable Components and Turn-Key Projects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</a:t>
            </a:r>
            <a:r>
              <a:rPr lang="en-US" dirty="0" err="1" smtClean="0"/>
              <a:t>Durathon</a:t>
            </a:r>
            <a:r>
              <a:rPr lang="en-US" dirty="0" smtClean="0"/>
              <a:t>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79525"/>
            <a:ext cx="4152900" cy="4237038"/>
          </a:xfrm>
        </p:spPr>
        <p:txBody>
          <a:bodyPr/>
          <a:lstStyle/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Sodium metal halide chemistry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Suitable for extreme temperatures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Small footprint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Long life – up to 20 years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High density &amp; high reliability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Deep discharge, fast recharge and </a:t>
            </a:r>
            <a:br>
              <a:rPr lang="en-US" dirty="0" smtClean="0"/>
            </a:br>
            <a:r>
              <a:rPr lang="en-US" dirty="0" smtClean="0"/>
              <a:t>frequent cycling capabilities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Produces no toxic chemicals, recyclable, </a:t>
            </a:r>
            <a:br>
              <a:rPr lang="en-US" dirty="0" smtClean="0"/>
            </a:br>
            <a:r>
              <a:rPr lang="en-US" dirty="0" smtClean="0"/>
              <a:t>and has remote-monitoring capabilities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The product of a $160 million investment by GE - reduces operating costs, eases use of renewable energy sources, and enables greater off-grid/smart grid deployment flexibility</a:t>
            </a:r>
            <a:endParaRPr lang="en-US" dirty="0"/>
          </a:p>
        </p:txBody>
      </p:sp>
      <p:pic>
        <p:nvPicPr>
          <p:cNvPr id="3074" name="Picture 2" descr="Battery 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16970" y="5209606"/>
            <a:ext cx="1885950" cy="10858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19252" y="3195676"/>
            <a:ext cx="3824747" cy="18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Solar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11200"/>
            <a:ext cx="4152900" cy="4237038"/>
          </a:xfrm>
        </p:spPr>
        <p:txBody>
          <a:bodyPr/>
          <a:lstStyle/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GE announced the highest-ever reported efficiency for </a:t>
            </a:r>
            <a:r>
              <a:rPr lang="en-US" dirty="0" err="1" smtClean="0"/>
              <a:t>CdTe</a:t>
            </a:r>
            <a:r>
              <a:rPr lang="en-US" dirty="0" smtClean="0"/>
              <a:t> thin film solar panels - achieved nearly 13 percent efficiency, as measured by the National Renewable Energy Lab (NREL)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/>
              <a:t>To make the technology, GE plans to build the largest solar plant in the USA -  part of an expected $600 million plus investment made by GE in solar technology and commercialization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www.jetsongreen.com/images/old/6a00d8341c67ce53ef013488275fce970c-500w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351950"/>
            <a:ext cx="4648200" cy="2612288"/>
          </a:xfrm>
          <a:prstGeom prst="rect">
            <a:avLst/>
          </a:prstGeom>
          <a:noFill/>
        </p:spPr>
      </p:pic>
      <p:pic>
        <p:nvPicPr>
          <p:cNvPr id="2054" name="Picture 6" descr="http://files.gereports.com/wp-content/uploads/2011/04/solar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1101643"/>
            <a:ext cx="4648200" cy="2250307"/>
          </a:xfrm>
          <a:prstGeom prst="rect">
            <a:avLst/>
          </a:prstGeom>
          <a:noFill/>
        </p:spPr>
      </p:pic>
      <p:pic>
        <p:nvPicPr>
          <p:cNvPr id="2056" name="Picture 8" descr="http://www.ge-energy.com/prod_serv/products/renewable_energy/en/images/Utility%20Scale%20System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4059238"/>
            <a:ext cx="4191000" cy="1905000"/>
          </a:xfrm>
          <a:prstGeom prst="rect">
            <a:avLst/>
          </a:prstGeom>
          <a:noFill/>
        </p:spPr>
      </p:pic>
      <p:pic>
        <p:nvPicPr>
          <p:cNvPr id="2052" name="Picture 4" descr="http://www.top-alternative-energy-sources.com/images/thinfil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22574" y="3769278"/>
            <a:ext cx="773226" cy="5799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74311" y="3769278"/>
            <a:ext cx="370733" cy="4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68044" y="3785467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Residential </a:t>
            </a:r>
          </a:p>
          <a:p>
            <a:r>
              <a:rPr lang="en-US" sz="1000" dirty="0" smtClean="0"/>
              <a:t>Inverter 2-5 kW</a:t>
            </a:r>
            <a:endParaRPr lang="en-US" sz="1000" dirty="0"/>
          </a:p>
        </p:txBody>
      </p:sp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4800" y="4599109"/>
            <a:ext cx="371475" cy="4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9325" y="5022971"/>
            <a:ext cx="8835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Commercial </a:t>
            </a:r>
          </a:p>
          <a:p>
            <a:r>
              <a:rPr lang="en-US" sz="1000" dirty="0" smtClean="0"/>
              <a:t>Inverter</a:t>
            </a:r>
            <a:br>
              <a:rPr lang="en-US" sz="1000" dirty="0" smtClean="0"/>
            </a:br>
            <a:r>
              <a:rPr lang="en-US" sz="1000" dirty="0" smtClean="0"/>
              <a:t>10-30 kW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990600" y="478769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+mn-lt"/>
              </a:rPr>
              <a:t>Anti-islanding </a:t>
            </a:r>
          </a:p>
          <a:p>
            <a:r>
              <a:rPr lang="en-US" sz="1000" b="0" dirty="0" smtClean="0">
                <a:latin typeface="+mn-lt"/>
              </a:rPr>
              <a:t>grid tie</a:t>
            </a:r>
            <a:endParaRPr lang="en-US" sz="1000" b="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40308"/>
            <a:ext cx="8459788" cy="998537"/>
          </a:xfrm>
        </p:spPr>
        <p:txBody>
          <a:bodyPr/>
          <a:lstStyle/>
          <a:p>
            <a:r>
              <a:rPr lang="en-US" sz="2800" dirty="0" smtClean="0"/>
              <a:t>Traditional Renewable Resource Power Processing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0389" y="672896"/>
            <a:ext cx="218281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Solar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7" name="Picture 6" descr="SOLAR_PANE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203319"/>
            <a:ext cx="508000" cy="762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889000" y="1584319"/>
            <a:ext cx="558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2933700" y="1472996"/>
            <a:ext cx="5326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200400" y="1358696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200400" y="1493543"/>
            <a:ext cx="2426795" cy="1755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550995" y="901496"/>
            <a:ext cx="30480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1225" y="1553542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grpSp>
        <p:nvGrpSpPr>
          <p:cNvPr id="14" name="Group 210"/>
          <p:cNvGrpSpPr/>
          <p:nvPr/>
        </p:nvGrpSpPr>
        <p:grpSpPr>
          <a:xfrm>
            <a:off x="5627195" y="1282496"/>
            <a:ext cx="685800" cy="609600"/>
            <a:chOff x="4800600" y="1676400"/>
            <a:chExt cx="685800" cy="609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800600" y="16764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151195" y="1282496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1214987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DC</a:t>
            </a:r>
            <a:endParaRPr lang="en-US" sz="1600" b="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60389" y="2577896"/>
            <a:ext cx="8049601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57789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  <a:endParaRPr lang="en-US" sz="1200" b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7253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25778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3358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9482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7429" y="2577896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38200" y="4406696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66737" y="5397296"/>
            <a:ext cx="8043253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9" name="Picture 28" descr="Wind turbin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4090228"/>
            <a:ext cx="402717" cy="6974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5557838" y="3720896"/>
            <a:ext cx="30480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grpSp>
        <p:nvGrpSpPr>
          <p:cNvPr id="31" name="Group 48"/>
          <p:cNvGrpSpPr/>
          <p:nvPr/>
        </p:nvGrpSpPr>
        <p:grpSpPr>
          <a:xfrm>
            <a:off x="5634038" y="4101897"/>
            <a:ext cx="685800" cy="697392"/>
            <a:chOff x="3886200" y="2743200"/>
            <a:chExt cx="685800" cy="610218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886200" y="2743200"/>
              <a:ext cx="6858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886200" y="27432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886200" y="2895600"/>
              <a:ext cx="184731" cy="45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grpSp>
        <p:nvGrpSpPr>
          <p:cNvPr id="35" name="Group 57"/>
          <p:cNvGrpSpPr/>
          <p:nvPr/>
        </p:nvGrpSpPr>
        <p:grpSpPr>
          <a:xfrm>
            <a:off x="6396038" y="4101897"/>
            <a:ext cx="685800" cy="697392"/>
            <a:chOff x="3886200" y="2743200"/>
            <a:chExt cx="685800" cy="61021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886200" y="2743200"/>
              <a:ext cx="6858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886200" y="27432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3886200" y="2895600"/>
              <a:ext cx="184731" cy="45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7158038" y="4101896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3358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6325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4272" y="5397296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774025" y="1434896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44" name="Straight Connector 43"/>
          <p:cNvCxnSpPr>
            <a:stCxn id="43" idx="3"/>
            <a:endCxn id="43" idx="7"/>
          </p:cNvCxnSpPr>
          <p:nvPr/>
        </p:nvCxnSpPr>
        <p:spPr bwMode="auto">
          <a:xfrm rot="5400000" flipH="1" flipV="1">
            <a:off x="2818662" y="1479533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1"/>
            <a:endCxn id="43" idx="5"/>
          </p:cNvCxnSpPr>
          <p:nvPr/>
        </p:nvCxnSpPr>
        <p:spPr bwMode="auto">
          <a:xfrm rot="16200000" flipH="1">
            <a:off x="2818662" y="1479533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>
            <a:endCxn id="43" idx="6"/>
          </p:cNvCxnSpPr>
          <p:nvPr/>
        </p:nvCxnSpPr>
        <p:spPr bwMode="auto">
          <a:xfrm rot="10800000">
            <a:off x="3078826" y="1587296"/>
            <a:ext cx="12157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endCxn id="43" idx="4"/>
          </p:cNvCxnSpPr>
          <p:nvPr/>
        </p:nvCxnSpPr>
        <p:spPr bwMode="auto">
          <a:xfrm rot="5400000" flipH="1" flipV="1">
            <a:off x="2621625" y="2044496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926425" y="2349296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Picture 48" descr="Powerlines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" y="2014123"/>
            <a:ext cx="381000" cy="532866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 bwMode="auto">
          <a:xfrm rot="10800000">
            <a:off x="914400" y="5168696"/>
            <a:ext cx="1371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Picture 50" descr="Powerlines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" y="4833523"/>
            <a:ext cx="381000" cy="532866"/>
          </a:xfrm>
          <a:prstGeom prst="rect">
            <a:avLst/>
          </a:prstGeom>
        </p:spPr>
      </p:pic>
      <p:pic>
        <p:nvPicPr>
          <p:cNvPr id="52" name="Picture 5" descr="Lister Petter gense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25" y="2120696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 bwMode="auto">
          <a:xfrm rot="5400000" flipH="1" flipV="1">
            <a:off x="1753394" y="2119902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914400" y="2349296"/>
            <a:ext cx="1066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914400" y="1966807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+mn-lt"/>
              </a:rPr>
              <a:t>Anti-islanding </a:t>
            </a:r>
          </a:p>
          <a:p>
            <a:r>
              <a:rPr lang="en-US" sz="1000" b="0" dirty="0" smtClean="0">
                <a:latin typeface="+mn-lt"/>
              </a:rPr>
              <a:t>grid tie</a:t>
            </a:r>
            <a:endParaRPr lang="en-US" sz="1000" b="0" dirty="0">
              <a:latin typeface="+mn-lt"/>
            </a:endParaRPr>
          </a:p>
        </p:txBody>
      </p:sp>
      <p:grpSp>
        <p:nvGrpSpPr>
          <p:cNvPr id="56" name="Group 211"/>
          <p:cNvGrpSpPr/>
          <p:nvPr/>
        </p:nvGrpSpPr>
        <p:grpSpPr>
          <a:xfrm>
            <a:off x="6389195" y="1282496"/>
            <a:ext cx="685800" cy="609600"/>
            <a:chOff x="4800600" y="1676400"/>
            <a:chExt cx="685800" cy="6096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1447800" y="1282496"/>
            <a:ext cx="685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10800000" flipV="1">
            <a:off x="1447800" y="1282496"/>
            <a:ext cx="6858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>
            <a:stCxn id="43" idx="2"/>
          </p:cNvCxnSpPr>
          <p:nvPr/>
        </p:nvCxnSpPr>
        <p:spPr bwMode="auto">
          <a:xfrm rot="10800000">
            <a:off x="2133601" y="1587296"/>
            <a:ext cx="64042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439426" y="1241465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+mn-lt"/>
              </a:rPr>
              <a:t>Inverter</a:t>
            </a:r>
            <a:endParaRPr lang="en-US" sz="1000" b="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64622" y="2577896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grpSp>
        <p:nvGrpSpPr>
          <p:cNvPr id="67" name="Group 226"/>
          <p:cNvGrpSpPr/>
          <p:nvPr/>
        </p:nvGrpSpPr>
        <p:grpSpPr>
          <a:xfrm>
            <a:off x="1981200" y="4101896"/>
            <a:ext cx="685800" cy="609600"/>
            <a:chOff x="4800600" y="1676400"/>
            <a:chExt cx="685800" cy="6096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 bwMode="auto">
          <a:xfrm rot="5400000">
            <a:off x="2933700" y="4291602"/>
            <a:ext cx="5326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0400" y="4177302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200400" y="4329702"/>
            <a:ext cx="2439619" cy="93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231225" y="4372148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774025" y="425350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 bwMode="auto">
          <a:xfrm rot="5400000" flipH="1" flipV="1">
            <a:off x="2818662" y="4298139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5" idx="1"/>
            <a:endCxn id="75" idx="5"/>
          </p:cNvCxnSpPr>
          <p:nvPr/>
        </p:nvCxnSpPr>
        <p:spPr bwMode="auto">
          <a:xfrm rot="16200000" flipH="1">
            <a:off x="2818662" y="4298139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>
            <a:endCxn id="75" idx="6"/>
          </p:cNvCxnSpPr>
          <p:nvPr/>
        </p:nvCxnSpPr>
        <p:spPr bwMode="auto">
          <a:xfrm rot="10800000">
            <a:off x="3078826" y="4405902"/>
            <a:ext cx="12157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>
            <a:endCxn id="75" idx="4"/>
          </p:cNvCxnSpPr>
          <p:nvPr/>
        </p:nvCxnSpPr>
        <p:spPr bwMode="auto">
          <a:xfrm rot="5400000" flipH="1" flipV="1">
            <a:off x="2621625" y="4863102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2926425" y="5167902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Picture 5" descr="Lister Petter gense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25" y="4939302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Arrow Connector 81"/>
          <p:cNvCxnSpPr/>
          <p:nvPr/>
        </p:nvCxnSpPr>
        <p:spPr bwMode="auto">
          <a:xfrm rot="5400000" flipH="1" flipV="1">
            <a:off x="2058194" y="4939302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3" name="Straight Arrow Connector 82"/>
          <p:cNvCxnSpPr>
            <a:stCxn id="75" idx="2"/>
          </p:cNvCxnSpPr>
          <p:nvPr/>
        </p:nvCxnSpPr>
        <p:spPr bwMode="auto">
          <a:xfrm rot="10800000" flipV="1">
            <a:off x="2667001" y="4405902"/>
            <a:ext cx="107025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4" name="Group 251"/>
          <p:cNvGrpSpPr/>
          <p:nvPr/>
        </p:nvGrpSpPr>
        <p:grpSpPr>
          <a:xfrm>
            <a:off x="1295400" y="4101896"/>
            <a:ext cx="685800" cy="609600"/>
            <a:chOff x="4800600" y="1676400"/>
            <a:chExt cx="685800" cy="6096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574484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49431" y="53972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51853" y="5397296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311150" y="597686"/>
            <a:ext cx="8518296" cy="2666011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17244" y="3412819"/>
            <a:ext cx="8518296" cy="2666011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6180" y="4120582"/>
            <a:ext cx="42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LF</a:t>
            </a:r>
          </a:p>
          <a:p>
            <a:r>
              <a:rPr lang="en-US" sz="1600" b="0" dirty="0" smtClean="0">
                <a:latin typeface="+mn-lt"/>
              </a:rPr>
              <a:t>AC</a:t>
            </a:r>
            <a:endParaRPr lang="en-US" sz="1600" b="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73505" y="4682557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60Hz</a:t>
            </a:r>
            <a:endParaRPr lang="en-US" sz="1600" b="0" dirty="0">
              <a:latin typeface="+mn-lt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75366" y="3483669"/>
            <a:ext cx="215058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Wind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47800" y="132270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710086" y="1360284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600169" y="1176746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89195" y="121498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982423" y="1423203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715601" y="142202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23395" y="424369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986234" y="410189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960444" y="410819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15601" y="409886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389195" y="425350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95400" y="398690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2243486" y="42029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607012" y="42029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CIGS Solar Panels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11200"/>
            <a:ext cx="4552950" cy="4918125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  Incorporates the latest advancements in thin film PV module technology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  CIGS thin film module has a framed, dual glass structure to allow for more durability in extreme weather conditions such as snow, hail, and wind.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  The GE-CIGS150 module will reach peak powers up to 150 watts at 79 volts and has been designed for long life in harsh environments.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  Out-performs traditional PV in low-light and high-temperature applications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  Real world performance indicates more than a 4% conversion benefit with the CIGS thin film over prior poly crystalline panels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5089525" y="1005643"/>
            <a:ext cx="3648057" cy="5181182"/>
            <a:chOff x="5089525" y="1005643"/>
            <a:chExt cx="3648057" cy="5181182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210300" y="326210"/>
              <a:ext cx="1847850" cy="320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459" t="21311" r="9943" b="22027"/>
            <a:stretch/>
          </p:blipFill>
          <p:spPr bwMode="auto">
            <a:xfrm>
              <a:off x="5181600" y="3129718"/>
              <a:ext cx="3422820" cy="30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089525" y="3051175"/>
              <a:ext cx="279400" cy="17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41924" y="3324225"/>
              <a:ext cx="3362496" cy="4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Solutions</a:t>
            </a:r>
            <a:endParaRPr lang="en-US" dirty="0"/>
          </a:p>
        </p:txBody>
      </p:sp>
      <p:pic>
        <p:nvPicPr>
          <p:cNvPr id="9" name="Picture 4" descr="http://www.top-alternative-energy-sources.com/images/thinfil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32325" y="1111199"/>
            <a:ext cx="1045144" cy="783859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44474" y="1111200"/>
            <a:ext cx="4291013" cy="4753264"/>
          </a:xfrm>
        </p:spPr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GE Solar Technology</a:t>
            </a:r>
          </a:p>
          <a:p>
            <a:pPr marL="633413" lvl="1" indent="-292100">
              <a:buFont typeface="Arial" pitchFamily="34" charset="0"/>
              <a:buChar char="•"/>
            </a:pPr>
            <a:r>
              <a:rPr lang="en-US" sz="2000" dirty="0" smtClean="0"/>
              <a:t>The best in the industry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GE </a:t>
            </a:r>
            <a:r>
              <a:rPr lang="en-US" dirty="0" err="1" smtClean="0"/>
              <a:t>Durathon</a:t>
            </a:r>
            <a:r>
              <a:rPr lang="en-US" dirty="0" smtClean="0"/>
              <a:t> Battery</a:t>
            </a:r>
          </a:p>
          <a:p>
            <a:pPr marL="685800" lvl="2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Ideally suited to application</a:t>
            </a:r>
          </a:p>
          <a:p>
            <a:pPr marL="173038" indent="-173038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GE / Lineage DC Power</a:t>
            </a:r>
          </a:p>
          <a:p>
            <a:pPr marL="685800" lvl="2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The best in the industry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Efficiency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Reliability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Systems Integration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Renewables</a:t>
            </a:r>
            <a:r>
              <a:rPr lang="en-US" sz="2000" dirty="0" smtClean="0"/>
              <a:t> integration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Site Engineering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Installation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Monitoring</a:t>
            </a:r>
          </a:p>
          <a:p>
            <a:pPr marL="1087437" lvl="3" indent="-282575">
              <a:spcBef>
                <a:spcPts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35489" y="2185729"/>
            <a:ext cx="3243736" cy="10978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11" y="2199378"/>
            <a:ext cx="2947905" cy="3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22860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                          “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34417" y="2282954"/>
            <a:ext cx="2699147" cy="9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16668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Suitable for extreme temperatures</a:t>
            </a:r>
          </a:p>
          <a:p>
            <a:pPr marL="228600" marR="0" lvl="0" indent="-16668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footprint</a:t>
            </a:r>
          </a:p>
          <a:p>
            <a:pPr marL="228600" marR="0" lvl="0" indent="-16668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life – up to 20 years</a:t>
            </a:r>
          </a:p>
          <a:p>
            <a:pPr marL="228600" marR="0" lvl="0" indent="-16668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discharge</a:t>
            </a:r>
          </a:p>
          <a:p>
            <a:pPr marL="228600" marR="0" lvl="0" indent="-16668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050" kern="0" noProof="0" dirty="0" smtClean="0">
                <a:solidFill>
                  <a:srgbClr val="1E4191"/>
                </a:solidFill>
                <a:latin typeface="+mn-lt"/>
              </a:rPr>
              <a:t>F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 recharge</a:t>
            </a:r>
          </a:p>
          <a:p>
            <a:pPr marL="228600" marR="0" lvl="0" indent="-16668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050" kern="0" dirty="0" smtClean="0">
                <a:solidFill>
                  <a:srgbClr val="1E4191"/>
                </a:solidFill>
                <a:latin typeface="+mn-lt"/>
              </a:rPr>
              <a:t>F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requent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cycling capabilities</a:t>
            </a:r>
          </a:p>
        </p:txBody>
      </p:sp>
      <p:pic>
        <p:nvPicPr>
          <p:cNvPr id="15" name="Picture 14" descr="Eco-Priority-Sourc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488" y="3480660"/>
            <a:ext cx="4375367" cy="268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Solutions</a:t>
            </a:r>
            <a:endParaRPr lang="en-US" dirty="0"/>
          </a:p>
        </p:txBody>
      </p:sp>
      <p:pic>
        <p:nvPicPr>
          <p:cNvPr id="8" name="Picture 2" descr="F:\Current Folders\My Pictures\Solar\Picture 002.jpg"/>
          <p:cNvPicPr>
            <a:picLocks noChangeAspect="1" noChangeArrowheads="1"/>
          </p:cNvPicPr>
          <p:nvPr/>
        </p:nvPicPr>
        <p:blipFill>
          <a:blip r:embed="rId2" cstate="screen"/>
          <a:srcRect l="21584"/>
          <a:stretch>
            <a:fillRect/>
          </a:stretch>
        </p:blipFill>
        <p:spPr bwMode="auto">
          <a:xfrm rot="16200000">
            <a:off x="5786451" y="2867391"/>
            <a:ext cx="3195022" cy="3055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111200"/>
            <a:ext cx="8575675" cy="652513"/>
          </a:xfrm>
        </p:spPr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GE </a:t>
            </a:r>
            <a:r>
              <a:rPr lang="en-US" dirty="0" err="1" smtClean="0"/>
              <a:t>Durathon</a:t>
            </a:r>
            <a:r>
              <a:rPr lang="en-US" dirty="0" smtClean="0"/>
              <a:t> Battery</a:t>
            </a:r>
          </a:p>
          <a:p>
            <a:pPr marL="685800" lvl="2" indent="-282575">
              <a:spcBef>
                <a:spcPts val="0"/>
              </a:spcBef>
              <a:buFont typeface="Arial" pitchFamily="34" charset="0"/>
              <a:buChar char="–"/>
            </a:pPr>
            <a:r>
              <a:rPr lang="en-US" sz="2000" dirty="0" smtClean="0"/>
              <a:t>Ideally suited to Solar application</a:t>
            </a:r>
          </a:p>
          <a:p>
            <a:pPr marL="173038" indent="-173038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7662" y="2075989"/>
          <a:ext cx="5398046" cy="390999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136231"/>
                <a:gridCol w="1514901"/>
                <a:gridCol w="1746914"/>
              </a:tblGrid>
              <a:tr h="38893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Advantage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/>
                        <a:t>Durathon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VRLA</a:t>
                      </a:r>
                      <a:endParaRPr lang="en-US" b="0" dirty="0"/>
                    </a:p>
                  </a:txBody>
                  <a:tcPr/>
                </a:tc>
              </a:tr>
              <a:tr h="3465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Round Trip Charge Efficiency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41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Charge 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/>
                </a:tc>
              </a:tr>
              <a:tr h="4366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Depth of Discharge (daily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cycles)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01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Example: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Generator Run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 hr/wk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hr/wk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Battery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1,250AHr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5,000AHr</a:t>
                      </a:r>
                    </a:p>
                  </a:txBody>
                  <a:tcPr/>
                </a:tc>
              </a:tr>
              <a:tr h="3194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Air-conditioning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4,000Whr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/ 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Solutions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960080"/>
            <a:ext cx="4177187" cy="20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32324" y="2960080"/>
            <a:ext cx="4170363" cy="133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"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1E4191"/>
                </a:solidFill>
                <a:latin typeface="+mn-lt"/>
              </a:rPr>
              <a:t>Havasu Pass site configuration</a:t>
            </a:r>
          </a:p>
          <a:p>
            <a:pPr marL="53975"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1E4191"/>
                </a:solidFill>
                <a:latin typeface="+mn-lt"/>
              </a:rPr>
              <a:t>- </a:t>
            </a:r>
            <a:r>
              <a:rPr lang="en-US" sz="2400" kern="0" dirty="0" err="1" smtClean="0">
                <a:solidFill>
                  <a:srgbClr val="1E4191"/>
                </a:solidFill>
                <a:latin typeface="+mn-lt"/>
              </a:rPr>
              <a:t>Durathon</a:t>
            </a:r>
            <a:r>
              <a:rPr lang="en-US" sz="2400" kern="0" dirty="0" smtClean="0">
                <a:solidFill>
                  <a:srgbClr val="1E4191"/>
                </a:solidFill>
                <a:latin typeface="+mn-lt"/>
              </a:rPr>
              <a:t> battery @1,250 </a:t>
            </a:r>
            <a:r>
              <a:rPr lang="en-US" sz="2400" kern="0" dirty="0" err="1" smtClean="0">
                <a:solidFill>
                  <a:srgbClr val="1E4191"/>
                </a:solidFill>
                <a:latin typeface="+mn-lt"/>
              </a:rPr>
              <a:t>Ahr</a:t>
            </a:r>
            <a:endParaRPr lang="en-US" sz="2400" kern="0" dirty="0" smtClean="0">
              <a:solidFill>
                <a:srgbClr val="1E4191"/>
              </a:solidFill>
              <a:latin typeface="+mn-lt"/>
            </a:endParaRPr>
          </a:p>
          <a:p>
            <a:pPr marL="53975"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</a:rPr>
              <a:t>- Generator runs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+mn-lt"/>
              </a:rPr>
              <a:t> 14 hr/wk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</a:endParaRP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836474"/>
            <a:ext cx="4177187" cy="20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32324" y="838293"/>
            <a:ext cx="4170362" cy="133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"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1E4191"/>
                </a:solidFill>
                <a:latin typeface="+mn-lt"/>
              </a:rPr>
              <a:t>Havasu Pass site configuration</a:t>
            </a:r>
          </a:p>
          <a:p>
            <a:pPr marL="53975"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1E4191"/>
                </a:solidFill>
                <a:latin typeface="+mn-lt"/>
              </a:rPr>
              <a:t>- VRLA battery @5,000 </a:t>
            </a:r>
            <a:r>
              <a:rPr lang="en-US" sz="2400" kern="0" dirty="0" err="1" smtClean="0">
                <a:solidFill>
                  <a:srgbClr val="1E4191"/>
                </a:solidFill>
                <a:latin typeface="+mn-lt"/>
              </a:rPr>
              <a:t>Ahr</a:t>
            </a:r>
            <a:endParaRPr lang="en-US" sz="2400" kern="0" dirty="0" smtClean="0">
              <a:solidFill>
                <a:srgbClr val="1E4191"/>
              </a:solidFill>
              <a:latin typeface="+mn-lt"/>
            </a:endParaRPr>
          </a:p>
          <a:p>
            <a:pPr marL="53975"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1E4191"/>
                </a:solidFill>
                <a:latin typeface="+mn-lt"/>
              </a:rPr>
              <a:t>- Generator runs 15 hr/wk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</a:endParaRP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488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E419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2325" y="4107976"/>
            <a:ext cx="4179888" cy="223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 Imagination at Work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27875" y="2542105"/>
            <a:ext cx="5888250" cy="177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3098800"/>
            <a:ext cx="8459788" cy="1016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GEMeatball&amp;T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990600" y="478769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+mn-lt"/>
              </a:rPr>
              <a:t>Anti-islanding </a:t>
            </a:r>
          </a:p>
          <a:p>
            <a:r>
              <a:rPr lang="en-US" sz="1000" b="0" dirty="0" smtClean="0">
                <a:latin typeface="+mn-lt"/>
              </a:rPr>
              <a:t>grid tie</a:t>
            </a:r>
            <a:endParaRPr lang="en-US" sz="1000" b="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40308"/>
            <a:ext cx="8459788" cy="998537"/>
          </a:xfrm>
        </p:spPr>
        <p:txBody>
          <a:bodyPr/>
          <a:lstStyle/>
          <a:p>
            <a:r>
              <a:rPr lang="en-US" sz="2800" dirty="0" smtClean="0"/>
              <a:t>In the Telecom Environment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0389" y="672896"/>
            <a:ext cx="218281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Solar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7" name="Picture 6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1203319"/>
            <a:ext cx="508000" cy="762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889000" y="1584319"/>
            <a:ext cx="558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2933700" y="1472996"/>
            <a:ext cx="5326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200400" y="1358696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030525" y="901496"/>
            <a:ext cx="2568469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1225" y="1553542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grpSp>
        <p:nvGrpSpPr>
          <p:cNvPr id="3" name="Group 210"/>
          <p:cNvGrpSpPr/>
          <p:nvPr/>
        </p:nvGrpSpPr>
        <p:grpSpPr>
          <a:xfrm>
            <a:off x="4698707" y="1282496"/>
            <a:ext cx="685800" cy="609600"/>
            <a:chOff x="4800600" y="1676400"/>
            <a:chExt cx="685800" cy="609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800600" y="16764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151195" y="1282496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1214987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DC</a:t>
            </a:r>
            <a:endParaRPr lang="en-US" sz="1600" b="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60389" y="2577896"/>
            <a:ext cx="8049601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57789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  <a:endParaRPr lang="en-US" sz="1200" b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7253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25778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6974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9482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7429" y="2577896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38200" y="4406696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66737" y="5397296"/>
            <a:ext cx="8043253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9" name="Picture 28" descr="Wind turbin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1000" y="4090228"/>
            <a:ext cx="402717" cy="6974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6030524" y="3720896"/>
            <a:ext cx="2575313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grpSp>
        <p:nvGrpSpPr>
          <p:cNvPr id="5" name="Group 57"/>
          <p:cNvGrpSpPr/>
          <p:nvPr/>
        </p:nvGrpSpPr>
        <p:grpSpPr>
          <a:xfrm>
            <a:off x="6396038" y="4101897"/>
            <a:ext cx="685800" cy="697392"/>
            <a:chOff x="3886200" y="2743200"/>
            <a:chExt cx="685800" cy="61021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886200" y="2743200"/>
              <a:ext cx="6858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886200" y="27432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3886200" y="2895600"/>
              <a:ext cx="184731" cy="45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7158038" y="4101896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974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6325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4272" y="5397296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774025" y="1434896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44" name="Straight Connector 43"/>
          <p:cNvCxnSpPr>
            <a:stCxn id="43" idx="3"/>
            <a:endCxn id="43" idx="7"/>
          </p:cNvCxnSpPr>
          <p:nvPr/>
        </p:nvCxnSpPr>
        <p:spPr bwMode="auto">
          <a:xfrm rot="5400000" flipH="1" flipV="1">
            <a:off x="2818662" y="1479533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1"/>
            <a:endCxn id="43" idx="5"/>
          </p:cNvCxnSpPr>
          <p:nvPr/>
        </p:nvCxnSpPr>
        <p:spPr bwMode="auto">
          <a:xfrm rot="16200000" flipH="1">
            <a:off x="2818662" y="1479533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>
            <a:endCxn id="43" idx="6"/>
          </p:cNvCxnSpPr>
          <p:nvPr/>
        </p:nvCxnSpPr>
        <p:spPr bwMode="auto">
          <a:xfrm rot="10800000">
            <a:off x="3078826" y="1587296"/>
            <a:ext cx="12157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endCxn id="43" idx="4"/>
          </p:cNvCxnSpPr>
          <p:nvPr/>
        </p:nvCxnSpPr>
        <p:spPr bwMode="auto">
          <a:xfrm rot="5400000" flipH="1" flipV="1">
            <a:off x="2621625" y="2044496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926425" y="2349296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Picture 48" descr="Powerlines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" y="2014123"/>
            <a:ext cx="381000" cy="532866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 bwMode="auto">
          <a:xfrm rot="10800000">
            <a:off x="914400" y="5168696"/>
            <a:ext cx="1371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Picture 50" descr="Powerlines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" y="4833523"/>
            <a:ext cx="381000" cy="532866"/>
          </a:xfrm>
          <a:prstGeom prst="rect">
            <a:avLst/>
          </a:prstGeom>
        </p:spPr>
      </p:pic>
      <p:pic>
        <p:nvPicPr>
          <p:cNvPr id="52" name="Picture 5" descr="Lister Petter genset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25" y="2120696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 bwMode="auto">
          <a:xfrm rot="5400000" flipH="1" flipV="1">
            <a:off x="1753394" y="2119902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914400" y="2349296"/>
            <a:ext cx="1066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914400" y="1966807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+mn-lt"/>
              </a:rPr>
              <a:t>Anti-islanding </a:t>
            </a:r>
          </a:p>
          <a:p>
            <a:r>
              <a:rPr lang="en-US" sz="1000" b="0" dirty="0" smtClean="0">
                <a:latin typeface="+mn-lt"/>
              </a:rPr>
              <a:t>grid tie</a:t>
            </a:r>
            <a:endParaRPr lang="en-US" sz="1000" b="0" dirty="0">
              <a:latin typeface="+mn-lt"/>
            </a:endParaRPr>
          </a:p>
        </p:txBody>
      </p:sp>
      <p:grpSp>
        <p:nvGrpSpPr>
          <p:cNvPr id="14" name="Group 211"/>
          <p:cNvGrpSpPr/>
          <p:nvPr/>
        </p:nvGrpSpPr>
        <p:grpSpPr>
          <a:xfrm>
            <a:off x="6389195" y="1282496"/>
            <a:ext cx="685800" cy="609600"/>
            <a:chOff x="4800600" y="1676400"/>
            <a:chExt cx="685800" cy="6096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1447800" y="1282496"/>
            <a:ext cx="685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10800000" flipV="1">
            <a:off x="1447800" y="1282496"/>
            <a:ext cx="6858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>
            <a:stCxn id="43" idx="2"/>
          </p:cNvCxnSpPr>
          <p:nvPr/>
        </p:nvCxnSpPr>
        <p:spPr bwMode="auto">
          <a:xfrm rot="10800000">
            <a:off x="2133601" y="1587296"/>
            <a:ext cx="64042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439426" y="1241465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+mn-lt"/>
              </a:rPr>
              <a:t>Inverter</a:t>
            </a:r>
            <a:endParaRPr lang="en-US" sz="1000" b="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64622" y="2577896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grpSp>
        <p:nvGrpSpPr>
          <p:cNvPr id="31" name="Group 226"/>
          <p:cNvGrpSpPr/>
          <p:nvPr/>
        </p:nvGrpSpPr>
        <p:grpSpPr>
          <a:xfrm>
            <a:off x="1981200" y="4101896"/>
            <a:ext cx="685800" cy="609600"/>
            <a:chOff x="4800600" y="1676400"/>
            <a:chExt cx="685800" cy="6096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 bwMode="auto">
          <a:xfrm rot="5400000">
            <a:off x="2933700" y="4291602"/>
            <a:ext cx="5326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0400" y="4177302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200400" y="4329702"/>
            <a:ext cx="150545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231225" y="4372148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774025" y="425350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 bwMode="auto">
          <a:xfrm rot="5400000" flipH="1" flipV="1">
            <a:off x="2818662" y="4298139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5" idx="1"/>
            <a:endCxn id="75" idx="5"/>
          </p:cNvCxnSpPr>
          <p:nvPr/>
        </p:nvCxnSpPr>
        <p:spPr bwMode="auto">
          <a:xfrm rot="16200000" flipH="1">
            <a:off x="2818662" y="4298139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>
            <a:endCxn id="75" idx="6"/>
          </p:cNvCxnSpPr>
          <p:nvPr/>
        </p:nvCxnSpPr>
        <p:spPr bwMode="auto">
          <a:xfrm rot="10800000">
            <a:off x="3078826" y="4405902"/>
            <a:ext cx="12157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>
            <a:endCxn id="75" idx="4"/>
          </p:cNvCxnSpPr>
          <p:nvPr/>
        </p:nvCxnSpPr>
        <p:spPr bwMode="auto">
          <a:xfrm rot="5400000" flipH="1" flipV="1">
            <a:off x="2621625" y="4863102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2926425" y="5167902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Picture 5" descr="Lister Petter genset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25" y="4939302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Arrow Connector 81"/>
          <p:cNvCxnSpPr/>
          <p:nvPr/>
        </p:nvCxnSpPr>
        <p:spPr bwMode="auto">
          <a:xfrm rot="5400000" flipH="1" flipV="1">
            <a:off x="2058194" y="4939302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3" name="Straight Arrow Connector 82"/>
          <p:cNvCxnSpPr>
            <a:stCxn id="75" idx="2"/>
          </p:cNvCxnSpPr>
          <p:nvPr/>
        </p:nvCxnSpPr>
        <p:spPr bwMode="auto">
          <a:xfrm rot="10800000" flipV="1">
            <a:off x="2667001" y="4405902"/>
            <a:ext cx="107025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251"/>
          <p:cNvGrpSpPr/>
          <p:nvPr/>
        </p:nvGrpSpPr>
        <p:grpSpPr>
          <a:xfrm>
            <a:off x="1295400" y="4101896"/>
            <a:ext cx="685800" cy="609600"/>
            <a:chOff x="4800600" y="1676400"/>
            <a:chExt cx="685800" cy="6096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574484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49431" y="53972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51853" y="5397296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311150" y="597686"/>
            <a:ext cx="8518296" cy="2666011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17244" y="3412819"/>
            <a:ext cx="8518296" cy="2666011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6180" y="4120582"/>
            <a:ext cx="42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LF</a:t>
            </a:r>
          </a:p>
          <a:p>
            <a:r>
              <a:rPr lang="en-US" sz="1600" b="0" dirty="0" smtClean="0">
                <a:latin typeface="+mn-lt"/>
              </a:rPr>
              <a:t>AC</a:t>
            </a:r>
            <a:endParaRPr lang="en-US" sz="1600" b="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73505" y="4682557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60Hz</a:t>
            </a:r>
            <a:endParaRPr lang="en-US" sz="1600" b="0" dirty="0">
              <a:latin typeface="+mn-lt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75366" y="3483669"/>
            <a:ext cx="215058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Wind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47800" y="132270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710086" y="1360284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671681" y="1176746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89195" y="121498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053935" y="1423203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715601" y="142202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23395" y="424369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986234" y="410189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15601" y="409886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389195" y="425350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95400" y="398690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2243486" y="42029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5407221" y="1494260"/>
            <a:ext cx="984953" cy="28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4" name="Rectangle 113"/>
          <p:cNvSpPr/>
          <p:nvPr/>
        </p:nvSpPr>
        <p:spPr bwMode="auto">
          <a:xfrm>
            <a:off x="5332522" y="2025494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Battery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Reserve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>
            <a:stCxn id="114" idx="0"/>
          </p:cNvCxnSpPr>
          <p:nvPr/>
        </p:nvCxnSpPr>
        <p:spPr bwMode="auto">
          <a:xfrm rot="5400000" flipH="1" flipV="1">
            <a:off x="5512678" y="1747656"/>
            <a:ext cx="554882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4614613" y="876433"/>
            <a:ext cx="100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Rectifiers</a:t>
            </a:r>
            <a:endParaRPr lang="en-US" sz="1600" b="0" dirty="0">
              <a:latin typeface="+mn-lt"/>
            </a:endParaRPr>
          </a:p>
        </p:txBody>
      </p:sp>
      <p:grpSp>
        <p:nvGrpSpPr>
          <p:cNvPr id="120" name="Group 210"/>
          <p:cNvGrpSpPr/>
          <p:nvPr/>
        </p:nvGrpSpPr>
        <p:grpSpPr>
          <a:xfrm>
            <a:off x="4705855" y="4032672"/>
            <a:ext cx="685800" cy="609600"/>
            <a:chOff x="4800600" y="1676400"/>
            <a:chExt cx="685800" cy="609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4800600" y="16764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78829" y="392692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061083" y="417337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cxnSp>
        <p:nvCxnSpPr>
          <p:cNvPr id="126" name="Straight Arrow Connector 125"/>
          <p:cNvCxnSpPr/>
          <p:nvPr/>
        </p:nvCxnSpPr>
        <p:spPr bwMode="auto">
          <a:xfrm>
            <a:off x="5414369" y="4244436"/>
            <a:ext cx="984953" cy="28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5339670" y="4846010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Battery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Reserve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8" name="Straight Arrow Connector 127"/>
          <p:cNvCxnSpPr>
            <a:stCxn id="127" idx="0"/>
          </p:cNvCxnSpPr>
          <p:nvPr/>
        </p:nvCxnSpPr>
        <p:spPr bwMode="auto">
          <a:xfrm rot="5400000" flipH="1" flipV="1">
            <a:off x="5497522" y="4546662"/>
            <a:ext cx="598697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621761" y="3626609"/>
            <a:ext cx="100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Rectifiers</a:t>
            </a:r>
            <a:endParaRPr lang="en-US" sz="1600" b="0" dirty="0">
              <a:latin typeface="+mn-lt"/>
            </a:endParaRPr>
          </a:p>
        </p:txBody>
      </p:sp>
      <p:cxnSp>
        <p:nvCxnSpPr>
          <p:cNvPr id="133" name="Straight Arrow Connector 132"/>
          <p:cNvCxnSpPr/>
          <p:nvPr/>
        </p:nvCxnSpPr>
        <p:spPr bwMode="auto">
          <a:xfrm>
            <a:off x="3200401" y="1525273"/>
            <a:ext cx="150545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40308"/>
            <a:ext cx="8459788" cy="998537"/>
          </a:xfrm>
        </p:spPr>
        <p:txBody>
          <a:bodyPr/>
          <a:lstStyle/>
          <a:p>
            <a:r>
              <a:rPr lang="en-US" sz="2800" dirty="0" smtClean="0"/>
              <a:t>The Eco Priority Source™ Rectifier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0389" y="672896"/>
            <a:ext cx="218281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Solar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7" name="Picture 6" descr="SOLAR_PANE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203319"/>
            <a:ext cx="508000" cy="762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889000" y="1584319"/>
            <a:ext cx="1276931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2933700" y="1472996"/>
            <a:ext cx="5326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200400" y="1358696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030525" y="901496"/>
            <a:ext cx="2568469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1225" y="1553542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grpSp>
        <p:nvGrpSpPr>
          <p:cNvPr id="3" name="Group 210"/>
          <p:cNvGrpSpPr/>
          <p:nvPr/>
        </p:nvGrpSpPr>
        <p:grpSpPr>
          <a:xfrm>
            <a:off x="4698707" y="1282496"/>
            <a:ext cx="685800" cy="609600"/>
            <a:chOff x="4800600" y="1676400"/>
            <a:chExt cx="685800" cy="609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800600" y="16764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151195" y="1282496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1214987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DC</a:t>
            </a:r>
            <a:endParaRPr lang="en-US" sz="1600" b="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60389" y="2577896"/>
            <a:ext cx="8049601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57789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  <a:endParaRPr lang="en-US" sz="1200" b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7253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25778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6974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1" dirty="0" smtClean="0">
                <a:solidFill>
                  <a:srgbClr val="5E9732"/>
                </a:solidFill>
                <a:latin typeface="+mn-lt"/>
              </a:rPr>
              <a:t>4%</a:t>
            </a:r>
            <a:endParaRPr lang="en-US" sz="1200" b="1" dirty="0">
              <a:solidFill>
                <a:srgbClr val="5E9732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9482" y="25778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7429" y="2577896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cxnSp>
        <p:nvCxnSpPr>
          <p:cNvPr id="27" name="Straight Arrow Connector 26"/>
          <p:cNvCxnSpPr>
            <a:endCxn id="75" idx="2"/>
          </p:cNvCxnSpPr>
          <p:nvPr/>
        </p:nvCxnSpPr>
        <p:spPr bwMode="auto">
          <a:xfrm flipV="1">
            <a:off x="838200" y="4405902"/>
            <a:ext cx="1935825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66737" y="5397296"/>
            <a:ext cx="8043253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9" name="Picture 28" descr="Wind turbin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4090228"/>
            <a:ext cx="402717" cy="6974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6030524" y="3720896"/>
            <a:ext cx="2575313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grpSp>
        <p:nvGrpSpPr>
          <p:cNvPr id="4" name="Group 57"/>
          <p:cNvGrpSpPr/>
          <p:nvPr/>
        </p:nvGrpSpPr>
        <p:grpSpPr>
          <a:xfrm>
            <a:off x="6396038" y="4101897"/>
            <a:ext cx="685800" cy="697392"/>
            <a:chOff x="3886200" y="2743200"/>
            <a:chExt cx="685800" cy="61021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886200" y="2743200"/>
              <a:ext cx="6858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886200" y="27432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3886200" y="2895600"/>
              <a:ext cx="184731" cy="45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7158038" y="4101896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974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1" dirty="0" smtClean="0">
                <a:solidFill>
                  <a:srgbClr val="5E9732"/>
                </a:solidFill>
                <a:latin typeface="+mn-lt"/>
              </a:rPr>
              <a:t>4%</a:t>
            </a:r>
            <a:endParaRPr lang="en-US" sz="1200" b="1" dirty="0">
              <a:solidFill>
                <a:srgbClr val="5E9732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6325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4272" y="5397296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774025" y="1434896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44" name="Straight Connector 43"/>
          <p:cNvCxnSpPr>
            <a:stCxn id="43" idx="3"/>
            <a:endCxn id="43" idx="7"/>
          </p:cNvCxnSpPr>
          <p:nvPr/>
        </p:nvCxnSpPr>
        <p:spPr bwMode="auto">
          <a:xfrm rot="5400000" flipH="1" flipV="1">
            <a:off x="2818662" y="1479533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1"/>
            <a:endCxn id="43" idx="5"/>
          </p:cNvCxnSpPr>
          <p:nvPr/>
        </p:nvCxnSpPr>
        <p:spPr bwMode="auto">
          <a:xfrm rot="16200000" flipH="1">
            <a:off x="2818662" y="1479533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>
            <a:endCxn id="43" idx="6"/>
          </p:cNvCxnSpPr>
          <p:nvPr/>
        </p:nvCxnSpPr>
        <p:spPr bwMode="auto">
          <a:xfrm rot="10800000">
            <a:off x="3078826" y="1587296"/>
            <a:ext cx="12157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endCxn id="43" idx="4"/>
          </p:cNvCxnSpPr>
          <p:nvPr/>
        </p:nvCxnSpPr>
        <p:spPr bwMode="auto">
          <a:xfrm rot="5400000" flipH="1" flipV="1">
            <a:off x="2621625" y="2044496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926425" y="2349296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" name="Picture 5" descr="Lister Petter gense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25" y="2120696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11"/>
          <p:cNvGrpSpPr/>
          <p:nvPr/>
        </p:nvGrpSpPr>
        <p:grpSpPr>
          <a:xfrm>
            <a:off x="6389195" y="1282496"/>
            <a:ext cx="685800" cy="609600"/>
            <a:chOff x="4800600" y="1676400"/>
            <a:chExt cx="685800" cy="6096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cxnSp>
        <p:nvCxnSpPr>
          <p:cNvPr id="64" name="Straight Arrow Connector 63"/>
          <p:cNvCxnSpPr>
            <a:stCxn id="43" idx="2"/>
          </p:cNvCxnSpPr>
          <p:nvPr/>
        </p:nvCxnSpPr>
        <p:spPr bwMode="auto">
          <a:xfrm rot="10800000">
            <a:off x="2133601" y="1587296"/>
            <a:ext cx="64042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164622" y="2577896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 rot="5400000">
            <a:off x="2933700" y="4291602"/>
            <a:ext cx="5326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0400" y="4177302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200400" y="4329702"/>
            <a:ext cx="150545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231225" y="4372148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774025" y="4253502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 bwMode="auto">
          <a:xfrm rot="5400000" flipH="1" flipV="1">
            <a:off x="2818662" y="4298139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5" idx="1"/>
            <a:endCxn id="75" idx="5"/>
          </p:cNvCxnSpPr>
          <p:nvPr/>
        </p:nvCxnSpPr>
        <p:spPr bwMode="auto">
          <a:xfrm rot="16200000" flipH="1">
            <a:off x="2818662" y="4298139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>
            <a:endCxn id="75" idx="6"/>
          </p:cNvCxnSpPr>
          <p:nvPr/>
        </p:nvCxnSpPr>
        <p:spPr bwMode="auto">
          <a:xfrm rot="10800000">
            <a:off x="3078826" y="4405902"/>
            <a:ext cx="12157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>
            <a:endCxn id="75" idx="4"/>
          </p:cNvCxnSpPr>
          <p:nvPr/>
        </p:nvCxnSpPr>
        <p:spPr bwMode="auto">
          <a:xfrm rot="5400000" flipH="1" flipV="1">
            <a:off x="2621625" y="4863102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2926425" y="5167902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Picture 5" descr="Lister Petter gense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25" y="4939302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574484" y="539729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8%</a:t>
            </a:r>
            <a:endParaRPr lang="en-US" sz="1200" b="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49431" y="53972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51853" y="5397296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311150" y="597686"/>
            <a:ext cx="8518296" cy="2666011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17244" y="3412819"/>
            <a:ext cx="8518296" cy="2666011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73505" y="4682557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60Hz</a:t>
            </a:r>
            <a:endParaRPr lang="en-US" sz="1600" b="0" dirty="0">
              <a:latin typeface="+mn-lt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75366" y="3483669"/>
            <a:ext cx="2150582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Wind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71681" y="1176746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89195" y="121498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053935" y="1423203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715601" y="142202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15601" y="409886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389195" y="425350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5407221" y="1494260"/>
            <a:ext cx="984953" cy="28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4" name="Rectangle 113"/>
          <p:cNvSpPr/>
          <p:nvPr/>
        </p:nvSpPr>
        <p:spPr bwMode="auto">
          <a:xfrm>
            <a:off x="5332522" y="2025494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Battery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Reserve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>
            <a:stCxn id="114" idx="0"/>
          </p:cNvCxnSpPr>
          <p:nvPr/>
        </p:nvCxnSpPr>
        <p:spPr bwMode="auto">
          <a:xfrm rot="5400000" flipH="1" flipV="1">
            <a:off x="5512678" y="1747656"/>
            <a:ext cx="554882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4614613" y="876433"/>
            <a:ext cx="100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Rectifiers</a:t>
            </a:r>
            <a:endParaRPr lang="en-US" sz="1600" b="0" dirty="0">
              <a:latin typeface="+mn-lt"/>
            </a:endParaRPr>
          </a:p>
        </p:txBody>
      </p:sp>
      <p:grpSp>
        <p:nvGrpSpPr>
          <p:cNvPr id="31" name="Group 210"/>
          <p:cNvGrpSpPr/>
          <p:nvPr/>
        </p:nvGrpSpPr>
        <p:grpSpPr>
          <a:xfrm>
            <a:off x="4705855" y="4032672"/>
            <a:ext cx="685800" cy="609600"/>
            <a:chOff x="4800600" y="1676400"/>
            <a:chExt cx="685800" cy="609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 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4800600" y="16764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+mn-lt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78829" y="392692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061083" y="417337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cxnSp>
        <p:nvCxnSpPr>
          <p:cNvPr id="126" name="Straight Arrow Connector 125"/>
          <p:cNvCxnSpPr/>
          <p:nvPr/>
        </p:nvCxnSpPr>
        <p:spPr bwMode="auto">
          <a:xfrm>
            <a:off x="5414369" y="4244436"/>
            <a:ext cx="984953" cy="28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5339670" y="4846010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Battery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Reserve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8" name="Straight Arrow Connector 127"/>
          <p:cNvCxnSpPr>
            <a:stCxn id="127" idx="0"/>
          </p:cNvCxnSpPr>
          <p:nvPr/>
        </p:nvCxnSpPr>
        <p:spPr bwMode="auto">
          <a:xfrm rot="5400000" flipH="1" flipV="1">
            <a:off x="5497522" y="4546662"/>
            <a:ext cx="598697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621761" y="3626609"/>
            <a:ext cx="100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Rectifiers</a:t>
            </a:r>
            <a:endParaRPr lang="en-US" sz="1600" b="0" dirty="0">
              <a:latin typeface="+mn-lt"/>
            </a:endParaRPr>
          </a:p>
        </p:txBody>
      </p:sp>
      <p:cxnSp>
        <p:nvCxnSpPr>
          <p:cNvPr id="133" name="Straight Arrow Connector 132"/>
          <p:cNvCxnSpPr/>
          <p:nvPr/>
        </p:nvCxnSpPr>
        <p:spPr bwMode="auto">
          <a:xfrm>
            <a:off x="3200401" y="1525273"/>
            <a:ext cx="150545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116" name="Group 142"/>
          <p:cNvGrpSpPr/>
          <p:nvPr/>
        </p:nvGrpSpPr>
        <p:grpSpPr>
          <a:xfrm>
            <a:off x="1413149" y="2548144"/>
            <a:ext cx="838200" cy="609600"/>
            <a:chOff x="1447800" y="5486400"/>
            <a:chExt cx="990600" cy="762000"/>
          </a:xfrm>
        </p:grpSpPr>
        <p:cxnSp>
          <p:nvCxnSpPr>
            <p:cNvPr id="118" name="Straight Connector 117"/>
            <p:cNvCxnSpPr/>
            <p:nvPr/>
          </p:nvCxnSpPr>
          <p:spPr bwMode="auto">
            <a:xfrm>
              <a:off x="1447800" y="5486400"/>
              <a:ext cx="9906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0" name="Group 141"/>
            <p:cNvGrpSpPr/>
            <p:nvPr/>
          </p:nvGrpSpPr>
          <p:grpSpPr>
            <a:xfrm>
              <a:off x="1447800" y="5486400"/>
              <a:ext cx="990600" cy="762000"/>
              <a:chOff x="1295400" y="5715000"/>
              <a:chExt cx="990600" cy="762000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1295400" y="5715000"/>
                <a:ext cx="990600" cy="76200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 bwMode="auto">
              <a:xfrm flipV="1">
                <a:off x="1295400" y="5715000"/>
                <a:ext cx="990600" cy="76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4" name="Group 142"/>
          <p:cNvGrpSpPr/>
          <p:nvPr/>
        </p:nvGrpSpPr>
        <p:grpSpPr>
          <a:xfrm>
            <a:off x="1609327" y="5397296"/>
            <a:ext cx="838200" cy="609600"/>
            <a:chOff x="1447800" y="5486400"/>
            <a:chExt cx="990600" cy="762000"/>
          </a:xfrm>
        </p:grpSpPr>
        <p:cxnSp>
          <p:nvCxnSpPr>
            <p:cNvPr id="135" name="Straight Connector 134"/>
            <p:cNvCxnSpPr/>
            <p:nvPr/>
          </p:nvCxnSpPr>
          <p:spPr bwMode="auto">
            <a:xfrm>
              <a:off x="1447800" y="5486400"/>
              <a:ext cx="9906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6" name="Group 141"/>
            <p:cNvGrpSpPr/>
            <p:nvPr/>
          </p:nvGrpSpPr>
          <p:grpSpPr>
            <a:xfrm>
              <a:off x="1447800" y="5486400"/>
              <a:ext cx="990600" cy="762000"/>
              <a:chOff x="1295400" y="5715000"/>
              <a:chExt cx="990600" cy="7620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1295400" y="5715000"/>
                <a:ext cx="990600" cy="76200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8" name="Straight Connector 137"/>
              <p:cNvCxnSpPr/>
              <p:nvPr/>
            </p:nvCxnSpPr>
            <p:spPr bwMode="auto">
              <a:xfrm flipV="1">
                <a:off x="1295400" y="5715000"/>
                <a:ext cx="990600" cy="76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73763"/>
            <a:ext cx="8459788" cy="998537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True Eco Priority</a:t>
            </a:r>
            <a:endParaRPr lang="en-US" sz="28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054" y="715100"/>
            <a:ext cx="2165559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Solar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7" name="Picture 6" descr="SOLAR_PANE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245523"/>
            <a:ext cx="508000" cy="762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889000" y="1626523"/>
            <a:ext cx="5588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457864" y="1620872"/>
            <a:ext cx="2996151" cy="28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159259" y="943700"/>
            <a:ext cx="2439735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 Equipment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151195" y="1324700"/>
            <a:ext cx="1371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Revenue Generation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257191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DC</a:t>
            </a:r>
            <a:endParaRPr lang="en-US" sz="1600" b="0" dirty="0"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11794" y="2171592"/>
            <a:ext cx="2159209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Wind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915837" y="3068673"/>
            <a:ext cx="4572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93817" y="2782559"/>
            <a:ext cx="42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LF</a:t>
            </a:r>
          </a:p>
          <a:p>
            <a:r>
              <a:rPr lang="en-US" sz="1600" b="0" dirty="0" smtClean="0">
                <a:latin typeface="+mn-lt"/>
              </a:rPr>
              <a:t>AC</a:t>
            </a:r>
            <a:endParaRPr lang="en-US" sz="1600" b="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6738" y="5439500"/>
            <a:ext cx="8039100" cy="609600"/>
          </a:xfrm>
          <a:prstGeom prst="rect">
            <a:avLst/>
          </a:prstGeom>
          <a:solidFill>
            <a:srgbClr val="DFE1E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7" name="Picture 16" descr="Wind turbin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0011" y="2743579"/>
            <a:ext cx="402717" cy="6974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38620" y="54395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4%</a:t>
            </a:r>
            <a:endParaRPr lang="en-US" sz="1200" b="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6325" y="54395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Conversion</a:t>
            </a:r>
          </a:p>
          <a:p>
            <a:pPr algn="ctr"/>
            <a:r>
              <a:rPr lang="en-US" sz="1200" b="0" dirty="0" smtClean="0">
                <a:latin typeface="+mn-lt"/>
              </a:rPr>
              <a:t>Losses</a:t>
            </a:r>
          </a:p>
          <a:p>
            <a:pPr algn="ctr"/>
            <a:r>
              <a:rPr lang="en-US" sz="1200" b="0" dirty="0" smtClean="0">
                <a:latin typeface="+mn-lt"/>
              </a:rPr>
              <a:t>6%</a:t>
            </a:r>
            <a:endParaRPr lang="en-US" sz="1200" b="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4272" y="5439500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Heat</a:t>
            </a:r>
          </a:p>
          <a:p>
            <a:pPr algn="ctr"/>
            <a:r>
              <a:rPr lang="en-US" sz="1200" b="0" dirty="0" smtClean="0">
                <a:latin typeface="+mn-lt"/>
              </a:rPr>
              <a:t>Generation</a:t>
            </a:r>
          </a:p>
          <a:p>
            <a:pPr algn="ctr"/>
            <a:r>
              <a:rPr lang="en-US" sz="1200" b="0" dirty="0" smtClean="0">
                <a:latin typeface="+mn-lt"/>
              </a:rPr>
              <a:t>20-90%</a:t>
            </a:r>
          </a:p>
        </p:txBody>
      </p:sp>
      <p:grpSp>
        <p:nvGrpSpPr>
          <p:cNvPr id="21" name="Group 211"/>
          <p:cNvGrpSpPr/>
          <p:nvPr/>
        </p:nvGrpSpPr>
        <p:grpSpPr>
          <a:xfrm>
            <a:off x="6389195" y="1324700"/>
            <a:ext cx="685800" cy="609600"/>
            <a:chOff x="4800600" y="1676400"/>
            <a:chExt cx="685800" cy="609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800600" y="16764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rot="10800000" flipV="1">
              <a:off x="4800600" y="1676400"/>
              <a:ext cx="685800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800600" y="167640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cxnSp>
        <p:nvCxnSpPr>
          <p:cNvPr id="25" name="Straight Arrow Connector 24"/>
          <p:cNvCxnSpPr>
            <a:stCxn id="34" idx="6"/>
          </p:cNvCxnSpPr>
          <p:nvPr/>
        </p:nvCxnSpPr>
        <p:spPr bwMode="auto">
          <a:xfrm>
            <a:off x="2886167" y="4421434"/>
            <a:ext cx="1556341" cy="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549431" y="543950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Transfer </a:t>
            </a:r>
          </a:p>
          <a:p>
            <a:pPr algn="ctr"/>
            <a:r>
              <a:rPr lang="en-US" sz="1200" b="0" dirty="0" smtClean="0">
                <a:latin typeface="+mn-lt"/>
              </a:rPr>
              <a:t>Switch</a:t>
            </a:r>
            <a:endParaRPr lang="en-US" sz="1200" b="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1853" y="5439500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latin typeface="+mn-lt"/>
              </a:rPr>
              <a:t>Back-up</a:t>
            </a:r>
          </a:p>
          <a:p>
            <a:pPr algn="ctr"/>
            <a:r>
              <a:rPr lang="en-US" sz="1200" b="0" dirty="0" smtClean="0">
                <a:latin typeface="+mn-lt"/>
              </a:rPr>
              <a:t>Generator</a:t>
            </a:r>
            <a:endParaRPr lang="en-US" sz="1200" b="0" dirty="0">
              <a:latin typeface="+mn-lt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11150" y="639890"/>
            <a:ext cx="8518296" cy="5547233"/>
          </a:xfrm>
          <a:prstGeom prst="roundRect">
            <a:avLst>
              <a:gd name="adj" fmla="val 945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139815" y="1620872"/>
            <a:ext cx="1252359" cy="28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Straight Arrow Connector 29"/>
          <p:cNvCxnSpPr>
            <a:stCxn id="31" idx="0"/>
          </p:cNvCxnSpPr>
          <p:nvPr/>
        </p:nvCxnSpPr>
        <p:spPr bwMode="auto">
          <a:xfrm rot="5400000" flipH="1" flipV="1">
            <a:off x="5561916" y="1825030"/>
            <a:ext cx="456406" cy="7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5332522" y="2053630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Battery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Reserve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368722" y="3071420"/>
            <a:ext cx="3073791" cy="44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38567" y="4387680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AC Bus</a:t>
            </a:r>
            <a:endParaRPr lang="en-US" sz="1600" b="0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581367" y="4269034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cxnSp>
        <p:nvCxnSpPr>
          <p:cNvPr id="35" name="Straight Connector 34"/>
          <p:cNvCxnSpPr>
            <a:stCxn id="34" idx="3"/>
            <a:endCxn id="34" idx="7"/>
          </p:cNvCxnSpPr>
          <p:nvPr/>
        </p:nvCxnSpPr>
        <p:spPr bwMode="auto">
          <a:xfrm rot="5400000" flipH="1" flipV="1">
            <a:off x="2626004" y="4313671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4" idx="1"/>
            <a:endCxn id="34" idx="5"/>
          </p:cNvCxnSpPr>
          <p:nvPr/>
        </p:nvCxnSpPr>
        <p:spPr bwMode="auto">
          <a:xfrm rot="16200000" flipH="1">
            <a:off x="2626004" y="4313671"/>
            <a:ext cx="215526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>
            <a:endCxn id="34" idx="4"/>
          </p:cNvCxnSpPr>
          <p:nvPr/>
        </p:nvCxnSpPr>
        <p:spPr bwMode="auto">
          <a:xfrm rot="5400000" flipH="1" flipV="1">
            <a:off x="2428967" y="4878634"/>
            <a:ext cx="6096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733767" y="5183434"/>
            <a:ext cx="381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Picture 5" descr="Lister Petter gense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967" y="4954834"/>
            <a:ext cx="609600" cy="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 bwMode="auto">
          <a:xfrm rot="16200000" flipH="1">
            <a:off x="3864634" y="3021227"/>
            <a:ext cx="2812211" cy="172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128313" y="3075860"/>
            <a:ext cx="142427" cy="575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128308" y="4418687"/>
            <a:ext cx="142432" cy="287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42" descr="Powerlines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332" y="4187049"/>
            <a:ext cx="381000" cy="532866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 bwMode="auto">
          <a:xfrm>
            <a:off x="908918" y="3764598"/>
            <a:ext cx="2159209" cy="4572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Utility Power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1028613" y="4418559"/>
            <a:ext cx="1556341" cy="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4181474" y="792290"/>
            <a:ext cx="1295401" cy="4609109"/>
          </a:xfrm>
          <a:prstGeom prst="roundRect">
            <a:avLst>
              <a:gd name="adj" fmla="val 19622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89404" y="4464259"/>
            <a:ext cx="1441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Eco Priority</a:t>
            </a:r>
          </a:p>
          <a:p>
            <a:r>
              <a:rPr lang="en-US" sz="2000" dirty="0" smtClean="0">
                <a:latin typeface="+mn-lt"/>
              </a:rPr>
              <a:t>Rectifiers</a:t>
            </a:r>
            <a:endParaRPr lang="en-US" sz="2000" dirty="0"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99560" y="1054309"/>
            <a:ext cx="745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Priority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80510" y="2511634"/>
            <a:ext cx="745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Priority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94657" y="5002868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60Hz</a:t>
            </a:r>
            <a:endParaRPr lang="en-US" sz="1600" b="0" dirty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5135288" y="1624031"/>
            <a:ext cx="575185" cy="8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2" name="Straight Arrow Connector 74"/>
          <p:cNvCxnSpPr/>
          <p:nvPr/>
        </p:nvCxnSpPr>
        <p:spPr bwMode="auto">
          <a:xfrm rot="5400000" flipH="1" flipV="1">
            <a:off x="4864277" y="2671095"/>
            <a:ext cx="686699" cy="127510"/>
          </a:xfrm>
          <a:prstGeom prst="bentConnector3">
            <a:avLst>
              <a:gd name="adj1" fmla="val 65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863465" y="1619975"/>
            <a:ext cx="575185" cy="8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4434549" y="1316070"/>
            <a:ext cx="685800" cy="609600"/>
            <a:chOff x="3529115" y="1120925"/>
            <a:chExt cx="685800" cy="6096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529115" y="1120925"/>
              <a:ext cx="6858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5D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5D9731"/>
                </a:solidFill>
                <a:effectLst/>
                <a:latin typeface="+mn-lt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rot="10800000" flipV="1">
              <a:off x="3529115" y="1120925"/>
              <a:ext cx="6858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5D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3529115" y="112092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5D9731"/>
                </a:solidFill>
                <a:latin typeface="+mn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25585" y="2772500"/>
            <a:ext cx="685800" cy="609600"/>
            <a:chOff x="3529115" y="1120925"/>
            <a:chExt cx="685800" cy="6096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529115" y="1120925"/>
              <a:ext cx="6858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5D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5D973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0800000" flipV="1">
              <a:off x="3529115" y="1120925"/>
              <a:ext cx="6858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5D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529115" y="112092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5D9731"/>
                </a:solidFill>
                <a:latin typeface="+mn-lt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3848376" y="3077300"/>
            <a:ext cx="575185" cy="8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4425585" y="4134575"/>
            <a:ext cx="685800" cy="609600"/>
            <a:chOff x="3529115" y="1120925"/>
            <a:chExt cx="685800" cy="6096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529115" y="1120925"/>
              <a:ext cx="6858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rgbClr val="5D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5D9731"/>
                </a:solidFill>
                <a:effectLst/>
                <a:latin typeface="+mn-lt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10800000" flipV="1">
              <a:off x="3529115" y="1120925"/>
              <a:ext cx="6858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5D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529115" y="112092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5D9731"/>
                </a:solidFill>
                <a:latin typeface="+mn-l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404389" y="1176746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E9732"/>
                </a:solidFill>
              </a:rPr>
              <a:t>~</a:t>
            </a:r>
            <a:endParaRPr lang="en-US" dirty="0">
              <a:solidFill>
                <a:srgbClr val="5E973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86643" y="1423203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E9732"/>
                </a:solidFill>
              </a:rPr>
              <a:t>=</a:t>
            </a:r>
            <a:endParaRPr lang="en-US" sz="2400" dirty="0">
              <a:solidFill>
                <a:srgbClr val="5E973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02223" y="265921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E9732"/>
                </a:solidFill>
              </a:rPr>
              <a:t>~</a:t>
            </a:r>
            <a:endParaRPr lang="en-US" dirty="0">
              <a:solidFill>
                <a:srgbClr val="5E973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4477" y="290566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E9732"/>
                </a:solidFill>
              </a:rPr>
              <a:t>=</a:t>
            </a:r>
            <a:endParaRPr lang="en-US" sz="2400" dirty="0">
              <a:solidFill>
                <a:srgbClr val="5E973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78701" y="4011228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E9732"/>
                </a:solidFill>
              </a:rPr>
              <a:t>~</a:t>
            </a:r>
            <a:endParaRPr lang="en-US" dirty="0">
              <a:solidFill>
                <a:srgbClr val="5E973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60955" y="4257685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E9732"/>
                </a:solidFill>
              </a:rPr>
              <a:t>=</a:t>
            </a:r>
            <a:endParaRPr lang="en-US" sz="2400" dirty="0">
              <a:solidFill>
                <a:srgbClr val="5E973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89195" y="125719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6715601" y="146422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Eco Priority Source™</a:t>
            </a:r>
            <a:br>
              <a:rPr lang="en-US" sz="2800" dirty="0" smtClean="0"/>
            </a:br>
            <a:r>
              <a:rPr lang="en-US" sz="2800" dirty="0" smtClean="0"/>
              <a:t>Key Features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814732"/>
            <a:ext cx="8229600" cy="45860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  <a:cs typeface="Century Gothic" pitchFamily="34" charset="0"/>
              </a:rPr>
              <a:t> Accepts Power from multiple sources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  <a:cs typeface="Century Gothic" pitchFamily="34" charset="0"/>
              </a:rPr>
              <a:t> Prioritizes renewable / green energy sources before generators or the utility grid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  <a:cs typeface="Century Gothic" pitchFamily="34" charset="0"/>
              </a:rPr>
              <a:t> Uses the same standard rectifier (part number) for all sources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ＭＳ Ｐゴシック"/>
                <a:cs typeface="Century Gothic" pitchFamily="34" charset="0"/>
              </a:rPr>
              <a:t>Solar, wind and other sources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ＭＳ Ｐゴシック"/>
                <a:cs typeface="Century Gothic" pitchFamily="34" charset="0"/>
              </a:rPr>
              <a:t>Simplifies ordering, stocking and spare parts inventory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ＭＳ Ｐゴシック"/>
                <a:cs typeface="Century Gothic" pitchFamily="34" charset="0"/>
              </a:rPr>
              <a:t>Electronics from a source that you already know and trust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  <a:cs typeface="Century Gothic" pitchFamily="34" charset="0"/>
              </a:rPr>
              <a:t> Uses latest TE high efficiency rectifier architecture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  <a:cs typeface="Century Gothic" pitchFamily="34" charset="0"/>
              </a:rPr>
              <a:t> Minimizes conversion losses by reducing conversion steps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ＭＳ Ｐゴシック"/>
                <a:cs typeface="Century Gothic" pitchFamily="34" charset="0"/>
              </a:rPr>
              <a:t>In a DC telecom application conversions steps reduced to one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ea typeface="ＭＳ Ｐゴシック"/>
                <a:cs typeface="Century Gothic" pitchFamily="34" charset="0"/>
              </a:rPr>
              <a:t> Compatible systems already in the field for 3-4 years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ea typeface="ＭＳ Ｐゴシック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290894" y="6020926"/>
            <a:ext cx="1766506" cy="64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06" y="241300"/>
            <a:ext cx="8459788" cy="998537"/>
          </a:xfrm>
        </p:spPr>
        <p:txBody>
          <a:bodyPr/>
          <a:lstStyle/>
          <a:p>
            <a:r>
              <a:rPr lang="en-US" sz="2800" dirty="0" smtClean="0"/>
              <a:t>Eco Priority Source™ Mixed Sources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001000" y="3892060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Batteries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848600" y="366346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H="1">
            <a:off x="8341057" y="3780606"/>
            <a:ext cx="237699" cy="34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7772400" y="35872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01000" y="1987060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Distribution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848600" y="175846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7772400" y="16822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16200000" flipH="1">
            <a:off x="8341056" y="1875604"/>
            <a:ext cx="237699" cy="34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7756628" y="38920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748366" y="19870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90894" y="894860"/>
            <a:ext cx="275710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latin typeface="+mn-lt"/>
                <a:ea typeface="ＭＳ Ｐゴシック"/>
                <a:cs typeface="Century Gothic" pitchFamily="34" charset="0"/>
              </a:rPr>
              <a:t>Block Diagram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grpSp>
        <p:nvGrpSpPr>
          <p:cNvPr id="17" name="Group 107"/>
          <p:cNvGrpSpPr/>
          <p:nvPr/>
        </p:nvGrpSpPr>
        <p:grpSpPr>
          <a:xfrm>
            <a:off x="5473700" y="2291860"/>
            <a:ext cx="45719" cy="193357"/>
            <a:chOff x="4487228" y="2767824"/>
            <a:chExt cx="45719" cy="193357"/>
          </a:xfrm>
        </p:grpSpPr>
        <p:sp>
          <p:nvSpPr>
            <p:cNvPr id="18" name="Oval 17"/>
            <p:cNvSpPr/>
            <p:nvPr/>
          </p:nvSpPr>
          <p:spPr bwMode="auto">
            <a:xfrm>
              <a:off x="4487228" y="2767824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487228" y="284164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487228" y="2915462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>
            <a:off x="2057400" y="6025660"/>
            <a:ext cx="28915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057400" y="5644660"/>
            <a:ext cx="28915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23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1534562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24" name="Straight Arrow Connector 23"/>
          <p:cNvCxnSpPr/>
          <p:nvPr/>
        </p:nvCxnSpPr>
        <p:spPr bwMode="auto">
          <a:xfrm>
            <a:off x="2057400" y="1682260"/>
            <a:ext cx="28915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948153" y="1682260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5207002" y="3930160"/>
            <a:ext cx="5257798" cy="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ight Brace 26"/>
          <p:cNvSpPr/>
          <p:nvPr/>
        </p:nvSpPr>
        <p:spPr bwMode="auto">
          <a:xfrm>
            <a:off x="6083300" y="1529861"/>
            <a:ext cx="314325" cy="1066800"/>
          </a:xfrm>
          <a:prstGeom prst="rightBrace">
            <a:avLst>
              <a:gd name="adj1" fmla="val 38120"/>
              <a:gd name="adj2" fmla="val 4941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6083300" y="2672860"/>
            <a:ext cx="314325" cy="1066800"/>
          </a:xfrm>
          <a:prstGeom prst="rightBrace">
            <a:avLst>
              <a:gd name="adj1" fmla="val 38120"/>
              <a:gd name="adj2" fmla="val 4941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ight Brace 28"/>
          <p:cNvSpPr/>
          <p:nvPr/>
        </p:nvSpPr>
        <p:spPr bwMode="auto">
          <a:xfrm>
            <a:off x="6083300" y="3815860"/>
            <a:ext cx="314325" cy="1066800"/>
          </a:xfrm>
          <a:prstGeom prst="rightBrace">
            <a:avLst>
              <a:gd name="adj1" fmla="val 38120"/>
              <a:gd name="adj2" fmla="val 4941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758728" y="27490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757891" y="55684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759697" y="16060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3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191784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4" name="Straight Arrow Connector 33"/>
          <p:cNvCxnSpPr/>
          <p:nvPr/>
        </p:nvCxnSpPr>
        <p:spPr bwMode="auto">
          <a:xfrm>
            <a:off x="2057400" y="2063260"/>
            <a:ext cx="2891526" cy="22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948153" y="206554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382284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7" name="Straight Arrow Connector 36"/>
          <p:cNvCxnSpPr/>
          <p:nvPr/>
        </p:nvCxnSpPr>
        <p:spPr bwMode="auto">
          <a:xfrm>
            <a:off x="2057400" y="3968260"/>
            <a:ext cx="2891526" cy="22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948153" y="397054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2672860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2057400" y="2820558"/>
            <a:ext cx="2891526" cy="470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948153" y="2820558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3053860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3" name="Straight Arrow Connector 42"/>
          <p:cNvCxnSpPr/>
          <p:nvPr/>
        </p:nvCxnSpPr>
        <p:spPr bwMode="auto">
          <a:xfrm flipV="1">
            <a:off x="2057400" y="3201558"/>
            <a:ext cx="2891526" cy="470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948153" y="3201558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420384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6" name="Straight Arrow Connector 45"/>
          <p:cNvCxnSpPr/>
          <p:nvPr/>
        </p:nvCxnSpPr>
        <p:spPr bwMode="auto">
          <a:xfrm>
            <a:off x="2057400" y="4349260"/>
            <a:ext cx="2891526" cy="22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948153" y="435154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49924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9" name="Straight Connector 48"/>
          <p:cNvCxnSpPr/>
          <p:nvPr/>
        </p:nvCxnSpPr>
        <p:spPr bwMode="auto">
          <a:xfrm>
            <a:off x="5948153" y="564694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88024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51" name="Straight Connector 50"/>
          <p:cNvCxnSpPr/>
          <p:nvPr/>
        </p:nvCxnSpPr>
        <p:spPr bwMode="auto">
          <a:xfrm>
            <a:off x="5948153" y="602794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2" name="Group 108"/>
          <p:cNvGrpSpPr/>
          <p:nvPr/>
        </p:nvGrpSpPr>
        <p:grpSpPr>
          <a:xfrm>
            <a:off x="5473700" y="3434860"/>
            <a:ext cx="45719" cy="193357"/>
            <a:chOff x="4487228" y="2767824"/>
            <a:chExt cx="45719" cy="193357"/>
          </a:xfrm>
        </p:grpSpPr>
        <p:sp>
          <p:nvSpPr>
            <p:cNvPr id="53" name="Oval 52"/>
            <p:cNvSpPr/>
            <p:nvPr/>
          </p:nvSpPr>
          <p:spPr bwMode="auto">
            <a:xfrm>
              <a:off x="4487228" y="2767824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487228" y="284164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487228" y="2915462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56" name="Group 112"/>
          <p:cNvGrpSpPr/>
          <p:nvPr/>
        </p:nvGrpSpPr>
        <p:grpSpPr>
          <a:xfrm>
            <a:off x="5473700" y="4577860"/>
            <a:ext cx="45719" cy="193357"/>
            <a:chOff x="4487228" y="2767824"/>
            <a:chExt cx="45719" cy="193357"/>
          </a:xfrm>
        </p:grpSpPr>
        <p:sp>
          <p:nvSpPr>
            <p:cNvPr id="57" name="Oval 56"/>
            <p:cNvSpPr/>
            <p:nvPr/>
          </p:nvSpPr>
          <p:spPr bwMode="auto">
            <a:xfrm>
              <a:off x="4487228" y="2767824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87228" y="284164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487228" y="2915462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60" name="Right Brace 59"/>
          <p:cNvSpPr/>
          <p:nvPr/>
        </p:nvSpPr>
        <p:spPr bwMode="auto">
          <a:xfrm>
            <a:off x="6083300" y="5492260"/>
            <a:ext cx="314325" cy="1066800"/>
          </a:xfrm>
          <a:prstGeom prst="rightBrace">
            <a:avLst>
              <a:gd name="adj1" fmla="val 38120"/>
              <a:gd name="adj2" fmla="val 4941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1" name="Group 117"/>
          <p:cNvGrpSpPr/>
          <p:nvPr/>
        </p:nvGrpSpPr>
        <p:grpSpPr>
          <a:xfrm>
            <a:off x="5473700" y="6254260"/>
            <a:ext cx="45719" cy="193357"/>
            <a:chOff x="4487228" y="2767824"/>
            <a:chExt cx="45719" cy="193357"/>
          </a:xfrm>
        </p:grpSpPr>
        <p:sp>
          <p:nvSpPr>
            <p:cNvPr id="62" name="Oval 61"/>
            <p:cNvSpPr/>
            <p:nvPr/>
          </p:nvSpPr>
          <p:spPr bwMode="auto">
            <a:xfrm>
              <a:off x="4487228" y="2767824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487228" y="284164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487228" y="2915462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65" name="Oval 64"/>
          <p:cNvSpPr/>
          <p:nvPr/>
        </p:nvSpPr>
        <p:spPr bwMode="auto">
          <a:xfrm>
            <a:off x="7759700" y="59494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759700" y="31300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759700" y="427306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 bwMode="auto">
          <a:xfrm>
            <a:off x="6388100" y="1529860"/>
            <a:ext cx="24511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Solar Group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 bwMode="auto">
          <a:xfrm>
            <a:off x="6388100" y="2672860"/>
            <a:ext cx="24511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Wind Group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6388100" y="5492260"/>
            <a:ext cx="24511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Utility Group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6365875" y="3815860"/>
            <a:ext cx="24511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ea typeface="ＭＳ Ｐゴシック"/>
                <a:cs typeface="Century Gothic" pitchFamily="34" charset="0"/>
              </a:rPr>
              <a:t>Priority Group x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grpSp>
        <p:nvGrpSpPr>
          <p:cNvPr id="72" name="Group 130"/>
          <p:cNvGrpSpPr/>
          <p:nvPr/>
        </p:nvGrpSpPr>
        <p:grpSpPr>
          <a:xfrm>
            <a:off x="5473700" y="5070303"/>
            <a:ext cx="45719" cy="193357"/>
            <a:chOff x="4487228" y="2767824"/>
            <a:chExt cx="45719" cy="193357"/>
          </a:xfrm>
        </p:grpSpPr>
        <p:sp>
          <p:nvSpPr>
            <p:cNvPr id="73" name="Oval 72"/>
            <p:cNvSpPr/>
            <p:nvPr/>
          </p:nvSpPr>
          <p:spPr bwMode="auto">
            <a:xfrm>
              <a:off x="4487228" y="2767824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487228" y="284164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487228" y="2915462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76" name="Title 1"/>
          <p:cNvSpPr txBox="1">
            <a:spLocks/>
          </p:cNvSpPr>
          <p:nvPr/>
        </p:nvSpPr>
        <p:spPr bwMode="auto">
          <a:xfrm>
            <a:off x="2438400" y="1529860"/>
            <a:ext cx="21336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  <a:ea typeface="ＭＳ Ｐゴシック"/>
                <a:cs typeface="Century Gothic" pitchFamily="34" charset="0"/>
              </a:rPr>
              <a:t>Solar Panel Array(s)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DC Power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 bwMode="auto">
          <a:xfrm>
            <a:off x="2438400" y="2672860"/>
            <a:ext cx="21336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  <a:ea typeface="ＭＳ Ｐゴシック"/>
                <a:cs typeface="Century Gothic" pitchFamily="34" charset="0"/>
              </a:rPr>
              <a:t>Wind Turbine(s)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AC low frequency 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 bwMode="auto">
          <a:xfrm>
            <a:off x="2438400" y="3815860"/>
            <a:ext cx="21336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  <a:ea typeface="ＭＳ Ｐゴシック"/>
                <a:cs typeface="Century Gothic" pitchFamily="34" charset="0"/>
              </a:rPr>
              <a:t>Other Source(s)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AC or DC Power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 bwMode="auto">
          <a:xfrm>
            <a:off x="2438400" y="5492260"/>
            <a:ext cx="2133600" cy="762000"/>
          </a:xfrm>
          <a:prstGeom prst="rect">
            <a:avLst/>
          </a:prstGeom>
          <a:solidFill>
            <a:srgbClr val="DFE1E6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  <a:ea typeface="ＭＳ Ｐゴシック"/>
                <a:cs typeface="Century Gothic" pitchFamily="34" charset="0"/>
              </a:rPr>
              <a:t>Utility Source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AC - 60 Hz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pic>
        <p:nvPicPr>
          <p:cNvPr id="80" name="Picture 79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1529860"/>
            <a:ext cx="508000" cy="762000"/>
          </a:xfrm>
          <a:prstGeom prst="rect">
            <a:avLst/>
          </a:prstGeom>
        </p:spPr>
      </p:pic>
      <p:pic>
        <p:nvPicPr>
          <p:cNvPr id="81" name="Picture 80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1200" y="1529860"/>
            <a:ext cx="508000" cy="762000"/>
          </a:xfrm>
          <a:prstGeom prst="rect">
            <a:avLst/>
          </a:prstGeom>
        </p:spPr>
      </p:pic>
      <p:pic>
        <p:nvPicPr>
          <p:cNvPr id="82" name="Picture 81" descr="SOLAR_PAN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44600" y="1529860"/>
            <a:ext cx="508000" cy="762000"/>
          </a:xfrm>
          <a:prstGeom prst="rect">
            <a:avLst/>
          </a:prstGeom>
        </p:spPr>
      </p:pic>
      <p:pic>
        <p:nvPicPr>
          <p:cNvPr id="83" name="Picture 82" descr="Wind turbin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2400" y="2672861"/>
            <a:ext cx="483975" cy="838200"/>
          </a:xfrm>
          <a:prstGeom prst="rect">
            <a:avLst/>
          </a:prstGeom>
        </p:spPr>
      </p:pic>
      <p:pic>
        <p:nvPicPr>
          <p:cNvPr id="84" name="Picture 83" descr="Wind turbin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225" y="2672860"/>
            <a:ext cx="483975" cy="838200"/>
          </a:xfrm>
          <a:prstGeom prst="rect">
            <a:avLst/>
          </a:prstGeom>
        </p:spPr>
      </p:pic>
      <p:pic>
        <p:nvPicPr>
          <p:cNvPr id="85" name="Picture 84" descr="Wind turbin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68625" y="2672860"/>
            <a:ext cx="483975" cy="838200"/>
          </a:xfrm>
          <a:prstGeom prst="rect">
            <a:avLst/>
          </a:prstGeom>
        </p:spPr>
      </p:pic>
      <p:pic>
        <p:nvPicPr>
          <p:cNvPr id="86" name="Picture 85" descr="Powerlines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800" y="5339860"/>
            <a:ext cx="850011" cy="1188827"/>
          </a:xfrm>
          <a:prstGeom prst="rect">
            <a:avLst/>
          </a:prstGeom>
        </p:spPr>
      </p:pic>
      <p:sp>
        <p:nvSpPr>
          <p:cNvPr id="87" name="Title 1"/>
          <p:cNvSpPr txBox="1">
            <a:spLocks/>
          </p:cNvSpPr>
          <p:nvPr/>
        </p:nvSpPr>
        <p:spPr bwMode="auto">
          <a:xfrm>
            <a:off x="6781800" y="84406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+mn-lt"/>
                <a:ea typeface="ＭＳ Ｐゴシック"/>
                <a:cs typeface="Century Gothic" pitchFamily="34" charset="0"/>
              </a:rPr>
              <a:t>-48V or +24V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DC Bus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1300"/>
            <a:ext cx="8459788" cy="998537"/>
          </a:xfrm>
        </p:spPr>
        <p:txBody>
          <a:bodyPr/>
          <a:lstStyle/>
          <a:p>
            <a:r>
              <a:rPr lang="en-US" sz="2800" dirty="0" smtClean="0"/>
              <a:t>Multiple Wind Sources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215047"/>
            <a:ext cx="3276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+mn-lt"/>
                <a:ea typeface="ＭＳ Ｐゴシック"/>
                <a:cs typeface="Century Gothic" pitchFamily="34" charset="0"/>
              </a:rPr>
              <a:t>Larger, 3 Phase Wind Turbine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 flipH="1" flipV="1">
            <a:off x="5219700" y="3721375"/>
            <a:ext cx="5257798" cy="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7772400" y="116867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72400" y="2138847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2450633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5948153" y="2598331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092475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4038600" y="1244875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948153" y="1240173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2062647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16" name="Straight Connector 15"/>
          <p:cNvCxnSpPr/>
          <p:nvPr/>
        </p:nvCxnSpPr>
        <p:spPr bwMode="auto">
          <a:xfrm>
            <a:off x="5948153" y="2210345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2831633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18" name="Straight Connector 17"/>
          <p:cNvCxnSpPr/>
          <p:nvPr/>
        </p:nvCxnSpPr>
        <p:spPr bwMode="auto">
          <a:xfrm>
            <a:off x="5948153" y="2979331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Wind turbin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76600" y="787675"/>
            <a:ext cx="483975" cy="838200"/>
          </a:xfrm>
          <a:prstGeom prst="rect">
            <a:avLst/>
          </a:prstGeom>
        </p:spPr>
      </p:pic>
      <p:pic>
        <p:nvPicPr>
          <p:cNvPr id="20" name="Picture 19" descr="Wind turbin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971800" y="1702075"/>
            <a:ext cx="990600" cy="171562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4038600" y="2215047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038600" y="2594459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038600" y="2975459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152400" y="940075"/>
            <a:ext cx="3276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+mn-lt"/>
                <a:ea typeface="ＭＳ Ｐゴシック"/>
                <a:cs typeface="Century Gothic" pitchFamily="34" charset="0"/>
              </a:rPr>
              <a:t>Small, Single Phase Wind Turbine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772400" y="2900847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772400" y="2519847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52400" y="4043847"/>
            <a:ext cx="3276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+mn-lt"/>
                <a:ea typeface="ＭＳ Ｐゴシック"/>
                <a:cs typeface="Century Gothic" pitchFamily="34" charset="0"/>
              </a:rPr>
              <a:t>Multiple, 3 Phase Wind Turbines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772400" y="3967647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9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4279433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0" name="Straight Connector 29"/>
          <p:cNvCxnSpPr/>
          <p:nvPr/>
        </p:nvCxnSpPr>
        <p:spPr bwMode="auto">
          <a:xfrm>
            <a:off x="5948153" y="4427131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3891447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2" name="Straight Connector 31"/>
          <p:cNvCxnSpPr/>
          <p:nvPr/>
        </p:nvCxnSpPr>
        <p:spPr bwMode="auto">
          <a:xfrm>
            <a:off x="5948153" y="4039145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4660433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34" name="Straight Arrow Connector 33"/>
          <p:cNvCxnSpPr/>
          <p:nvPr/>
        </p:nvCxnSpPr>
        <p:spPr bwMode="auto">
          <a:xfrm>
            <a:off x="4038600" y="4043847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038600" y="4423259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7772400" y="4729647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772400" y="4348647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948153" y="478136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038600" y="4777492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7772400" y="522382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1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53560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2" name="Straight Connector 41"/>
          <p:cNvCxnSpPr/>
          <p:nvPr/>
        </p:nvCxnSpPr>
        <p:spPr bwMode="auto">
          <a:xfrm>
            <a:off x="5948153" y="5683304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147620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cxnSp>
        <p:nvCxnSpPr>
          <p:cNvPr id="44" name="Straight Connector 43"/>
          <p:cNvCxnSpPr/>
          <p:nvPr/>
        </p:nvCxnSpPr>
        <p:spPr bwMode="auto">
          <a:xfrm>
            <a:off x="5948153" y="5295318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86" descr="NE_rect_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1203" y="5916606"/>
            <a:ext cx="996950" cy="29781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pic>
        <p:nvPicPr>
          <p:cNvPr id="46" name="Picture 45" descr="Wind turbine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048000" y="4978675"/>
            <a:ext cx="747962" cy="129540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 bwMode="auto">
          <a:xfrm>
            <a:off x="4038600" y="5300020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038600" y="5679432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7772400" y="598582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772400" y="5604820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5948153" y="6037537"/>
            <a:ext cx="1881187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4038600" y="6033665"/>
            <a:ext cx="910326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6767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53" name="Picture 52" descr="Wind turbine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048000" y="3759475"/>
            <a:ext cx="747962" cy="1295400"/>
          </a:xfrm>
          <a:prstGeom prst="rect">
            <a:avLst/>
          </a:prstGeom>
        </p:spPr>
      </p:pic>
      <p:sp>
        <p:nvSpPr>
          <p:cNvPr id="54" name="Title 1"/>
          <p:cNvSpPr txBox="1">
            <a:spLocks/>
          </p:cNvSpPr>
          <p:nvPr/>
        </p:nvSpPr>
        <p:spPr bwMode="auto">
          <a:xfrm>
            <a:off x="6810675" y="866275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+mn-lt"/>
                <a:ea typeface="ＭＳ Ｐゴシック"/>
                <a:cs typeface="Century Gothic" pitchFamily="34" charset="0"/>
              </a:rPr>
              <a:t>-48V or +24V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/>
                <a:cs typeface="Century Gothic"/>
              </a:rPr>
              <a:t>DC Bus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Century Gothic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001000" y="3683275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Batteries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848600" y="3454675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6200000" flipH="1">
            <a:off x="8341057" y="3571821"/>
            <a:ext cx="237699" cy="34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7772400" y="337847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1778275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Distribution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Loads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7848600" y="1549675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0"/>
          <p:cNvSpPr/>
          <p:nvPr/>
        </p:nvSpPr>
        <p:spPr bwMode="auto">
          <a:xfrm>
            <a:off x="7772400" y="1473475"/>
            <a:ext cx="152400" cy="1524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16200000" flipH="1">
            <a:off x="8341056" y="1666819"/>
            <a:ext cx="237699" cy="34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A402EC9D40749B71E1299E68351FC" ma:contentTypeVersion="0" ma:contentTypeDescription="Create a new document." ma:contentTypeScope="" ma:versionID="8b2375c8fb3122e3c94e8a3b4ab2c36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66C8EF6-6993-4FA9-BC1B-F5A28D5456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E78C62-A2BC-4FEF-8046-220004A71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CD7A2C7-9FCD-469A-B69B-65033A55E3A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3516</TotalTime>
  <Words>2070</Words>
  <Application>Microsoft Office PowerPoint</Application>
  <PresentationFormat>On-screen Show (4:3)</PresentationFormat>
  <Paragraphs>666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GE Inspira Pitch</vt:lpstr>
      <vt:lpstr>ＭＳ Ｐゴシック</vt:lpstr>
      <vt:lpstr>Century Gothic</vt:lpstr>
      <vt:lpstr>Times New Roman</vt:lpstr>
      <vt:lpstr>GE Inspira</vt:lpstr>
      <vt:lpstr>blank</vt:lpstr>
      <vt:lpstr>Worksheet</vt:lpstr>
      <vt:lpstr>Renewable Resources in DC Power          June 2011</vt:lpstr>
      <vt:lpstr>Lineage Eco Priority Source™  Prioritizes clean and green energy sources before generators or the utility grid via  Lineage controller/rectifier </vt:lpstr>
      <vt:lpstr>Traditional Renewable Resource Power Processing</vt:lpstr>
      <vt:lpstr>In the Telecom Environment</vt:lpstr>
      <vt:lpstr>The Eco Priority Source™ Rectifier</vt:lpstr>
      <vt:lpstr>True Eco Priority</vt:lpstr>
      <vt:lpstr>Eco Priority Source™ Key Features</vt:lpstr>
      <vt:lpstr>Eco Priority Source™ Mixed Sources</vt:lpstr>
      <vt:lpstr>Multiple Wind Sources</vt:lpstr>
      <vt:lpstr>Combining Solar Arrays</vt:lpstr>
      <vt:lpstr>Performance Optimization</vt:lpstr>
      <vt:lpstr>Eco Priority Source Lab</vt:lpstr>
      <vt:lpstr>Eco Priority Source Lab</vt:lpstr>
      <vt:lpstr>Solar Panel Output with Utility Supplement</vt:lpstr>
      <vt:lpstr>Eco Source Control</vt:lpstr>
      <vt:lpstr>Eco Priority Integration Center</vt:lpstr>
      <vt:lpstr>True Eco Priority Source Architecture</vt:lpstr>
      <vt:lpstr>ECO Priority Source – Compatible Systems</vt:lpstr>
      <vt:lpstr>Infinity Systems</vt:lpstr>
      <vt:lpstr>GPS 4812/2424 - Efficiency Upgrade</vt:lpstr>
      <vt:lpstr>GPS 4812/2424 – Full or Partial Upgrades</vt:lpstr>
      <vt:lpstr>Upgrade Savings – Utility and HVAC</vt:lpstr>
      <vt:lpstr>ECS Plant Upgrade</vt:lpstr>
      <vt:lpstr>Power Expansion Shelves (PXS) Upgrades</vt:lpstr>
      <vt:lpstr>Outdoor Cabinet Rectifier Upgrades</vt:lpstr>
      <vt:lpstr>Summary</vt:lpstr>
      <vt:lpstr>GE Renewable Components and Turn-Key Projects</vt:lpstr>
      <vt:lpstr>GE Durathon Battery</vt:lpstr>
      <vt:lpstr>GE Solar Technologies</vt:lpstr>
      <vt:lpstr>GE CIGS Solar Panels </vt:lpstr>
      <vt:lpstr>Turnkey Solutions</vt:lpstr>
      <vt:lpstr>Turnkey Solutions</vt:lpstr>
      <vt:lpstr>Turnkey Solutions</vt:lpstr>
      <vt:lpstr>Slide 34</vt:lpstr>
      <vt:lpstr>Slide 35</vt:lpstr>
    </vt:vector>
  </TitlesOfParts>
  <Company>GE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Office 2010 PowerPoint template</dc:title>
  <dc:creator>Cayabyab, Ivan C</dc:creator>
  <cp:keywords>September 22, 2004 – Version 1.1</cp:keywords>
  <dc:description>General Electric Company 2004</dc:description>
  <cp:lastModifiedBy>Lineage Power</cp:lastModifiedBy>
  <cp:revision>233</cp:revision>
  <cp:lastPrinted>2003-08-29T14:38:12Z</cp:lastPrinted>
  <dcterms:created xsi:type="dcterms:W3CDTF">2010-11-24T01:09:18Z</dcterms:created>
  <dcterms:modified xsi:type="dcterms:W3CDTF">2011-09-21T16:48:00Z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  <property fmtid="{D5CDD505-2E9C-101B-9397-08002B2CF9AE}" pid="7" name="ContentTypeId">
    <vt:lpwstr>0x010100DF6A402EC9D40749B71E1299E68351FC</vt:lpwstr>
  </property>
</Properties>
</file>